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95" r:id="rId3"/>
    <p:sldId id="258" r:id="rId4"/>
    <p:sldId id="297" r:id="rId5"/>
    <p:sldId id="296" r:id="rId6"/>
    <p:sldId id="293" r:id="rId7"/>
    <p:sldId id="259" r:id="rId8"/>
    <p:sldId id="260" r:id="rId9"/>
    <p:sldId id="261" r:id="rId10"/>
    <p:sldId id="262" r:id="rId11"/>
    <p:sldId id="263" r:id="rId12"/>
    <p:sldId id="300" r:id="rId13"/>
    <p:sldId id="265" r:id="rId14"/>
    <p:sldId id="266" r:id="rId15"/>
    <p:sldId id="267" r:id="rId16"/>
    <p:sldId id="268" r:id="rId17"/>
    <p:sldId id="264" r:id="rId18"/>
    <p:sldId id="276" r:id="rId19"/>
    <p:sldId id="269" r:id="rId20"/>
    <p:sldId id="270" r:id="rId21"/>
    <p:sldId id="306" r:id="rId22"/>
    <p:sldId id="307" r:id="rId23"/>
    <p:sldId id="282" r:id="rId24"/>
    <p:sldId id="283" r:id="rId25"/>
    <p:sldId id="284" r:id="rId26"/>
    <p:sldId id="285" r:id="rId27"/>
    <p:sldId id="279" r:id="rId28"/>
    <p:sldId id="290" r:id="rId29"/>
    <p:sldId id="281" r:id="rId30"/>
    <p:sldId id="277" r:id="rId31"/>
    <p:sldId id="272" r:id="rId32"/>
    <p:sldId id="273" r:id="rId33"/>
    <p:sldId id="278" r:id="rId34"/>
    <p:sldId id="286" r:id="rId35"/>
    <p:sldId id="291" r:id="rId36"/>
    <p:sldId id="274" r:id="rId37"/>
    <p:sldId id="275" r:id="rId38"/>
    <p:sldId id="303" r:id="rId39"/>
    <p:sldId id="309" r:id="rId40"/>
    <p:sldId id="287" r:id="rId41"/>
    <p:sldId id="288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hinkpad\Desktop\Fertilizer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hinkpad\Documents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E:\CIAT\Value%20chain%20Cassava\Nam%202018\data%20cassava%20trial%20in%20Son%20La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Area</a:t>
            </a:r>
            <a:r>
              <a:rPr lang="en-US" sz="2000" b="1" baseline="0" dirty="0"/>
              <a:t>, production of cassava in </a:t>
            </a:r>
            <a:r>
              <a:rPr lang="en-US" sz="2000" b="1" baseline="0" dirty="0" err="1"/>
              <a:t>SơnLa</a:t>
            </a:r>
            <a:r>
              <a:rPr lang="en-US" sz="2000" b="1" baseline="0" dirty="0"/>
              <a:t> </a:t>
            </a:r>
            <a:endParaRPr lang="en-US" sz="2000" b="1" dirty="0"/>
          </a:p>
        </c:rich>
      </c:tx>
      <c:layout>
        <c:manualLayout>
          <c:xMode val="edge"/>
          <c:yMode val="edge"/>
          <c:x val="0.1652749337018298"/>
          <c:y val="6.25192480519592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1141219512076"/>
          <c:y val="0.2346671298013798"/>
          <c:w val="0.71705269726989973"/>
          <c:h val="0.60412191126964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area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innerShdw blurRad="114300">
                <a:prstClr val="black"/>
              </a:innerShdw>
            </a:effectLst>
          </c:spPr>
          <c:invertIfNegative val="0"/>
          <c:cat>
            <c:numRef>
              <c:f>Sheet2!$A$4:$A$9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Sheet2!$B$4:$B$9</c:f>
              <c:numCache>
                <c:formatCode>General</c:formatCode>
                <c:ptCount val="6"/>
                <c:pt idx="0">
                  <c:v>18.600000000000001</c:v>
                </c:pt>
                <c:pt idx="1">
                  <c:v>22.3</c:v>
                </c:pt>
                <c:pt idx="2">
                  <c:v>28.5</c:v>
                </c:pt>
                <c:pt idx="3">
                  <c:v>28.03</c:v>
                </c:pt>
                <c:pt idx="4">
                  <c:v>31.2</c:v>
                </c:pt>
                <c:pt idx="5">
                  <c:v>32.200000000000003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97-4B90-B070-96FC78CD4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-70"/>
        <c:axId val="-1534745232"/>
        <c:axId val="-1534740880"/>
      </c:barChart>
      <c:lineChart>
        <c:grouping val="standard"/>
        <c:varyColors val="0"/>
        <c:ser>
          <c:idx val="1"/>
          <c:order val="1"/>
          <c:tx>
            <c:strRef>
              <c:f>Sheet2!$C$3</c:f>
              <c:strCache>
                <c:ptCount val="1"/>
                <c:pt idx="0">
                  <c:v>Production</c:v>
                </c:pt>
              </c:strCache>
            </c:strRef>
          </c:tx>
          <c:spPr>
            <a:ln w="3810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chemeClr val="accent2">
                    <a:tint val="77000"/>
                  </a:schemeClr>
                </a:solidFill>
              </a:ln>
              <a:effectLst/>
            </c:spPr>
          </c:marker>
          <c:cat>
            <c:numRef>
              <c:f>Sheet2!$A$4:$A$9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Sheet2!$C$4:$C$9</c:f>
              <c:numCache>
                <c:formatCode>General</c:formatCode>
                <c:ptCount val="6"/>
                <c:pt idx="0">
                  <c:v>210.6</c:v>
                </c:pt>
                <c:pt idx="1">
                  <c:v>267.89999999999998</c:v>
                </c:pt>
                <c:pt idx="2">
                  <c:v>351.5</c:v>
                </c:pt>
                <c:pt idx="3">
                  <c:v>345.9</c:v>
                </c:pt>
                <c:pt idx="4">
                  <c:v>359.5</c:v>
                </c:pt>
                <c:pt idx="5">
                  <c:v>376.9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97-4B90-B070-96FC78CD4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34749040"/>
        <c:axId val="-1534740336"/>
      </c:lineChart>
      <c:catAx>
        <c:axId val="-153474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4740880"/>
        <c:crosses val="autoZero"/>
        <c:auto val="1"/>
        <c:lblAlgn val="ctr"/>
        <c:lblOffset val="100"/>
        <c:noMultiLvlLbl val="0"/>
      </c:catAx>
      <c:valAx>
        <c:axId val="-153474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FF0000"/>
                    </a:solidFill>
                  </a:rPr>
                  <a:t>Area (thounsand ha)</a:t>
                </a:r>
              </a:p>
            </c:rich>
          </c:tx>
          <c:layout>
            <c:manualLayout>
              <c:xMode val="edge"/>
              <c:yMode val="edge"/>
              <c:x val="2.1496520630337395E-2"/>
              <c:y val="0.394990701861754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4745232"/>
        <c:crosses val="autoZero"/>
        <c:crossBetween val="between"/>
      </c:valAx>
      <c:valAx>
        <c:axId val="-15347403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FF0000"/>
                    </a:solidFill>
                  </a:rPr>
                  <a:t>Production (thounsand Tons)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4749040"/>
        <c:crosses val="max"/>
        <c:crossBetween val="between"/>
      </c:valAx>
      <c:catAx>
        <c:axId val="-1534749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534740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1320334318005E-2"/>
          <c:y val="8.9760235666744195E-2"/>
          <c:w val="0.90200745393381521"/>
          <c:h val="0.76432240273763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Sheet2!$F$12</c:f>
              <c:strCache>
                <c:ptCount val="1"/>
                <c:pt idx="0">
                  <c:v>Na Ot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Sheet2!$F$18:$F$22</c:f>
                <c:numCache>
                  <c:formatCode>General</c:formatCode>
                  <c:ptCount val="5"/>
                  <c:pt idx="0">
                    <c:v>1.2812031412641733</c:v>
                  </c:pt>
                  <c:pt idx="1">
                    <c:v>0.65574385243020039</c:v>
                  </c:pt>
                  <c:pt idx="2">
                    <c:v>0.98206132304567539</c:v>
                  </c:pt>
                  <c:pt idx="3">
                    <c:v>2.1309882976893335</c:v>
                  </c:pt>
                  <c:pt idx="4">
                    <c:v>0.81468012282031088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Sheet2!$E$13:$E$17</c:f>
              <c:strCache>
                <c:ptCount val="5"/>
                <c:pt idx="0">
                  <c:v>CT 1</c:v>
                </c:pt>
                <c:pt idx="1">
                  <c:v>CT 2</c:v>
                </c:pt>
                <c:pt idx="2">
                  <c:v>CT 3</c:v>
                </c:pt>
                <c:pt idx="3">
                  <c:v>CT 4</c:v>
                </c:pt>
                <c:pt idx="4">
                  <c:v>CT 5</c:v>
                </c:pt>
              </c:strCache>
            </c:strRef>
          </c:cat>
          <c:val>
            <c:numRef>
              <c:f>Sheet2!$F$13:$F$17</c:f>
              <c:numCache>
                <c:formatCode>General</c:formatCode>
                <c:ptCount val="5"/>
                <c:pt idx="0">
                  <c:v>12.888888888888888</c:v>
                </c:pt>
                <c:pt idx="1">
                  <c:v>16.100000000000001</c:v>
                </c:pt>
                <c:pt idx="2">
                  <c:v>21.866666666666671</c:v>
                </c:pt>
                <c:pt idx="3">
                  <c:v>22.1</c:v>
                </c:pt>
                <c:pt idx="4">
                  <c:v>22.555555555555557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24-4200-BFCB-478F611C5C6F}"/>
            </c:ext>
          </c:extLst>
        </c:ser>
        <c:ser>
          <c:idx val="1"/>
          <c:order val="1"/>
          <c:tx>
            <c:strRef>
              <c:f>Sheet2!$G$12</c:f>
              <c:strCache>
                <c:ptCount val="1"/>
                <c:pt idx="0">
                  <c:v>Pung Tra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Sheet2!$G$18:$G$22</c:f>
                <c:numCache>
                  <c:formatCode>General</c:formatCode>
                  <c:ptCount val="5"/>
                  <c:pt idx="0">
                    <c:v>0.86666666961538397</c:v>
                  </c:pt>
                  <c:pt idx="1">
                    <c:v>1.0751399595022588</c:v>
                  </c:pt>
                  <c:pt idx="2">
                    <c:v>1.1001683409908314</c:v>
                  </c:pt>
                  <c:pt idx="3">
                    <c:v>1.0692676621563615</c:v>
                  </c:pt>
                  <c:pt idx="4">
                    <c:v>0.50589122004490117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Sheet2!$E$13:$E$17</c:f>
              <c:strCache>
                <c:ptCount val="5"/>
                <c:pt idx="0">
                  <c:v>CT 1</c:v>
                </c:pt>
                <c:pt idx="1">
                  <c:v>CT 2</c:v>
                </c:pt>
                <c:pt idx="2">
                  <c:v>CT 3</c:v>
                </c:pt>
                <c:pt idx="3">
                  <c:v>CT 4</c:v>
                </c:pt>
                <c:pt idx="4">
                  <c:v>CT 5</c:v>
                </c:pt>
              </c:strCache>
            </c:strRef>
          </c:cat>
          <c:val>
            <c:numRef>
              <c:f>Sheet2!$G$13:$G$17</c:f>
              <c:numCache>
                <c:formatCode>###0.0000</c:formatCode>
                <c:ptCount val="5"/>
                <c:pt idx="0">
                  <c:v>14.733333333333333</c:v>
                </c:pt>
                <c:pt idx="1">
                  <c:v>14.277777776666666</c:v>
                </c:pt>
                <c:pt idx="2">
                  <c:v>22.155555556666666</c:v>
                </c:pt>
                <c:pt idx="3">
                  <c:v>25.199999996666666</c:v>
                </c:pt>
                <c:pt idx="4">
                  <c:v>24.277777776666667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24-4200-BFCB-478F611C5C6F}"/>
            </c:ext>
          </c:extLst>
        </c:ser>
        <c:ser>
          <c:idx val="2"/>
          <c:order val="2"/>
          <c:tx>
            <c:strRef>
              <c:f>Sheet2!$H$12</c:f>
              <c:strCache>
                <c:ptCount val="1"/>
                <c:pt idx="0">
                  <c:v>Bo Muoi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Sheet2!$H$18:$H$22</c:f>
                <c:numCache>
                  <c:formatCode>General</c:formatCode>
                  <c:ptCount val="5"/>
                  <c:pt idx="0">
                    <c:v>1.8522008949165389</c:v>
                  </c:pt>
                  <c:pt idx="1">
                    <c:v>1.2176175871880415</c:v>
                  </c:pt>
                  <c:pt idx="2">
                    <c:v>2.5430369726998694</c:v>
                  </c:pt>
                  <c:pt idx="3">
                    <c:v>2.0485993427533926</c:v>
                  </c:pt>
                  <c:pt idx="4">
                    <c:v>1.6347216338354458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Sheet2!$E$13:$E$17</c:f>
              <c:strCache>
                <c:ptCount val="5"/>
                <c:pt idx="0">
                  <c:v>CT 1</c:v>
                </c:pt>
                <c:pt idx="1">
                  <c:v>CT 2</c:v>
                </c:pt>
                <c:pt idx="2">
                  <c:v>CT 3</c:v>
                </c:pt>
                <c:pt idx="3">
                  <c:v>CT 4</c:v>
                </c:pt>
                <c:pt idx="4">
                  <c:v>CT 5</c:v>
                </c:pt>
              </c:strCache>
            </c:strRef>
          </c:cat>
          <c:val>
            <c:numRef>
              <c:f>Sheet2!$H$13:$H$17</c:f>
              <c:numCache>
                <c:formatCode>###0.0000</c:formatCode>
                <c:ptCount val="5"/>
                <c:pt idx="0">
                  <c:v>13.672222223333334</c:v>
                </c:pt>
                <c:pt idx="1">
                  <c:v>17.811111113333336</c:v>
                </c:pt>
                <c:pt idx="2">
                  <c:v>23.144444443333335</c:v>
                </c:pt>
                <c:pt idx="3">
                  <c:v>25.694444443333335</c:v>
                </c:pt>
                <c:pt idx="4">
                  <c:v>28.172222223333332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24-4200-BFCB-478F611C5C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5041760"/>
        <c:axId val="-1325047744"/>
      </c:barChart>
      <c:catAx>
        <c:axId val="-132504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5047744"/>
        <c:crosses val="autoZero"/>
        <c:auto val="1"/>
        <c:lblAlgn val="ctr"/>
        <c:lblOffset val="100"/>
        <c:noMultiLvlLbl val="0"/>
      </c:catAx>
      <c:valAx>
        <c:axId val="-132504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Yield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504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31449995741684"/>
          <c:y val="0.89825376258347456"/>
          <c:w val="0.37337100008516633"/>
          <c:h val="0.10174623741652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33CC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0033CC"/>
                </a:solidFill>
              </a:rPr>
              <a:t>Figure 4: Income and net return per working day of fertilizer trial, 2018</a:t>
            </a:r>
          </a:p>
        </c:rich>
      </c:tx>
      <c:layout>
        <c:manualLayout>
          <c:xMode val="edge"/>
          <c:yMode val="edge"/>
          <c:x val="9.1006222869266476E-2"/>
          <c:y val="9.07062127720087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33CC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75551491801969"/>
          <c:y val="0.13479725399313006"/>
          <c:w val="0.77914060488774872"/>
          <c:h val="0.69093197822452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Sheet2!$C$13:$D$13</c:f>
              <c:strCache>
                <c:ptCount val="2"/>
                <c:pt idx="0">
                  <c:v>Incom</c:v>
                </c:pt>
                <c:pt idx="1">
                  <c:v>(Púng tra)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Sheet2!$E$12:$I$12</c:f>
              <c:strCache>
                <c:ptCount val="5"/>
                <c:pt idx="0">
                  <c:v>CT1</c:v>
                </c:pt>
                <c:pt idx="1">
                  <c:v>CT2</c:v>
                </c:pt>
                <c:pt idx="2">
                  <c:v>CT3</c:v>
                </c:pt>
                <c:pt idx="3">
                  <c:v>CT4</c:v>
                </c:pt>
                <c:pt idx="4">
                  <c:v>CT5</c:v>
                </c:pt>
              </c:strCache>
            </c:strRef>
          </c:cat>
          <c:val>
            <c:numRef>
              <c:f>Sheet2!$E$13:$I$13</c:f>
              <c:numCache>
                <c:formatCode>#,##0</c:formatCode>
                <c:ptCount val="5"/>
                <c:pt idx="0">
                  <c:v>19622</c:v>
                </c:pt>
                <c:pt idx="1">
                  <c:v>17642</c:v>
                </c:pt>
                <c:pt idx="2">
                  <c:v>28074</c:v>
                </c:pt>
                <c:pt idx="3">
                  <c:v>32259</c:v>
                </c:pt>
                <c:pt idx="4">
                  <c:v>29964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8E-429F-806E-9FB2C29932A6}"/>
            </c:ext>
          </c:extLst>
        </c:ser>
        <c:ser>
          <c:idx val="1"/>
          <c:order val="1"/>
          <c:tx>
            <c:strRef>
              <c:f>Sheet2!$C$14:$D$14</c:f>
              <c:strCache>
                <c:ptCount val="2"/>
                <c:pt idx="0">
                  <c:v>Incom</c:v>
                </c:pt>
                <c:pt idx="1">
                  <c:v>(Bó Mười)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Sheet2!$E$12:$I$12</c:f>
              <c:strCache>
                <c:ptCount val="5"/>
                <c:pt idx="0">
                  <c:v>CT1</c:v>
                </c:pt>
                <c:pt idx="1">
                  <c:v>CT2</c:v>
                </c:pt>
                <c:pt idx="2">
                  <c:v>CT3</c:v>
                </c:pt>
                <c:pt idx="3">
                  <c:v>CT4</c:v>
                </c:pt>
                <c:pt idx="4">
                  <c:v>CT5</c:v>
                </c:pt>
              </c:strCache>
            </c:strRef>
          </c:cat>
          <c:val>
            <c:numRef>
              <c:f>Sheet2!$E$14:$I$14</c:f>
              <c:numCache>
                <c:formatCode>General</c:formatCode>
                <c:ptCount val="5"/>
                <c:pt idx="0">
                  <c:v>18138</c:v>
                </c:pt>
                <c:pt idx="1">
                  <c:v>22584</c:v>
                </c:pt>
                <c:pt idx="2">
                  <c:v>25246</c:v>
                </c:pt>
                <c:pt idx="3">
                  <c:v>32945</c:v>
                </c:pt>
                <c:pt idx="4">
                  <c:v>35410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8E-429F-806E-9FB2C29932A6}"/>
            </c:ext>
          </c:extLst>
        </c:ser>
        <c:ser>
          <c:idx val="2"/>
          <c:order val="2"/>
          <c:tx>
            <c:strRef>
              <c:f>Sheet2!$C$15:$D$15</c:f>
              <c:strCache>
                <c:ptCount val="2"/>
                <c:pt idx="0">
                  <c:v>Incom</c:v>
                </c:pt>
                <c:pt idx="1">
                  <c:v>(Nà Ớt)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Sheet2!$E$12:$I$12</c:f>
              <c:strCache>
                <c:ptCount val="5"/>
                <c:pt idx="0">
                  <c:v>CT1</c:v>
                </c:pt>
                <c:pt idx="1">
                  <c:v>CT2</c:v>
                </c:pt>
                <c:pt idx="2">
                  <c:v>CT3</c:v>
                </c:pt>
                <c:pt idx="3">
                  <c:v>CT4</c:v>
                </c:pt>
                <c:pt idx="4">
                  <c:v>CT5</c:v>
                </c:pt>
              </c:strCache>
            </c:strRef>
          </c:cat>
          <c:val>
            <c:numRef>
              <c:f>Sheet2!$E$15:$I$15</c:f>
              <c:numCache>
                <c:formatCode>General</c:formatCode>
                <c:ptCount val="5"/>
                <c:pt idx="0">
                  <c:v>18333</c:v>
                </c:pt>
                <c:pt idx="1">
                  <c:v>21800</c:v>
                </c:pt>
                <c:pt idx="2">
                  <c:v>29850</c:v>
                </c:pt>
                <c:pt idx="3">
                  <c:v>30129</c:v>
                </c:pt>
                <c:pt idx="4">
                  <c:v>29805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8E-429F-806E-9FB2C2993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534747408"/>
        <c:axId val="-1534744688"/>
      </c:barChart>
      <c:lineChart>
        <c:grouping val="standard"/>
        <c:varyColors val="0"/>
        <c:ser>
          <c:idx val="3"/>
          <c:order val="3"/>
          <c:tx>
            <c:strRef>
              <c:f>Sheet2!$C$16:$D$16</c:f>
              <c:strCache>
                <c:ptCount val="2"/>
                <c:pt idx="0">
                  <c:v>netreturn per working day</c:v>
                </c:pt>
                <c:pt idx="1">
                  <c:v>(Púng tra)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Sheet2!$E$12:$I$12</c:f>
              <c:strCache>
                <c:ptCount val="5"/>
                <c:pt idx="0">
                  <c:v>CT1</c:v>
                </c:pt>
                <c:pt idx="1">
                  <c:v>CT2</c:v>
                </c:pt>
                <c:pt idx="2">
                  <c:v>CT3</c:v>
                </c:pt>
                <c:pt idx="3">
                  <c:v>CT4</c:v>
                </c:pt>
                <c:pt idx="4">
                  <c:v>CT5</c:v>
                </c:pt>
              </c:strCache>
            </c:strRef>
          </c:cat>
          <c:val>
            <c:numRef>
              <c:f>Sheet2!$E$16:$I$16</c:f>
              <c:numCache>
                <c:formatCode>General</c:formatCode>
                <c:ptCount val="5"/>
                <c:pt idx="0">
                  <c:v>112.13</c:v>
                </c:pt>
                <c:pt idx="1">
                  <c:v>100.81</c:v>
                </c:pt>
                <c:pt idx="2">
                  <c:v>141.79</c:v>
                </c:pt>
                <c:pt idx="3">
                  <c:v>173.43</c:v>
                </c:pt>
                <c:pt idx="4">
                  <c:v>143.37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88E-429F-806E-9FB2C29932A6}"/>
            </c:ext>
          </c:extLst>
        </c:ser>
        <c:ser>
          <c:idx val="4"/>
          <c:order val="4"/>
          <c:tx>
            <c:strRef>
              <c:f>Sheet2!$C$17:$D$17</c:f>
              <c:strCache>
                <c:ptCount val="2"/>
                <c:pt idx="0">
                  <c:v>netreturn per working day</c:v>
                </c:pt>
                <c:pt idx="1">
                  <c:v>(Bó Mười)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Sheet2!$E$12:$I$12</c:f>
              <c:strCache>
                <c:ptCount val="5"/>
                <c:pt idx="0">
                  <c:v>CT1</c:v>
                </c:pt>
                <c:pt idx="1">
                  <c:v>CT2</c:v>
                </c:pt>
                <c:pt idx="2">
                  <c:v>CT3</c:v>
                </c:pt>
                <c:pt idx="3">
                  <c:v>CT4</c:v>
                </c:pt>
                <c:pt idx="4">
                  <c:v>CT5</c:v>
                </c:pt>
              </c:strCache>
            </c:strRef>
          </c:cat>
          <c:val>
            <c:numRef>
              <c:f>Sheet2!$E$17:$I$17</c:f>
              <c:numCache>
                <c:formatCode>General</c:formatCode>
                <c:ptCount val="5"/>
                <c:pt idx="0">
                  <c:v>106.69</c:v>
                </c:pt>
                <c:pt idx="1">
                  <c:v>122.08</c:v>
                </c:pt>
                <c:pt idx="2">
                  <c:v>131.49</c:v>
                </c:pt>
                <c:pt idx="3">
                  <c:v>179.05</c:v>
                </c:pt>
                <c:pt idx="4">
                  <c:v>168.62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88E-429F-806E-9FB2C29932A6}"/>
            </c:ext>
          </c:extLst>
        </c:ser>
        <c:ser>
          <c:idx val="5"/>
          <c:order val="5"/>
          <c:tx>
            <c:strRef>
              <c:f>Sheet2!$C$18:$D$18</c:f>
              <c:strCache>
                <c:ptCount val="2"/>
                <c:pt idx="0">
                  <c:v>netreturn per working day</c:v>
                </c:pt>
                <c:pt idx="1">
                  <c:v>(Nà Ớt)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Sheet2!$E$12:$I$12</c:f>
              <c:strCache>
                <c:ptCount val="5"/>
                <c:pt idx="0">
                  <c:v>CT1</c:v>
                </c:pt>
                <c:pt idx="1">
                  <c:v>CT2</c:v>
                </c:pt>
                <c:pt idx="2">
                  <c:v>CT3</c:v>
                </c:pt>
                <c:pt idx="3">
                  <c:v>CT4</c:v>
                </c:pt>
                <c:pt idx="4">
                  <c:v>CT5</c:v>
                </c:pt>
              </c:strCache>
            </c:strRef>
          </c:cat>
          <c:val>
            <c:numRef>
              <c:f>Sheet2!$E$18:$I$18</c:f>
              <c:numCache>
                <c:formatCode>General</c:formatCode>
                <c:ptCount val="5"/>
                <c:pt idx="0">
                  <c:v>115.3</c:v>
                </c:pt>
                <c:pt idx="1">
                  <c:v>130.54</c:v>
                </c:pt>
                <c:pt idx="2">
                  <c:v>163.11000000000001</c:v>
                </c:pt>
                <c:pt idx="3">
                  <c:v>163.74</c:v>
                </c:pt>
                <c:pt idx="4">
                  <c:v>161.11000000000001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88E-429F-806E-9FB2C2993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34739248"/>
        <c:axId val="-1534739792"/>
      </c:lineChart>
      <c:catAx>
        <c:axId val="-153474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4744688"/>
        <c:crosses val="autoZero"/>
        <c:auto val="1"/>
        <c:lblAlgn val="ctr"/>
        <c:lblOffset val="100"/>
        <c:noMultiLvlLbl val="0"/>
      </c:catAx>
      <c:valAx>
        <c:axId val="-153474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Thousand VND</a:t>
                </a:r>
              </a:p>
            </c:rich>
          </c:tx>
          <c:layout>
            <c:manualLayout>
              <c:xMode val="edge"/>
              <c:yMode val="edge"/>
              <c:x val="2.3734875587000329E-2"/>
              <c:y val="0.40529548817196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4747408"/>
        <c:crosses val="autoZero"/>
        <c:crossBetween val="between"/>
      </c:valAx>
      <c:valAx>
        <c:axId val="-153473979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34739248"/>
        <c:crosses val="max"/>
        <c:crossBetween val="between"/>
      </c:valAx>
      <c:catAx>
        <c:axId val="-1534739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534739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83708896849156E-2"/>
          <c:y val="7.3158133949654119E-2"/>
          <c:w val="0.88712096668728935"/>
          <c:h val="0.82759239549955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Sheet1!$J$5</c:f>
              <c:strCache>
                <c:ptCount val="1"/>
                <c:pt idx="0">
                  <c:v>la tre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Sheet1!$J$11:$J$15</c:f>
                <c:numCache>
                  <c:formatCode>General</c:formatCode>
                  <c:ptCount val="5"/>
                  <c:pt idx="0">
                    <c:v>0.97144413441859645</c:v>
                  </c:pt>
                  <c:pt idx="1">
                    <c:v>0.98450965593519291</c:v>
                  </c:pt>
                  <c:pt idx="2">
                    <c:v>8.7916943103957195</c:v>
                  </c:pt>
                  <c:pt idx="3">
                    <c:v>2.6457513110645903</c:v>
                  </c:pt>
                  <c:pt idx="4">
                    <c:v>1.2945755785270012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Sheet1!$I$6:$I$10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Sheet1!$J$6:$J$10</c:f>
              <c:numCache>
                <c:formatCode>General</c:formatCode>
                <c:ptCount val="5"/>
                <c:pt idx="0">
                  <c:v>16.377777777777776</c:v>
                </c:pt>
                <c:pt idx="1">
                  <c:v>16.788888888888888</c:v>
                </c:pt>
                <c:pt idx="2">
                  <c:v>19.611111111111111</c:v>
                </c:pt>
                <c:pt idx="3">
                  <c:v>17</c:v>
                </c:pt>
                <c:pt idx="4">
                  <c:v>19.777777777777775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6C-47A3-8DFB-4F607D0FF897}"/>
            </c:ext>
          </c:extLst>
        </c:ser>
        <c:ser>
          <c:idx val="1"/>
          <c:order val="1"/>
          <c:tx>
            <c:strRef>
              <c:f>Sheet1!$K$5</c:f>
              <c:strCache>
                <c:ptCount val="1"/>
                <c:pt idx="0">
                  <c:v>KM94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Sheet1!$K$11:$K$15</c:f>
                <c:numCache>
                  <c:formatCode>General</c:formatCode>
                  <c:ptCount val="5"/>
                  <c:pt idx="0">
                    <c:v>4.2262407807911533</c:v>
                  </c:pt>
                  <c:pt idx="1">
                    <c:v>2.9472383624789331</c:v>
                  </c:pt>
                  <c:pt idx="2">
                    <c:v>0.78567420053271164</c:v>
                  </c:pt>
                  <c:pt idx="3">
                    <c:v>2.8202767422690167</c:v>
                  </c:pt>
                  <c:pt idx="4">
                    <c:v>1.8958884451221651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Sheet1!$I$6:$I$10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Sheet1!$K$6:$K$10</c:f>
              <c:numCache>
                <c:formatCode>General</c:formatCode>
                <c:ptCount val="5"/>
                <c:pt idx="0">
                  <c:v>24.277777777777775</c:v>
                </c:pt>
                <c:pt idx="1">
                  <c:v>24.574074074074073</c:v>
                </c:pt>
                <c:pt idx="2">
                  <c:v>22.592592592592592</c:v>
                </c:pt>
                <c:pt idx="3">
                  <c:v>20.87962962962963</c:v>
                </c:pt>
                <c:pt idx="4">
                  <c:v>18.981481481481485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6C-47A3-8DFB-4F607D0FF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5051552"/>
        <c:axId val="-1325043936"/>
      </c:barChart>
      <c:catAx>
        <c:axId val="-132505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5043936"/>
        <c:crosses val="autoZero"/>
        <c:auto val="1"/>
        <c:lblAlgn val="ctr"/>
        <c:lblOffset val="100"/>
        <c:noMultiLvlLbl val="0"/>
      </c:catAx>
      <c:valAx>
        <c:axId val="-132504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Yield (tons/ha)</a:t>
                </a:r>
              </a:p>
            </c:rich>
          </c:tx>
          <c:layout>
            <c:manualLayout>
              <c:xMode val="edge"/>
              <c:yMode val="edge"/>
              <c:x val="1.2719213579070804E-3"/>
              <c:y val="0.329975687032708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505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76883531151526"/>
          <c:y val="0.18914370078740159"/>
          <c:w val="0.86308503472464171"/>
          <c:h val="0.53599956255468062"/>
        </c:manualLayout>
      </c:layout>
      <c:lineChart>
        <c:grouping val="standard"/>
        <c:varyColors val="0"/>
        <c:ser>
          <c:idx val="0"/>
          <c:order val="0"/>
          <c:tx>
            <c:strRef>
              <c:f>Sheet1!$P$30</c:f>
              <c:strCache>
                <c:ptCount val="1"/>
                <c:pt idx="0">
                  <c:v>la tre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1A-4BEF-81A9-F9B14B59B7A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1A-4BEF-81A9-F9B14B59B7A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CBA-ED4A-A90F-426071C3C1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Sheet1!$O$31:$O$35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Sheet1!$P$31:$P$35</c:f>
              <c:numCache>
                <c:formatCode>General</c:formatCode>
                <c:ptCount val="5"/>
                <c:pt idx="0">
                  <c:v>30</c:v>
                </c:pt>
                <c:pt idx="1">
                  <c:v>29.866666666666664</c:v>
                </c:pt>
                <c:pt idx="2">
                  <c:v>27.6</c:v>
                </c:pt>
                <c:pt idx="3">
                  <c:v>25.15</c:v>
                </c:pt>
                <c:pt idx="4">
                  <c:v>22.049999999999997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1A-4BEF-81A9-F9B14B59B7A0}"/>
            </c:ext>
          </c:extLst>
        </c:ser>
        <c:ser>
          <c:idx val="1"/>
          <c:order val="1"/>
          <c:tx>
            <c:strRef>
              <c:f>Sheet1!$Q$30</c:f>
              <c:strCache>
                <c:ptCount val="1"/>
                <c:pt idx="0">
                  <c:v>KM94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1A-4BEF-81A9-F9B14B59B7A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1A-4BEF-81A9-F9B14B59B7A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1A-4BEF-81A9-F9B14B59B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Sheet1!$O$31:$O$35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Sheet1!$Q$31:$Q$35</c:f>
              <c:numCache>
                <c:formatCode>General</c:formatCode>
                <c:ptCount val="5"/>
                <c:pt idx="0">
                  <c:v>30</c:v>
                </c:pt>
                <c:pt idx="1">
                  <c:v>30</c:v>
                </c:pt>
                <c:pt idx="2">
                  <c:v>29.55</c:v>
                </c:pt>
                <c:pt idx="3">
                  <c:v>28.15</c:v>
                </c:pt>
                <c:pt idx="4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1A-4BEF-81A9-F9B14B59B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25055904"/>
        <c:axId val="-1325042304"/>
      </c:lineChart>
      <c:catAx>
        <c:axId val="-132505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5042304"/>
        <c:crosses val="autoZero"/>
        <c:auto val="1"/>
        <c:lblAlgn val="ctr"/>
        <c:lblOffset val="100"/>
        <c:noMultiLvlLbl val="0"/>
      </c:catAx>
      <c:valAx>
        <c:axId val="-1325042304"/>
        <c:scaling>
          <c:orientation val="minMax"/>
          <c:max val="30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Starch content (%)</a:t>
                </a:r>
              </a:p>
            </c:rich>
          </c:tx>
          <c:layout>
            <c:manualLayout>
              <c:xMode val="edge"/>
              <c:yMode val="edge"/>
              <c:x val="9.0817325931603667E-3"/>
              <c:y val="0.18480551563992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50559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83089054238251"/>
          <c:y val="8.7172280548264758E-2"/>
          <c:w val="0.21307878338773215"/>
          <c:h val="0.13967957130358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79994-3207-4F20-9ADE-82F562C1CEA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8D140A-0D48-4C17-AB15-E2DCC09B5CE0}">
      <dgm:prSet phldrT="[Text]" custT="1"/>
      <dgm:spPr/>
      <dgm:t>
        <a:bodyPr/>
        <a:lstStyle/>
        <a:p>
          <a:pPr>
            <a:lnSpc>
              <a:spcPct val="80000"/>
            </a:lnSpc>
            <a:spcBef>
              <a:spcPts val="1200"/>
            </a:spcBef>
            <a:spcAft>
              <a:spcPts val="0"/>
            </a:spcAft>
          </a:pPr>
          <a:r>
            <a:rPr lang="en-US" sz="2400" dirty="0">
              <a:solidFill>
                <a:srgbClr val="FFFF00"/>
              </a:solidFill>
            </a:rPr>
            <a:t>Feb.- </a:t>
          </a:r>
        </a:p>
        <a:p>
          <a:pPr>
            <a:lnSpc>
              <a:spcPct val="80000"/>
            </a:lnSpc>
            <a:spcBef>
              <a:spcPts val="1200"/>
            </a:spcBef>
            <a:spcAft>
              <a:spcPts val="0"/>
            </a:spcAft>
          </a:pPr>
          <a:r>
            <a:rPr lang="en-US" sz="2400" dirty="0">
              <a:solidFill>
                <a:srgbClr val="FFFF00"/>
              </a:solidFill>
            </a:rPr>
            <a:t>April</a:t>
          </a:r>
        </a:p>
      </dgm:t>
    </dgm:pt>
    <dgm:pt modelId="{EA5BFE9C-D052-4A28-BE45-BEE4EB4A50E3}" type="parTrans" cxnId="{DCB6D1D1-74E1-4290-B89A-452A338FFAD6}">
      <dgm:prSet/>
      <dgm:spPr/>
      <dgm:t>
        <a:bodyPr/>
        <a:lstStyle/>
        <a:p>
          <a:endParaRPr lang="en-US"/>
        </a:p>
      </dgm:t>
    </dgm:pt>
    <dgm:pt modelId="{D6A0516B-01BD-432D-9160-1942EB2CE586}" type="sibTrans" cxnId="{DCB6D1D1-74E1-4290-B89A-452A338FFAD6}">
      <dgm:prSet/>
      <dgm:spPr/>
      <dgm:t>
        <a:bodyPr/>
        <a:lstStyle/>
        <a:p>
          <a:endParaRPr lang="en-US"/>
        </a:p>
      </dgm:t>
    </dgm:pt>
    <dgm:pt modelId="{DD3451D5-6CF2-4A45-A502-524481940BF0}">
      <dgm:prSet phldrT="[Text]"/>
      <dgm:spPr/>
      <dgm:t>
        <a:bodyPr/>
        <a:lstStyle/>
        <a:p>
          <a:r>
            <a:rPr lang="en-US" dirty="0"/>
            <a:t>Selection of the fields</a:t>
          </a:r>
        </a:p>
      </dgm:t>
    </dgm:pt>
    <dgm:pt modelId="{A03083DF-B3E8-4B6E-B50B-556D6F2375CA}" type="parTrans" cxnId="{0C7F6A3C-9EC2-4D2D-90B9-16299EBB03FE}">
      <dgm:prSet/>
      <dgm:spPr/>
      <dgm:t>
        <a:bodyPr/>
        <a:lstStyle/>
        <a:p>
          <a:endParaRPr lang="en-US"/>
        </a:p>
      </dgm:t>
    </dgm:pt>
    <dgm:pt modelId="{45B6DE4D-3A8D-4BBD-9668-A357B52D58BE}" type="sibTrans" cxnId="{0C7F6A3C-9EC2-4D2D-90B9-16299EBB03FE}">
      <dgm:prSet/>
      <dgm:spPr/>
      <dgm:t>
        <a:bodyPr/>
        <a:lstStyle/>
        <a:p>
          <a:endParaRPr lang="en-US"/>
        </a:p>
      </dgm:t>
    </dgm:pt>
    <dgm:pt modelId="{0E4DB4D3-80FA-4A13-9C2B-97A8BBBB0E3C}">
      <dgm:prSet phldrT="[Text]"/>
      <dgm:spPr/>
      <dgm:t>
        <a:bodyPr/>
        <a:lstStyle/>
        <a:p>
          <a:r>
            <a:rPr lang="en-US" dirty="0"/>
            <a:t>Establishment of the trials</a:t>
          </a:r>
        </a:p>
      </dgm:t>
    </dgm:pt>
    <dgm:pt modelId="{7855A3F9-46BD-49CD-B7C4-B538F2B0A921}" type="parTrans" cxnId="{175DF375-A714-4225-A15C-A8FC2AE3B057}">
      <dgm:prSet/>
      <dgm:spPr/>
      <dgm:t>
        <a:bodyPr/>
        <a:lstStyle/>
        <a:p>
          <a:endParaRPr lang="en-US"/>
        </a:p>
      </dgm:t>
    </dgm:pt>
    <dgm:pt modelId="{FC9CE6FE-73CA-429D-A36C-7071604D5814}" type="sibTrans" cxnId="{175DF375-A714-4225-A15C-A8FC2AE3B057}">
      <dgm:prSet/>
      <dgm:spPr/>
      <dgm:t>
        <a:bodyPr/>
        <a:lstStyle/>
        <a:p>
          <a:endParaRPr lang="en-US"/>
        </a:p>
      </dgm:t>
    </dgm:pt>
    <dgm:pt modelId="{035CB416-5E2C-46A2-B462-33F68AEEDFD2}">
      <dgm:prSet phldrT="[Text]" custT="1"/>
      <dgm:spPr/>
      <dgm:t>
        <a:bodyPr/>
        <a:lstStyle/>
        <a:p>
          <a:pPr>
            <a:lnSpc>
              <a:spcPct val="80000"/>
            </a:lnSpc>
            <a:spcBef>
              <a:spcPts val="600"/>
            </a:spcBef>
            <a:spcAft>
              <a:spcPts val="0"/>
            </a:spcAft>
          </a:pPr>
          <a:r>
            <a:rPr lang="en-US" sz="2400" dirty="0">
              <a:solidFill>
                <a:srgbClr val="FFFF00"/>
              </a:solidFill>
            </a:rPr>
            <a:t>May- </a:t>
          </a:r>
        </a:p>
        <a:p>
          <a:pPr>
            <a:lnSpc>
              <a:spcPct val="80000"/>
            </a:lnSpc>
            <a:spcBef>
              <a:spcPts val="600"/>
            </a:spcBef>
            <a:spcAft>
              <a:spcPts val="0"/>
            </a:spcAft>
          </a:pPr>
          <a:r>
            <a:rPr lang="en-US" sz="2400" dirty="0">
              <a:solidFill>
                <a:srgbClr val="FFFF00"/>
              </a:solidFill>
            </a:rPr>
            <a:t>Nov.</a:t>
          </a:r>
        </a:p>
      </dgm:t>
    </dgm:pt>
    <dgm:pt modelId="{606166BA-8AA4-434D-AF95-ED01256900D3}" type="parTrans" cxnId="{0B5FA8FA-1A47-43DD-90FE-660BC8288021}">
      <dgm:prSet/>
      <dgm:spPr/>
      <dgm:t>
        <a:bodyPr/>
        <a:lstStyle/>
        <a:p>
          <a:endParaRPr lang="en-US"/>
        </a:p>
      </dgm:t>
    </dgm:pt>
    <dgm:pt modelId="{B8CE1126-D1D2-4091-A8BE-9A1343D15A76}" type="sibTrans" cxnId="{0B5FA8FA-1A47-43DD-90FE-660BC8288021}">
      <dgm:prSet/>
      <dgm:spPr/>
      <dgm:t>
        <a:bodyPr/>
        <a:lstStyle/>
        <a:p>
          <a:endParaRPr lang="en-US"/>
        </a:p>
      </dgm:t>
    </dgm:pt>
    <dgm:pt modelId="{9343A997-ADF5-49BE-BBA2-68B06EA33310}">
      <dgm:prSet phldrT="[Text]"/>
      <dgm:spPr/>
      <dgm:t>
        <a:bodyPr/>
        <a:lstStyle/>
        <a:p>
          <a:r>
            <a:rPr lang="en-US" dirty="0"/>
            <a:t>Managing the trials</a:t>
          </a:r>
        </a:p>
      </dgm:t>
    </dgm:pt>
    <dgm:pt modelId="{AE063D47-D649-4113-8328-E35D11B221CD}" type="parTrans" cxnId="{0E52E797-25CF-4883-A441-28226D3FDCDD}">
      <dgm:prSet/>
      <dgm:spPr/>
      <dgm:t>
        <a:bodyPr/>
        <a:lstStyle/>
        <a:p>
          <a:endParaRPr lang="en-US"/>
        </a:p>
      </dgm:t>
    </dgm:pt>
    <dgm:pt modelId="{7D28A004-B294-4450-8D67-C94E9BB42BFB}" type="sibTrans" cxnId="{0E52E797-25CF-4883-A441-28226D3FDCDD}">
      <dgm:prSet/>
      <dgm:spPr/>
      <dgm:t>
        <a:bodyPr/>
        <a:lstStyle/>
        <a:p>
          <a:endParaRPr lang="en-US"/>
        </a:p>
      </dgm:t>
    </dgm:pt>
    <dgm:pt modelId="{31BAA926-0FC8-4A3A-A560-8475DF822C06}">
      <dgm:prSet phldrT="[Text]" custT="1"/>
      <dgm:spPr/>
      <dgm:t>
        <a:bodyPr/>
        <a:lstStyle/>
        <a:p>
          <a:pPr>
            <a:lnSpc>
              <a:spcPct val="80000"/>
            </a:lnSpc>
            <a:spcBef>
              <a:spcPts val="600"/>
            </a:spcBef>
            <a:spcAft>
              <a:spcPts val="0"/>
            </a:spcAft>
          </a:pPr>
          <a:r>
            <a:rPr lang="en-US" sz="2400" dirty="0">
              <a:solidFill>
                <a:srgbClr val="FFFF00"/>
              </a:solidFill>
            </a:rPr>
            <a:t>Dec.-</a:t>
          </a:r>
        </a:p>
        <a:p>
          <a:pPr>
            <a:lnSpc>
              <a:spcPct val="80000"/>
            </a:lnSpc>
            <a:spcBef>
              <a:spcPts val="600"/>
            </a:spcBef>
            <a:spcAft>
              <a:spcPts val="0"/>
            </a:spcAft>
          </a:pPr>
          <a:r>
            <a:rPr lang="en-US" sz="2400" dirty="0">
              <a:solidFill>
                <a:srgbClr val="FFFF00"/>
              </a:solidFill>
            </a:rPr>
            <a:t>Feb</a:t>
          </a:r>
        </a:p>
      </dgm:t>
    </dgm:pt>
    <dgm:pt modelId="{2907A767-9234-47C4-8B47-1D9101A50C0C}" type="parTrans" cxnId="{C405B8C6-A06F-49C9-8082-229201AB709A}">
      <dgm:prSet/>
      <dgm:spPr/>
      <dgm:t>
        <a:bodyPr/>
        <a:lstStyle/>
        <a:p>
          <a:endParaRPr lang="en-US"/>
        </a:p>
      </dgm:t>
    </dgm:pt>
    <dgm:pt modelId="{F45F23F0-D06B-464C-88F8-F6A7FCF54736}" type="sibTrans" cxnId="{C405B8C6-A06F-49C9-8082-229201AB709A}">
      <dgm:prSet/>
      <dgm:spPr/>
      <dgm:t>
        <a:bodyPr/>
        <a:lstStyle/>
        <a:p>
          <a:endParaRPr lang="en-US"/>
        </a:p>
      </dgm:t>
    </dgm:pt>
    <dgm:pt modelId="{D11F5B2E-1DC7-4501-A1B2-22AB248EB24F}">
      <dgm:prSet phldrT="[Text]"/>
      <dgm:spPr/>
      <dgm:t>
        <a:bodyPr/>
        <a:lstStyle/>
        <a:p>
          <a:r>
            <a:rPr lang="en-US" dirty="0"/>
            <a:t>Organizing harvest field days </a:t>
          </a:r>
        </a:p>
      </dgm:t>
    </dgm:pt>
    <dgm:pt modelId="{E608E3B8-B7F7-4642-AB48-793895BA9366}" type="parTrans" cxnId="{2472E9FA-4373-4779-B6F5-7CD42F4B566C}">
      <dgm:prSet/>
      <dgm:spPr/>
      <dgm:t>
        <a:bodyPr/>
        <a:lstStyle/>
        <a:p>
          <a:endParaRPr lang="en-US"/>
        </a:p>
      </dgm:t>
    </dgm:pt>
    <dgm:pt modelId="{570C18A2-E0ED-480A-B3E9-9C5AEBE2110F}" type="sibTrans" cxnId="{2472E9FA-4373-4779-B6F5-7CD42F4B566C}">
      <dgm:prSet/>
      <dgm:spPr/>
      <dgm:t>
        <a:bodyPr/>
        <a:lstStyle/>
        <a:p>
          <a:endParaRPr lang="en-US"/>
        </a:p>
      </dgm:t>
    </dgm:pt>
    <dgm:pt modelId="{DEC5E8FA-A3D0-47A0-A9BA-77FC0DD31877}">
      <dgm:prSet phldrT="[Text]"/>
      <dgm:spPr/>
      <dgm:t>
        <a:bodyPr/>
        <a:lstStyle/>
        <a:p>
          <a:r>
            <a:rPr lang="en-US" dirty="0"/>
            <a:t>Harvesting the trials</a:t>
          </a:r>
        </a:p>
      </dgm:t>
    </dgm:pt>
    <dgm:pt modelId="{EBA03123-DBF0-49C5-BE82-659F84704913}" type="parTrans" cxnId="{31BDBE69-10D1-4AB1-9AAC-190CA03599D0}">
      <dgm:prSet/>
      <dgm:spPr/>
      <dgm:t>
        <a:bodyPr/>
        <a:lstStyle/>
        <a:p>
          <a:endParaRPr lang="en-US"/>
        </a:p>
      </dgm:t>
    </dgm:pt>
    <dgm:pt modelId="{BAA9805C-E507-4246-AD40-DA227A9E456F}" type="sibTrans" cxnId="{31BDBE69-10D1-4AB1-9AAC-190CA03599D0}">
      <dgm:prSet/>
      <dgm:spPr/>
      <dgm:t>
        <a:bodyPr/>
        <a:lstStyle/>
        <a:p>
          <a:endParaRPr lang="en-US"/>
        </a:p>
      </dgm:t>
    </dgm:pt>
    <dgm:pt modelId="{8A920B62-2E39-4779-BC40-E12FA024AAA0}">
      <dgm:prSet phldrT="[Text]"/>
      <dgm:spPr/>
      <dgm:t>
        <a:bodyPr/>
        <a:lstStyle/>
        <a:p>
          <a:r>
            <a:rPr lang="en-US" dirty="0"/>
            <a:t>Recording the parameters</a:t>
          </a:r>
        </a:p>
      </dgm:t>
    </dgm:pt>
    <dgm:pt modelId="{3700B9C9-D1E5-4FFE-8A77-CEECAEDEB653}" type="parTrans" cxnId="{517724E1-75D9-42CE-AB9F-025DAD7A4AD0}">
      <dgm:prSet/>
      <dgm:spPr/>
      <dgm:t>
        <a:bodyPr/>
        <a:lstStyle/>
        <a:p>
          <a:endParaRPr lang="en-US"/>
        </a:p>
      </dgm:t>
    </dgm:pt>
    <dgm:pt modelId="{01F70E82-08B9-4AC4-97A5-077844790920}" type="sibTrans" cxnId="{517724E1-75D9-42CE-AB9F-025DAD7A4AD0}">
      <dgm:prSet/>
      <dgm:spPr/>
      <dgm:t>
        <a:bodyPr/>
        <a:lstStyle/>
        <a:p>
          <a:endParaRPr lang="en-US"/>
        </a:p>
      </dgm:t>
    </dgm:pt>
    <dgm:pt modelId="{655059E6-F79F-41A7-B97A-FE989233EF3D}">
      <dgm:prSet phldrT="[Text]"/>
      <dgm:spPr/>
      <dgm:t>
        <a:bodyPr/>
        <a:lstStyle/>
        <a:p>
          <a:r>
            <a:rPr lang="en-US" dirty="0"/>
            <a:t>Writing the report, proposing for 2019</a:t>
          </a:r>
        </a:p>
      </dgm:t>
    </dgm:pt>
    <dgm:pt modelId="{F740CE51-1E3D-4D21-A1F9-B262886D1544}" type="parTrans" cxnId="{C3265964-93D4-4EB6-B81F-9AADDFD6BA4E}">
      <dgm:prSet/>
      <dgm:spPr/>
      <dgm:t>
        <a:bodyPr/>
        <a:lstStyle/>
        <a:p>
          <a:endParaRPr lang="en-US"/>
        </a:p>
      </dgm:t>
    </dgm:pt>
    <dgm:pt modelId="{55CABDC4-DF3A-4E66-9295-4FE49C3FD28E}" type="sibTrans" cxnId="{C3265964-93D4-4EB6-B81F-9AADDFD6BA4E}">
      <dgm:prSet/>
      <dgm:spPr/>
      <dgm:t>
        <a:bodyPr/>
        <a:lstStyle/>
        <a:p>
          <a:endParaRPr lang="en-US"/>
        </a:p>
      </dgm:t>
    </dgm:pt>
    <dgm:pt modelId="{B17D35EF-0AB5-4332-881E-25005B7E94F6}" type="pres">
      <dgm:prSet presAssocID="{8E179994-3207-4F20-9ADE-82F562C1CEAA}" presName="linearFlow" presStyleCnt="0">
        <dgm:presLayoutVars>
          <dgm:dir/>
          <dgm:animLvl val="lvl"/>
          <dgm:resizeHandles val="exact"/>
        </dgm:presLayoutVars>
      </dgm:prSet>
      <dgm:spPr/>
    </dgm:pt>
    <dgm:pt modelId="{8CB206F5-45DD-42A2-873C-715CA1F7357B}" type="pres">
      <dgm:prSet presAssocID="{C98D140A-0D48-4C17-AB15-E2DCC09B5CE0}" presName="composite" presStyleCnt="0"/>
      <dgm:spPr/>
    </dgm:pt>
    <dgm:pt modelId="{DED1879C-6B8D-4BEC-BFEC-2048314423FE}" type="pres">
      <dgm:prSet presAssocID="{C98D140A-0D48-4C17-AB15-E2DCC09B5CE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8DDCB71-B942-496E-B980-BB9BF4BFA4FE}" type="pres">
      <dgm:prSet presAssocID="{C98D140A-0D48-4C17-AB15-E2DCC09B5CE0}" presName="descendantText" presStyleLbl="alignAcc1" presStyleIdx="0" presStyleCnt="3" custLinFactNeighborX="106" custLinFactNeighborY="-19413">
        <dgm:presLayoutVars>
          <dgm:bulletEnabled val="1"/>
        </dgm:presLayoutVars>
      </dgm:prSet>
      <dgm:spPr/>
    </dgm:pt>
    <dgm:pt modelId="{03CC6D19-36B8-4941-B352-0261C27BDBB9}" type="pres">
      <dgm:prSet presAssocID="{D6A0516B-01BD-432D-9160-1942EB2CE586}" presName="sp" presStyleCnt="0"/>
      <dgm:spPr/>
    </dgm:pt>
    <dgm:pt modelId="{5E8B8619-4514-4EFF-BD7C-BB5F84494397}" type="pres">
      <dgm:prSet presAssocID="{035CB416-5E2C-46A2-B462-33F68AEEDFD2}" presName="composite" presStyleCnt="0"/>
      <dgm:spPr/>
    </dgm:pt>
    <dgm:pt modelId="{C19CF088-A789-46F0-B72E-600B8E85269D}" type="pres">
      <dgm:prSet presAssocID="{035CB416-5E2C-46A2-B462-33F68AEEDFD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4659D80-01BA-4677-B2AC-D8CACDB8CA90}" type="pres">
      <dgm:prSet presAssocID="{035CB416-5E2C-46A2-B462-33F68AEEDFD2}" presName="descendantText" presStyleLbl="alignAcc1" presStyleIdx="1" presStyleCnt="3">
        <dgm:presLayoutVars>
          <dgm:bulletEnabled val="1"/>
        </dgm:presLayoutVars>
      </dgm:prSet>
      <dgm:spPr/>
    </dgm:pt>
    <dgm:pt modelId="{637A68D5-720D-48E0-816C-430E86528014}" type="pres">
      <dgm:prSet presAssocID="{B8CE1126-D1D2-4091-A8BE-9A1343D15A76}" presName="sp" presStyleCnt="0"/>
      <dgm:spPr/>
    </dgm:pt>
    <dgm:pt modelId="{F0FF3C36-27BB-43C5-8BA8-4F977EFE2154}" type="pres">
      <dgm:prSet presAssocID="{31BAA926-0FC8-4A3A-A560-8475DF822C06}" presName="composite" presStyleCnt="0"/>
      <dgm:spPr/>
    </dgm:pt>
    <dgm:pt modelId="{08CCB52C-981A-4858-BBC3-FB3A392AE25B}" type="pres">
      <dgm:prSet presAssocID="{31BAA926-0FC8-4A3A-A560-8475DF822C0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4ED84E7-7749-47E3-8184-34C116E714F5}" type="pres">
      <dgm:prSet presAssocID="{31BAA926-0FC8-4A3A-A560-8475DF822C06}" presName="descendantText" presStyleLbl="alignAcc1" presStyleIdx="2" presStyleCnt="3" custScaleY="130702">
        <dgm:presLayoutVars>
          <dgm:bulletEnabled val="1"/>
        </dgm:presLayoutVars>
      </dgm:prSet>
      <dgm:spPr/>
    </dgm:pt>
  </dgm:ptLst>
  <dgm:cxnLst>
    <dgm:cxn modelId="{D8740E1D-610C-448B-AFB5-D137E42FDA19}" type="presOf" srcId="{0E4DB4D3-80FA-4A13-9C2B-97A8BBBB0E3C}" destId="{18DDCB71-B942-496E-B980-BB9BF4BFA4FE}" srcOrd="0" destOrd="1" presId="urn:microsoft.com/office/officeart/2005/8/layout/chevron2"/>
    <dgm:cxn modelId="{0C7F6A3C-9EC2-4D2D-90B9-16299EBB03FE}" srcId="{C98D140A-0D48-4C17-AB15-E2DCC09B5CE0}" destId="{DD3451D5-6CF2-4A45-A502-524481940BF0}" srcOrd="0" destOrd="0" parTransId="{A03083DF-B3E8-4B6E-B50B-556D6F2375CA}" sibTransId="{45B6DE4D-3A8D-4BBD-9668-A357B52D58BE}"/>
    <dgm:cxn modelId="{497FDD41-41A3-4013-9420-1B0A0D6BC846}" type="presOf" srcId="{DEC5E8FA-A3D0-47A0-A9BA-77FC0DD31877}" destId="{24ED84E7-7749-47E3-8184-34C116E714F5}" srcOrd="0" destOrd="1" presId="urn:microsoft.com/office/officeart/2005/8/layout/chevron2"/>
    <dgm:cxn modelId="{45290C50-CE00-4709-A33E-6EC54026439E}" type="presOf" srcId="{DD3451D5-6CF2-4A45-A502-524481940BF0}" destId="{18DDCB71-B942-496E-B980-BB9BF4BFA4FE}" srcOrd="0" destOrd="0" presId="urn:microsoft.com/office/officeart/2005/8/layout/chevron2"/>
    <dgm:cxn modelId="{3DAA8D5B-FC00-443D-BB42-0738149E20F7}" type="presOf" srcId="{655059E6-F79F-41A7-B97A-FE989233EF3D}" destId="{24ED84E7-7749-47E3-8184-34C116E714F5}" srcOrd="0" destOrd="2" presId="urn:microsoft.com/office/officeart/2005/8/layout/chevron2"/>
    <dgm:cxn modelId="{CD272B61-CEB6-4E67-BDC8-071B52F11282}" type="presOf" srcId="{D11F5B2E-1DC7-4501-A1B2-22AB248EB24F}" destId="{24ED84E7-7749-47E3-8184-34C116E714F5}" srcOrd="0" destOrd="0" presId="urn:microsoft.com/office/officeart/2005/8/layout/chevron2"/>
    <dgm:cxn modelId="{C3265964-93D4-4EB6-B81F-9AADDFD6BA4E}" srcId="{31BAA926-0FC8-4A3A-A560-8475DF822C06}" destId="{655059E6-F79F-41A7-B97A-FE989233EF3D}" srcOrd="2" destOrd="0" parTransId="{F740CE51-1E3D-4D21-A1F9-B262886D1544}" sibTransId="{55CABDC4-DF3A-4E66-9295-4FE49C3FD28E}"/>
    <dgm:cxn modelId="{31BDBE69-10D1-4AB1-9AAC-190CA03599D0}" srcId="{31BAA926-0FC8-4A3A-A560-8475DF822C06}" destId="{DEC5E8FA-A3D0-47A0-A9BA-77FC0DD31877}" srcOrd="1" destOrd="0" parTransId="{EBA03123-DBF0-49C5-BE82-659F84704913}" sibTransId="{BAA9805C-E507-4246-AD40-DA227A9E456F}"/>
    <dgm:cxn modelId="{1B867D6E-3BB1-45B1-A02D-07F7D8F2AABF}" type="presOf" srcId="{035CB416-5E2C-46A2-B462-33F68AEEDFD2}" destId="{C19CF088-A789-46F0-B72E-600B8E85269D}" srcOrd="0" destOrd="0" presId="urn:microsoft.com/office/officeart/2005/8/layout/chevron2"/>
    <dgm:cxn modelId="{175DF375-A714-4225-A15C-A8FC2AE3B057}" srcId="{C98D140A-0D48-4C17-AB15-E2DCC09B5CE0}" destId="{0E4DB4D3-80FA-4A13-9C2B-97A8BBBB0E3C}" srcOrd="1" destOrd="0" parTransId="{7855A3F9-46BD-49CD-B7C4-B538F2B0A921}" sibTransId="{FC9CE6FE-73CA-429D-A36C-7071604D5814}"/>
    <dgm:cxn modelId="{2A13D177-F610-4613-9196-44D73380B3EC}" type="presOf" srcId="{8E179994-3207-4F20-9ADE-82F562C1CEAA}" destId="{B17D35EF-0AB5-4332-881E-25005B7E94F6}" srcOrd="0" destOrd="0" presId="urn:microsoft.com/office/officeart/2005/8/layout/chevron2"/>
    <dgm:cxn modelId="{0E52E797-25CF-4883-A441-28226D3FDCDD}" srcId="{035CB416-5E2C-46A2-B462-33F68AEEDFD2}" destId="{9343A997-ADF5-49BE-BBA2-68B06EA33310}" srcOrd="0" destOrd="0" parTransId="{AE063D47-D649-4113-8328-E35D11B221CD}" sibTransId="{7D28A004-B294-4450-8D67-C94E9BB42BFB}"/>
    <dgm:cxn modelId="{017267B2-6DBD-4395-B54E-493A3AECF178}" type="presOf" srcId="{C98D140A-0D48-4C17-AB15-E2DCC09B5CE0}" destId="{DED1879C-6B8D-4BEC-BFEC-2048314423FE}" srcOrd="0" destOrd="0" presId="urn:microsoft.com/office/officeart/2005/8/layout/chevron2"/>
    <dgm:cxn modelId="{C0A8EABB-0D60-4464-978D-E68F8BBBE86E}" type="presOf" srcId="{9343A997-ADF5-49BE-BBA2-68B06EA33310}" destId="{94659D80-01BA-4677-B2AC-D8CACDB8CA90}" srcOrd="0" destOrd="0" presId="urn:microsoft.com/office/officeart/2005/8/layout/chevron2"/>
    <dgm:cxn modelId="{C29C62C4-B922-4053-98A0-200A0984A87F}" type="presOf" srcId="{31BAA926-0FC8-4A3A-A560-8475DF822C06}" destId="{08CCB52C-981A-4858-BBC3-FB3A392AE25B}" srcOrd="0" destOrd="0" presId="urn:microsoft.com/office/officeart/2005/8/layout/chevron2"/>
    <dgm:cxn modelId="{C405B8C6-A06F-49C9-8082-229201AB709A}" srcId="{8E179994-3207-4F20-9ADE-82F562C1CEAA}" destId="{31BAA926-0FC8-4A3A-A560-8475DF822C06}" srcOrd="2" destOrd="0" parTransId="{2907A767-9234-47C4-8B47-1D9101A50C0C}" sibTransId="{F45F23F0-D06B-464C-88F8-F6A7FCF54736}"/>
    <dgm:cxn modelId="{DCB6D1D1-74E1-4290-B89A-452A338FFAD6}" srcId="{8E179994-3207-4F20-9ADE-82F562C1CEAA}" destId="{C98D140A-0D48-4C17-AB15-E2DCC09B5CE0}" srcOrd="0" destOrd="0" parTransId="{EA5BFE9C-D052-4A28-BE45-BEE4EB4A50E3}" sibTransId="{D6A0516B-01BD-432D-9160-1942EB2CE586}"/>
    <dgm:cxn modelId="{517724E1-75D9-42CE-AB9F-025DAD7A4AD0}" srcId="{035CB416-5E2C-46A2-B462-33F68AEEDFD2}" destId="{8A920B62-2E39-4779-BC40-E12FA024AAA0}" srcOrd="1" destOrd="0" parTransId="{3700B9C9-D1E5-4FFE-8A77-CEECAEDEB653}" sibTransId="{01F70E82-08B9-4AC4-97A5-077844790920}"/>
    <dgm:cxn modelId="{0B5FA8FA-1A47-43DD-90FE-660BC8288021}" srcId="{8E179994-3207-4F20-9ADE-82F562C1CEAA}" destId="{035CB416-5E2C-46A2-B462-33F68AEEDFD2}" srcOrd="1" destOrd="0" parTransId="{606166BA-8AA4-434D-AF95-ED01256900D3}" sibTransId="{B8CE1126-D1D2-4091-A8BE-9A1343D15A76}"/>
    <dgm:cxn modelId="{C072B1FA-5E8E-473E-A452-27A516A61259}" type="presOf" srcId="{8A920B62-2E39-4779-BC40-E12FA024AAA0}" destId="{94659D80-01BA-4677-B2AC-D8CACDB8CA90}" srcOrd="0" destOrd="1" presId="urn:microsoft.com/office/officeart/2005/8/layout/chevron2"/>
    <dgm:cxn modelId="{2472E9FA-4373-4779-B6F5-7CD42F4B566C}" srcId="{31BAA926-0FC8-4A3A-A560-8475DF822C06}" destId="{D11F5B2E-1DC7-4501-A1B2-22AB248EB24F}" srcOrd="0" destOrd="0" parTransId="{E608E3B8-B7F7-4642-AB48-793895BA9366}" sibTransId="{570C18A2-E0ED-480A-B3E9-9C5AEBE2110F}"/>
    <dgm:cxn modelId="{58110D4A-8203-41C2-955A-0283C4D8D1EC}" type="presParOf" srcId="{B17D35EF-0AB5-4332-881E-25005B7E94F6}" destId="{8CB206F5-45DD-42A2-873C-715CA1F7357B}" srcOrd="0" destOrd="0" presId="urn:microsoft.com/office/officeart/2005/8/layout/chevron2"/>
    <dgm:cxn modelId="{6E7C6F74-FAB3-45C9-B373-490E9073E9F1}" type="presParOf" srcId="{8CB206F5-45DD-42A2-873C-715CA1F7357B}" destId="{DED1879C-6B8D-4BEC-BFEC-2048314423FE}" srcOrd="0" destOrd="0" presId="urn:microsoft.com/office/officeart/2005/8/layout/chevron2"/>
    <dgm:cxn modelId="{536E57B9-9FE0-45B4-A05D-3B28DD090E6B}" type="presParOf" srcId="{8CB206F5-45DD-42A2-873C-715CA1F7357B}" destId="{18DDCB71-B942-496E-B980-BB9BF4BFA4FE}" srcOrd="1" destOrd="0" presId="urn:microsoft.com/office/officeart/2005/8/layout/chevron2"/>
    <dgm:cxn modelId="{4659BDAD-3743-426C-96F9-EDCC35CD4F1F}" type="presParOf" srcId="{B17D35EF-0AB5-4332-881E-25005B7E94F6}" destId="{03CC6D19-36B8-4941-B352-0261C27BDBB9}" srcOrd="1" destOrd="0" presId="urn:microsoft.com/office/officeart/2005/8/layout/chevron2"/>
    <dgm:cxn modelId="{B8B8B663-F5D9-4FAD-956F-3F3CC55CEEEC}" type="presParOf" srcId="{B17D35EF-0AB5-4332-881E-25005B7E94F6}" destId="{5E8B8619-4514-4EFF-BD7C-BB5F84494397}" srcOrd="2" destOrd="0" presId="urn:microsoft.com/office/officeart/2005/8/layout/chevron2"/>
    <dgm:cxn modelId="{B78140F1-C201-4A26-BED9-572BD35A9245}" type="presParOf" srcId="{5E8B8619-4514-4EFF-BD7C-BB5F84494397}" destId="{C19CF088-A789-46F0-B72E-600B8E85269D}" srcOrd="0" destOrd="0" presId="urn:microsoft.com/office/officeart/2005/8/layout/chevron2"/>
    <dgm:cxn modelId="{BA146752-FA30-434F-88A9-B5A308CAFEF1}" type="presParOf" srcId="{5E8B8619-4514-4EFF-BD7C-BB5F84494397}" destId="{94659D80-01BA-4677-B2AC-D8CACDB8CA90}" srcOrd="1" destOrd="0" presId="urn:microsoft.com/office/officeart/2005/8/layout/chevron2"/>
    <dgm:cxn modelId="{A1DF3526-302A-4E79-A0E0-D73B089A5894}" type="presParOf" srcId="{B17D35EF-0AB5-4332-881E-25005B7E94F6}" destId="{637A68D5-720D-48E0-816C-430E86528014}" srcOrd="3" destOrd="0" presId="urn:microsoft.com/office/officeart/2005/8/layout/chevron2"/>
    <dgm:cxn modelId="{05C23EE8-9F46-4391-AE15-DC011501C73C}" type="presParOf" srcId="{B17D35EF-0AB5-4332-881E-25005B7E94F6}" destId="{F0FF3C36-27BB-43C5-8BA8-4F977EFE2154}" srcOrd="4" destOrd="0" presId="urn:microsoft.com/office/officeart/2005/8/layout/chevron2"/>
    <dgm:cxn modelId="{43F94BB2-DBAD-4CB1-8160-D06522D96F0C}" type="presParOf" srcId="{F0FF3C36-27BB-43C5-8BA8-4F977EFE2154}" destId="{08CCB52C-981A-4858-BBC3-FB3A392AE25B}" srcOrd="0" destOrd="0" presId="urn:microsoft.com/office/officeart/2005/8/layout/chevron2"/>
    <dgm:cxn modelId="{400B9326-F3D1-4B34-BBD1-5136FE625F12}" type="presParOf" srcId="{F0FF3C36-27BB-43C5-8BA8-4F977EFE2154}" destId="{24ED84E7-7749-47E3-8184-34C116E714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1879C-6B8D-4BEC-BFEC-2048314423FE}">
      <dsp:nvSpPr>
        <dsp:cNvPr id="0" name=""/>
        <dsp:cNvSpPr/>
      </dsp:nvSpPr>
      <dsp:spPr>
        <a:xfrm rot="5400000">
          <a:off x="-286392" y="317890"/>
          <a:ext cx="1909284" cy="1336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Feb.- </a:t>
          </a:r>
        </a:p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April</a:t>
          </a:r>
        </a:p>
      </dsp:txBody>
      <dsp:txXfrm rot="-5400000">
        <a:off x="1" y="699748"/>
        <a:ext cx="1336499" cy="572785"/>
      </dsp:txXfrm>
    </dsp:sp>
    <dsp:sp modelId="{18DDCB71-B942-496E-B980-BB9BF4BFA4FE}">
      <dsp:nvSpPr>
        <dsp:cNvPr id="0" name=""/>
        <dsp:cNvSpPr/>
      </dsp:nvSpPr>
      <dsp:spPr>
        <a:xfrm rot="5400000">
          <a:off x="2245315" y="-908816"/>
          <a:ext cx="1241687" cy="30593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Selection of the fields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Establishment of the trials</a:t>
          </a:r>
        </a:p>
      </dsp:txBody>
      <dsp:txXfrm rot="-5400000">
        <a:off x="1336499" y="60614"/>
        <a:ext cx="2998705" cy="1120459"/>
      </dsp:txXfrm>
    </dsp:sp>
    <dsp:sp modelId="{C19CF088-A789-46F0-B72E-600B8E85269D}">
      <dsp:nvSpPr>
        <dsp:cNvPr id="0" name=""/>
        <dsp:cNvSpPr/>
      </dsp:nvSpPr>
      <dsp:spPr>
        <a:xfrm rot="5400000">
          <a:off x="-286392" y="2033285"/>
          <a:ext cx="1909284" cy="1336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May- </a:t>
          </a:r>
        </a:p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Nov.</a:t>
          </a:r>
        </a:p>
      </dsp:txBody>
      <dsp:txXfrm rot="-5400000">
        <a:off x="1" y="2415143"/>
        <a:ext cx="1336499" cy="572785"/>
      </dsp:txXfrm>
    </dsp:sp>
    <dsp:sp modelId="{94659D80-01BA-4677-B2AC-D8CACDB8CA90}">
      <dsp:nvSpPr>
        <dsp:cNvPr id="0" name=""/>
        <dsp:cNvSpPr/>
      </dsp:nvSpPr>
      <dsp:spPr>
        <a:xfrm rot="5400000">
          <a:off x="2245641" y="837750"/>
          <a:ext cx="1241035" cy="30593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Managing the trials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Recording the parameters</a:t>
          </a:r>
        </a:p>
      </dsp:txBody>
      <dsp:txXfrm rot="-5400000">
        <a:off x="1336499" y="1807474"/>
        <a:ext cx="2998737" cy="1119871"/>
      </dsp:txXfrm>
    </dsp:sp>
    <dsp:sp modelId="{08CCB52C-981A-4858-BBC3-FB3A392AE25B}">
      <dsp:nvSpPr>
        <dsp:cNvPr id="0" name=""/>
        <dsp:cNvSpPr/>
      </dsp:nvSpPr>
      <dsp:spPr>
        <a:xfrm rot="5400000">
          <a:off x="-286392" y="3939191"/>
          <a:ext cx="1909284" cy="13364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Dec.-</a:t>
          </a:r>
        </a:p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Feb</a:t>
          </a:r>
        </a:p>
      </dsp:txBody>
      <dsp:txXfrm rot="-5400000">
        <a:off x="1" y="4321049"/>
        <a:ext cx="1336499" cy="572785"/>
      </dsp:txXfrm>
    </dsp:sp>
    <dsp:sp modelId="{24ED84E7-7749-47E3-8184-34C116E714F5}">
      <dsp:nvSpPr>
        <dsp:cNvPr id="0" name=""/>
        <dsp:cNvSpPr/>
      </dsp:nvSpPr>
      <dsp:spPr>
        <a:xfrm rot="5400000">
          <a:off x="2055130" y="2743656"/>
          <a:ext cx="1622057" cy="30593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Organizing harvest field days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Harvesting the trials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Writing the report, proposing for 2019</a:t>
          </a:r>
        </a:p>
      </dsp:txBody>
      <dsp:txXfrm rot="-5400000">
        <a:off x="1336499" y="3541469"/>
        <a:ext cx="2980137" cy="1463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0.41148</cdr:x>
      <cdr:y>0.02882</cdr:y>
    </cdr:from>
    <cdr:to>
      <cdr:x>1</cdr:x>
      <cdr:y>0.30293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93624" y="169817"/>
          <a:ext cx="6426924" cy="1614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spcBef>
              <a:spcPts val="600"/>
            </a:spcBef>
          </a:pPr>
          <a:r>
            <a:rPr lang="en-US" sz="2000" b="1" dirty="0"/>
            <a:t>Treatment 		P&lt;0.001</a:t>
          </a:r>
        </a:p>
        <a:p xmlns:a="http://schemas.openxmlformats.org/drawingml/2006/main">
          <a:pPr>
            <a:spcBef>
              <a:spcPts val="600"/>
            </a:spcBef>
          </a:pPr>
          <a:r>
            <a:rPr lang="en-US" sz="2000" b="1" dirty="0"/>
            <a:t>Location			P&lt;0.001</a:t>
          </a:r>
        </a:p>
        <a:p xmlns:a="http://schemas.openxmlformats.org/drawingml/2006/main">
          <a:pPr>
            <a:spcBef>
              <a:spcPts val="600"/>
            </a:spcBef>
          </a:pPr>
          <a:r>
            <a:rPr lang="en-US" sz="2000" b="1" dirty="0"/>
            <a:t>treatment</a:t>
          </a:r>
          <a:r>
            <a:rPr lang="en-US" sz="2000" b="1" baseline="0" dirty="0"/>
            <a:t> x location	p=0.008</a:t>
          </a:r>
          <a:endParaRPr lang="en-US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EFE69-88B9-4876-8197-CE7CF26EFA02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A0E96-1FF4-4977-BA4D-97E17D814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7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5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0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3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9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1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6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94B8F-D8EF-4552-BE75-8F4BF6A215C5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1FF9E-2B1E-4CD9-9D55-F7AF53C15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6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0099" y="774396"/>
            <a:ext cx="2819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dirty="0">
                <a:solidFill>
                  <a:srgbClr val="00B050"/>
                </a:solidFill>
              </a:rPr>
              <a:t>AGRONOMY ACTIVITIES </a:t>
            </a:r>
          </a:p>
          <a:p>
            <a:r>
              <a:rPr lang="en-AU" sz="4000" b="1" dirty="0">
                <a:solidFill>
                  <a:srgbClr val="00B050"/>
                </a:solidFill>
              </a:rPr>
              <a:t>IN SON LA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3581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162" y="3518263"/>
            <a:ext cx="25146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Lê Việt Dũng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Phan </a:t>
            </a:r>
            <a:r>
              <a:rPr lang="en-US" sz="2400" dirty="0" err="1"/>
              <a:t>Huy</a:t>
            </a:r>
            <a:r>
              <a:rPr lang="en-US" sz="2400" dirty="0"/>
              <a:t> </a:t>
            </a:r>
            <a:r>
              <a:rPr lang="en-US" sz="2400" dirty="0" err="1"/>
              <a:t>Chương</a:t>
            </a:r>
            <a:r>
              <a:rPr lang="en-US" sz="24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 err="1"/>
              <a:t>Cù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</a:t>
            </a:r>
            <a:r>
              <a:rPr lang="en-US" sz="2400" dirty="0" err="1"/>
              <a:t>Thủy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err="1"/>
              <a:t>Phạm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Sến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Malik Imran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Jonathan Newby </a:t>
            </a:r>
            <a:endParaRPr lang="en-US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858" y="4584880"/>
            <a:ext cx="1079705" cy="106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 descr="Image result for Logo Ci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1" y="4724400"/>
            <a:ext cx="1895475" cy="7620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5813924"/>
            <a:ext cx="3097784" cy="891677"/>
          </a:xfrm>
          <a:prstGeom prst="rect">
            <a:avLst/>
          </a:prstGeom>
        </p:spPr>
      </p:pic>
      <p:pic>
        <p:nvPicPr>
          <p:cNvPr id="14" name="Picture 13" descr="../../../../Desktop/Screen%20Shot%202017-10-10%20at%208.49.55%2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858" y="5715228"/>
            <a:ext cx="1082039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1" y="4572001"/>
            <a:ext cx="1089075" cy="1089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98700"/>
            <a:ext cx="7624481" cy="439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931" y="0"/>
            <a:ext cx="10772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Soil management trial: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(4 sites in total, 2 sites in each district)</a:t>
            </a:r>
          </a:p>
        </p:txBody>
      </p:sp>
      <p:sp>
        <p:nvSpPr>
          <p:cNvPr id="3" name="Rectangle 2"/>
          <p:cNvSpPr/>
          <p:nvPr/>
        </p:nvSpPr>
        <p:spPr>
          <a:xfrm>
            <a:off x="895350" y="1415169"/>
            <a:ext cx="1129665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(control): Cassava mono cropping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CT2: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Cassava + cowpea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CT3: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Cassava + mung bean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CT4: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Cassava + peanut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CT5: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Cassava + grass trip (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Ghinea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Panicum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maximum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CT6: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Cassava+ contour barriers by residues of cassava plants of the last crop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1" y="5380672"/>
            <a:ext cx="10868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Variety:</a:t>
            </a:r>
            <a:r>
              <a:rPr lang="en-US" dirty="0">
                <a:solidFill>
                  <a:srgbClr val="0033CC"/>
                </a:solidFill>
              </a:rPr>
              <a:t> KM 94</a:t>
            </a:r>
          </a:p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1mx1m, 10.000 plants ha</a:t>
            </a:r>
            <a:r>
              <a:rPr lang="en-US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solidFill>
                  <a:srgbClr val="0033CC"/>
                </a:solidFill>
              </a:rPr>
              <a:t>Fertilizer: </a:t>
            </a:r>
            <a:r>
              <a:rPr lang="en-US" dirty="0">
                <a:solidFill>
                  <a:srgbClr val="0033CC"/>
                </a:solidFill>
              </a:rPr>
              <a:t>separate N, P, and K fertilizers (60N+15P+ 60K), Basal fertilizing: All of P,  1/3 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33CC"/>
                </a:solidFill>
              </a:rPr>
              <a:t>1</a:t>
            </a:r>
            <a:r>
              <a:rPr lang="en-US" baseline="30000" dirty="0">
                <a:solidFill>
                  <a:srgbClr val="0033CC"/>
                </a:solidFill>
              </a:rPr>
              <a:t>st</a:t>
            </a:r>
            <a:r>
              <a:rPr lang="en-US" dirty="0">
                <a:solidFill>
                  <a:srgbClr val="0033CC"/>
                </a:solidFill>
              </a:rPr>
              <a:t> Top dressing: 1/3 N, 1/3 K (45 days after sowing); 2</a:t>
            </a:r>
            <a:r>
              <a:rPr lang="en-US" baseline="30000" dirty="0">
                <a:solidFill>
                  <a:srgbClr val="0033CC"/>
                </a:solidFill>
              </a:rPr>
              <a:t>nd</a:t>
            </a:r>
            <a:r>
              <a:rPr lang="en-US" dirty="0">
                <a:solidFill>
                  <a:srgbClr val="0033CC"/>
                </a:solidFill>
              </a:rPr>
              <a:t> top dressing: 1/3N, 2/3 K (75 days after planting</a:t>
            </a:r>
          </a:p>
        </p:txBody>
      </p:sp>
    </p:spTree>
    <p:extLst>
      <p:ext uri="{BB962C8B-B14F-4D97-AF65-F5344CB8AC3E}">
        <p14:creationId xmlns:p14="http://schemas.microsoft.com/office/powerpoint/2010/main" val="33196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942" y="519390"/>
            <a:ext cx="105765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Density trial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(2 sites 1 in total, 1 site in each district)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23553" y="1987621"/>
            <a:ext cx="918318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M1: </a:t>
            </a:r>
            <a:r>
              <a:rPr lang="en-US" sz="2800" dirty="0"/>
              <a:t> 	0.8m X 0.6m, (20,800 plant ha</a:t>
            </a:r>
            <a:r>
              <a:rPr lang="en-US" sz="2800" baseline="30000" dirty="0"/>
              <a:t>-1</a:t>
            </a:r>
            <a:r>
              <a:rPr lang="en-US" sz="2800" dirty="0"/>
              <a:t>),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M2</a:t>
            </a:r>
            <a:r>
              <a:rPr lang="en-US" sz="2800" dirty="0"/>
              <a:t> : 	0.8m X 0.8m, (15,600 plant ha</a:t>
            </a:r>
            <a:r>
              <a:rPr lang="en-US" sz="2800" baseline="30000" dirty="0"/>
              <a:t>-1</a:t>
            </a:r>
            <a:r>
              <a:rPr lang="en-US" sz="2800" dirty="0"/>
              <a:t>)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M3 : 	</a:t>
            </a:r>
            <a:r>
              <a:rPr lang="en-US" sz="2800" dirty="0"/>
              <a:t>0.8m X 1.0m, (12,500 plant ha</a:t>
            </a:r>
            <a:r>
              <a:rPr lang="en-US" sz="2800" baseline="30000" dirty="0"/>
              <a:t>-1</a:t>
            </a:r>
            <a:r>
              <a:rPr lang="en-US" sz="2800" dirty="0"/>
              <a:t>)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/>
              <a:t>M4 :	 </a:t>
            </a:r>
            <a:r>
              <a:rPr lang="en-US" sz="2800" dirty="0"/>
              <a:t>1.0m X 1.0m (10,000 plant ha</a:t>
            </a:r>
            <a:r>
              <a:rPr lang="en-US" sz="2800" baseline="30000" dirty="0"/>
              <a:t>-1</a:t>
            </a:r>
            <a:r>
              <a:rPr lang="en-US" sz="28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941" y="4887013"/>
            <a:ext cx="9714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Variety: 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 94</a:t>
            </a:r>
          </a:p>
          <a:p>
            <a:pPr algn="just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1mx1m, 10.000 plants ha</a:t>
            </a:r>
            <a:r>
              <a:rPr lang="en-US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Fertilizer: 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N, P, and K fertilizers (60N+15P+ 60K), Basal fertilizing: All of P,  1/3 N</a:t>
            </a:r>
          </a:p>
          <a:p>
            <a:pPr algn="just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dressing: 1/3 N, 1/3 K (45 days after sowing); 2</a:t>
            </a:r>
            <a:r>
              <a:rPr lang="en-US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dressing: 1/3N, 2/3 K (75 days after planting </a:t>
            </a:r>
          </a:p>
        </p:txBody>
      </p:sp>
    </p:spTree>
    <p:extLst>
      <p:ext uri="{BB962C8B-B14F-4D97-AF65-F5344CB8AC3E}">
        <p14:creationId xmlns:p14="http://schemas.microsoft.com/office/powerpoint/2010/main" val="58308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369" y="527525"/>
            <a:ext cx="497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HARVESTING TIME TRIAL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0683" y="4573424"/>
            <a:ext cx="98232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Variety: 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 94,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</a:t>
            </a:r>
          </a:p>
          <a:p>
            <a:pPr algn="just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1mx1m, 10.000 plants ha</a:t>
            </a:r>
            <a:r>
              <a:rPr lang="en-US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Fertilizer: 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N, P, and K fertilizers (60N+15P+ 60K), Basal fertilizing: All of P,  1/3 N</a:t>
            </a:r>
          </a:p>
          <a:p>
            <a:pPr algn="just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dressing: 1/3 N, 1/3 K (45 days after sowing); 2</a:t>
            </a:r>
            <a:r>
              <a:rPr lang="en-US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dressing: 1/3N, 2/3 K (75 days after planting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66964"/>
              </p:ext>
            </p:extLst>
          </p:nvPr>
        </p:nvGraphicFramePr>
        <p:xfrm>
          <a:off x="1340394" y="1416676"/>
          <a:ext cx="9723846" cy="27634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861923">
                  <a:extLst>
                    <a:ext uri="{9D8B030D-6E8A-4147-A177-3AD203B41FA5}">
                      <a16:colId xmlns:a16="http://schemas.microsoft.com/office/drawing/2014/main" val="1636730070"/>
                    </a:ext>
                  </a:extLst>
                </a:gridCol>
                <a:gridCol w="4861923">
                  <a:extLst>
                    <a:ext uri="{9D8B030D-6E8A-4147-A177-3AD203B41FA5}">
                      <a16:colId xmlns:a16="http://schemas.microsoft.com/office/drawing/2014/main" val="499140421"/>
                    </a:ext>
                  </a:extLst>
                </a:gridCol>
              </a:tblGrid>
              <a:tr h="552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CT1: 	</a:t>
                      </a:r>
                      <a:r>
                        <a:rPr lang="en-US" sz="2400" b="0" dirty="0"/>
                        <a:t>December 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CT6: 	</a:t>
                      </a:r>
                      <a:r>
                        <a:rPr lang="en-US" sz="2400" b="0" dirty="0"/>
                        <a:t>Jun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333354"/>
                  </a:ext>
                </a:extLst>
              </a:tr>
              <a:tr h="552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CT2: </a:t>
                      </a:r>
                      <a:r>
                        <a:rPr lang="en-US" sz="2400" dirty="0"/>
                        <a:t>	January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CT7: </a:t>
                      </a:r>
                      <a:r>
                        <a:rPr lang="en-US" sz="2400" dirty="0"/>
                        <a:t>	July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332945"/>
                  </a:ext>
                </a:extLst>
              </a:tr>
              <a:tr h="552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CT3: </a:t>
                      </a:r>
                      <a:r>
                        <a:rPr lang="en-US" sz="2400" dirty="0"/>
                        <a:t>	March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CT8: </a:t>
                      </a:r>
                      <a:r>
                        <a:rPr lang="en-US" sz="2400" dirty="0"/>
                        <a:t>	August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146524"/>
                  </a:ext>
                </a:extLst>
              </a:tr>
              <a:tr h="552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CT4: </a:t>
                      </a:r>
                      <a:r>
                        <a:rPr lang="en-US" sz="2400" dirty="0"/>
                        <a:t>	April(2019)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CT9: </a:t>
                      </a:r>
                      <a:r>
                        <a:rPr lang="en-US" sz="2400" dirty="0"/>
                        <a:t>	September (2019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81464"/>
                  </a:ext>
                </a:extLst>
              </a:tr>
              <a:tr h="552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CT5: </a:t>
                      </a:r>
                      <a:r>
                        <a:rPr lang="en-US" sz="2400" dirty="0"/>
                        <a:t>	May(2019)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CT10: </a:t>
                      </a:r>
                      <a:r>
                        <a:rPr lang="en-US" sz="2400" dirty="0"/>
                        <a:t>	November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825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06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G:\photo sắn\AGB-2012-078\Mai Son\Na ot\Trồng sắn\WP_20170405_11_49_56_P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405" y="38172"/>
            <a:ext cx="9953897" cy="68018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3016250" y="3963988"/>
            <a:ext cx="2622550" cy="1031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12973" y="2884486"/>
            <a:ext cx="2663827" cy="1635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2063750" y="3009900"/>
            <a:ext cx="1066800" cy="838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2705100" y="2997200"/>
            <a:ext cx="990600" cy="838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14700" y="2947987"/>
            <a:ext cx="914399" cy="10525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3733799" y="3060700"/>
            <a:ext cx="990600" cy="838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4248150" y="3087688"/>
            <a:ext cx="914400" cy="762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4746623" y="3124200"/>
            <a:ext cx="914400" cy="762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486400" y="3349631"/>
            <a:ext cx="2608579" cy="316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3352800"/>
            <a:ext cx="1524000" cy="14113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062280" y="4693973"/>
            <a:ext cx="3131820" cy="1068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78527" y="3348050"/>
            <a:ext cx="1830387" cy="141605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77000" y="3352800"/>
            <a:ext cx="1865314" cy="13652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010400" y="3352800"/>
            <a:ext cx="1866900" cy="14113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423015" y="3343300"/>
            <a:ext cx="2039008" cy="137215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838717" y="3365503"/>
            <a:ext cx="1943413" cy="13284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094979" y="3343300"/>
            <a:ext cx="2085527" cy="135067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841085" y="3640934"/>
            <a:ext cx="2724929" cy="22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77000" y="4191000"/>
            <a:ext cx="2892515" cy="151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524000" y="3810001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Fertilizer trial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23015" y="4876801"/>
            <a:ext cx="307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Soil management trial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68" y="1448878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Fertilizer and land management trials blocks in Na </a:t>
            </a:r>
            <a:r>
              <a:rPr lang="en-US" sz="2400" dirty="0" err="1">
                <a:solidFill>
                  <a:schemeClr val="bg1"/>
                </a:solidFill>
              </a:rPr>
              <a:t>Ot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:\photo sắn\AGB-2012-078\Thuan Chau\Pung tra\Đanh gia ti le nay mam\Dat doc\IMG_58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-24330"/>
            <a:ext cx="9019903" cy="653943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228703" y="3059746"/>
            <a:ext cx="331509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277100" y="2757958"/>
            <a:ext cx="1150620" cy="187198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191000" y="4641690"/>
            <a:ext cx="4236720" cy="12081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191000" y="2731771"/>
            <a:ext cx="75406" cy="203072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00946" y="2757957"/>
            <a:ext cx="1002030" cy="19441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36080" y="2766693"/>
            <a:ext cx="1111726" cy="190991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80583" y="2720179"/>
            <a:ext cx="765394" cy="19819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07965" y="2739385"/>
            <a:ext cx="407035" cy="20231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99012" y="2743436"/>
            <a:ext cx="81439" cy="201906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4320540" y="4013517"/>
            <a:ext cx="3962400" cy="746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 flipV="1">
            <a:off x="4266406" y="3671251"/>
            <a:ext cx="3733800" cy="76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228703" y="3397725"/>
            <a:ext cx="3429000" cy="571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82441" y="2720179"/>
            <a:ext cx="3032759" cy="4651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19400" y="519684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Soil management trial in </a:t>
            </a:r>
            <a:r>
              <a:rPr lang="en-US" sz="2800" b="1" dirty="0" err="1">
                <a:solidFill>
                  <a:schemeClr val="bg1"/>
                </a:solidFill>
              </a:rPr>
              <a:t>Púng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22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979260" y="498566"/>
            <a:ext cx="787082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CO" sz="3500" b="1" dirty="0">
                <a:solidFill>
                  <a:srgbClr val="00B050"/>
                </a:solidFill>
              </a:rPr>
              <a:t>Participants in the trials 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58982" y="1401763"/>
            <a:ext cx="11011988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fontAlgn="base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Northern Mountainous Agriculture and Forestry Science Institute (</a:t>
            </a:r>
            <a:r>
              <a:rPr lang="en-AU" sz="24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NOMAFSI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): responsible for all the trials.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Farmers, the land owners: participated in all the activities (trials establishment, management and harvest).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DARD of Son La, and DARD of both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Thuan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Chau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and Mai Son districts: local focal point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People committees of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Chieng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Chan, Na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Ot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Pung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Tra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and Bo </a:t>
            </a:r>
            <a:r>
              <a:rPr lang="en-AU" sz="2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Muoi</a:t>
            </a: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:  commune focal point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Son La Cassava Factory (FOCOCEV): advices on the trial planning, starch content measurement 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sz="2400" dirty="0">
                <a:latin typeface="Calibri" pitchFamily="34" charset="0"/>
                <a:cs typeface="Times New Roman" pitchFamily="18" charset="0"/>
              </a:rPr>
              <a:t>CIAT and UQ researchers: Advice on the trials treatments and design, and in other related technical issues </a:t>
            </a:r>
            <a:endParaRPr lang="en-A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70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2041617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RESULT OF VARIETY TRIAL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280" y="876300"/>
            <a:ext cx="8981534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30" b="8236"/>
          <a:stretch/>
        </p:blipFill>
        <p:spPr bwMode="auto">
          <a:xfrm>
            <a:off x="209550" y="1332411"/>
            <a:ext cx="11285763" cy="4420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8900" y="5930900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</a:rPr>
              <a:t>Figure1: Yield of cassava fresh root, variety trial</a:t>
            </a:r>
          </a:p>
        </p:txBody>
      </p:sp>
    </p:spTree>
    <p:extLst>
      <p:ext uri="{BB962C8B-B14F-4D97-AF65-F5344CB8AC3E}">
        <p14:creationId xmlns:p14="http://schemas.microsoft.com/office/powerpoint/2010/main" val="467898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686" y="685075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</a:rPr>
              <a:t>Starch content (%)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481274"/>
              </p:ext>
            </p:extLst>
          </p:nvPr>
        </p:nvGraphicFramePr>
        <p:xfrm>
          <a:off x="1016000" y="1796646"/>
          <a:ext cx="10058400" cy="387102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037744">
                  <a:extLst>
                    <a:ext uri="{9D8B030D-6E8A-4147-A177-3AD203B41FA5}">
                      <a16:colId xmlns:a16="http://schemas.microsoft.com/office/drawing/2014/main" val="1961523786"/>
                    </a:ext>
                  </a:extLst>
                </a:gridCol>
                <a:gridCol w="3893407">
                  <a:extLst>
                    <a:ext uri="{9D8B030D-6E8A-4147-A177-3AD203B41FA5}">
                      <a16:colId xmlns:a16="http://schemas.microsoft.com/office/drawing/2014/main" val="3880441488"/>
                    </a:ext>
                  </a:extLst>
                </a:gridCol>
                <a:gridCol w="3127249">
                  <a:extLst>
                    <a:ext uri="{9D8B030D-6E8A-4147-A177-3AD203B41FA5}">
                      <a16:colId xmlns:a16="http://schemas.microsoft.com/office/drawing/2014/main" val="2998480901"/>
                    </a:ext>
                  </a:extLst>
                </a:gridCol>
              </a:tblGrid>
              <a:tr h="796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Varieties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Púng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Tra</a:t>
                      </a:r>
                      <a:endParaRPr lang="en-US" sz="2400" baseline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(28/11/2018)</a:t>
                      </a:r>
                      <a:endParaRPr lang="en-US" sz="2800" baseline="0" dirty="0">
                        <a:effectLst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Chiềng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Chăn</a:t>
                      </a:r>
                      <a:r>
                        <a:rPr lang="en-US" sz="2800" baseline="0" dirty="0">
                          <a:effectLst/>
                        </a:rPr>
                        <a:t> (23/1/2019)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543488208"/>
                  </a:ext>
                </a:extLst>
              </a:tr>
              <a:tr h="491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KM94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28,2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2179918"/>
                  </a:ext>
                </a:extLst>
              </a:tr>
              <a:tr h="491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13SA05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29,8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4989348"/>
                  </a:ext>
                </a:extLst>
              </a:tr>
              <a:tr h="491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RAYON9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27,7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2253710"/>
                  </a:ext>
                </a:extLst>
              </a:tr>
              <a:tr h="491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LÁ TRE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332695"/>
                  </a:ext>
                </a:extLst>
              </a:tr>
              <a:tr h="491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28,7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1134762"/>
                  </a:ext>
                </a:extLst>
              </a:tr>
              <a:tr h="491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SA21-12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29,7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1233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02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368" y="1076243"/>
            <a:ext cx="3194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RESULT OF SOIL MANAGEMENT TRIAL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068" y="1129392"/>
            <a:ext cx="5909732" cy="5580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57" y="3516085"/>
            <a:ext cx="5678311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5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394" y="324542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Outlines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02954" y="1229383"/>
            <a:ext cx="5329646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39725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ea typeface="Calibri" pitchFamily="34" charset="0"/>
                <a:cs typeface="Times New Roman" pitchFamily="18" charset="0"/>
              </a:rPr>
              <a:t>Introduction and objectives</a:t>
            </a:r>
          </a:p>
          <a:p>
            <a:pPr marL="339725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cs typeface="Times New Roman" pitchFamily="18" charset="0"/>
              </a:rPr>
              <a:t>Activities implemented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Selection of sites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Designing of trials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Establishment of trials</a:t>
            </a:r>
          </a:p>
          <a:p>
            <a:pPr marL="339725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cs typeface="Times New Roman" pitchFamily="18" charset="0"/>
              </a:rPr>
              <a:t>Trial results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Variety trial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Fertilizer trial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Soil management trial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Density trial</a:t>
            </a:r>
          </a:p>
          <a:p>
            <a:pPr marL="796925" lvl="1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Harvesting time trial</a:t>
            </a:r>
          </a:p>
          <a:p>
            <a:pPr marL="339725" indent="-339725"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cs typeface="Arial" pitchFamily="34" charset="0"/>
              </a:rPr>
              <a:t>Demonstrations for scaling 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60" y="0"/>
            <a:ext cx="6370872" cy="6858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09D74-24B5-EF43-8640-BBE783EFF1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296" y="0"/>
            <a:ext cx="637087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0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39" y="877960"/>
            <a:ext cx="11129554" cy="5037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297" y="5915441"/>
            <a:ext cx="1158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CT1 (control)</a:t>
            </a:r>
            <a:r>
              <a:rPr lang="en-US" dirty="0">
                <a:solidFill>
                  <a:srgbClr val="0033CC"/>
                </a:solidFill>
              </a:rPr>
              <a:t>: Cassava mono cropping, </a:t>
            </a:r>
            <a:r>
              <a:rPr lang="en-US" b="1" dirty="0">
                <a:solidFill>
                  <a:srgbClr val="0033CC"/>
                </a:solidFill>
              </a:rPr>
              <a:t>CT2</a:t>
            </a:r>
            <a:r>
              <a:rPr lang="en-US" dirty="0">
                <a:solidFill>
                  <a:srgbClr val="0033CC"/>
                </a:solidFill>
              </a:rPr>
              <a:t>: Cowpea intercropped, </a:t>
            </a:r>
            <a:r>
              <a:rPr lang="en-US" b="1" dirty="0">
                <a:solidFill>
                  <a:srgbClr val="0033CC"/>
                </a:solidFill>
              </a:rPr>
              <a:t>CT3</a:t>
            </a:r>
            <a:r>
              <a:rPr lang="en-US" dirty="0">
                <a:solidFill>
                  <a:srgbClr val="0033CC"/>
                </a:solidFill>
              </a:rPr>
              <a:t>: Mung bean intercropped, </a:t>
            </a:r>
            <a:r>
              <a:rPr lang="en-US" b="1" dirty="0">
                <a:solidFill>
                  <a:srgbClr val="0033CC"/>
                </a:solidFill>
              </a:rPr>
              <a:t>CT4: </a:t>
            </a:r>
            <a:r>
              <a:rPr lang="en-US" dirty="0">
                <a:solidFill>
                  <a:srgbClr val="0033CC"/>
                </a:solidFill>
              </a:rPr>
              <a:t>Peanut intercropped, </a:t>
            </a:r>
            <a:r>
              <a:rPr lang="en-US" b="1" dirty="0">
                <a:solidFill>
                  <a:srgbClr val="0033CC"/>
                </a:solidFill>
              </a:rPr>
              <a:t>CT5:</a:t>
            </a:r>
            <a:r>
              <a:rPr lang="en-US" dirty="0">
                <a:solidFill>
                  <a:srgbClr val="0033CC"/>
                </a:solidFill>
              </a:rPr>
              <a:t> Grass trip and </a:t>
            </a:r>
            <a:r>
              <a:rPr lang="en-US" b="1" dirty="0">
                <a:solidFill>
                  <a:srgbClr val="0033CC"/>
                </a:solidFill>
              </a:rPr>
              <a:t>CT6: </a:t>
            </a:r>
            <a:r>
              <a:rPr lang="en-US" dirty="0">
                <a:solidFill>
                  <a:srgbClr val="0033CC"/>
                </a:solidFill>
              </a:rPr>
              <a:t>residues of cassava from previous crop on contour lines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0" y="419100"/>
            <a:ext cx="882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Figure2: Yield of cassava fresh roots, soil management trial, 2018</a:t>
            </a:r>
          </a:p>
        </p:txBody>
      </p:sp>
    </p:spTree>
    <p:extLst>
      <p:ext uri="{BB962C8B-B14F-4D97-AF65-F5344CB8AC3E}">
        <p14:creationId xmlns:p14="http://schemas.microsoft.com/office/powerpoint/2010/main" val="1923048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14303" y="1912365"/>
          <a:ext cx="12077698" cy="385976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011692">
                  <a:extLst>
                    <a:ext uri="{9D8B030D-6E8A-4147-A177-3AD203B41FA5}">
                      <a16:colId xmlns:a16="http://schemas.microsoft.com/office/drawing/2014/main" val="1050578470"/>
                    </a:ext>
                  </a:extLst>
                </a:gridCol>
                <a:gridCol w="1440041">
                  <a:extLst>
                    <a:ext uri="{9D8B030D-6E8A-4147-A177-3AD203B41FA5}">
                      <a16:colId xmlns:a16="http://schemas.microsoft.com/office/drawing/2014/main" val="3796693478"/>
                    </a:ext>
                  </a:extLst>
                </a:gridCol>
                <a:gridCol w="1314618">
                  <a:extLst>
                    <a:ext uri="{9D8B030D-6E8A-4147-A177-3AD203B41FA5}">
                      <a16:colId xmlns:a16="http://schemas.microsoft.com/office/drawing/2014/main" val="238956991"/>
                    </a:ext>
                  </a:extLst>
                </a:gridCol>
                <a:gridCol w="1565465">
                  <a:extLst>
                    <a:ext uri="{9D8B030D-6E8A-4147-A177-3AD203B41FA5}">
                      <a16:colId xmlns:a16="http://schemas.microsoft.com/office/drawing/2014/main" val="94192533"/>
                    </a:ext>
                  </a:extLst>
                </a:gridCol>
                <a:gridCol w="1440041">
                  <a:extLst>
                    <a:ext uri="{9D8B030D-6E8A-4147-A177-3AD203B41FA5}">
                      <a16:colId xmlns:a16="http://schemas.microsoft.com/office/drawing/2014/main" val="2492383965"/>
                    </a:ext>
                  </a:extLst>
                </a:gridCol>
                <a:gridCol w="1440041">
                  <a:extLst>
                    <a:ext uri="{9D8B030D-6E8A-4147-A177-3AD203B41FA5}">
                      <a16:colId xmlns:a16="http://schemas.microsoft.com/office/drawing/2014/main" val="3869511866"/>
                    </a:ext>
                  </a:extLst>
                </a:gridCol>
                <a:gridCol w="1440041">
                  <a:extLst>
                    <a:ext uri="{9D8B030D-6E8A-4147-A177-3AD203B41FA5}">
                      <a16:colId xmlns:a16="http://schemas.microsoft.com/office/drawing/2014/main" val="3703988424"/>
                    </a:ext>
                  </a:extLst>
                </a:gridCol>
                <a:gridCol w="1425759">
                  <a:extLst>
                    <a:ext uri="{9D8B030D-6E8A-4147-A177-3AD203B41FA5}">
                      <a16:colId xmlns:a16="http://schemas.microsoft.com/office/drawing/2014/main" val="1417942627"/>
                    </a:ext>
                  </a:extLst>
                </a:gridCol>
              </a:tblGrid>
              <a:tr h="90340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Local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COWPEA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MUNGBEAN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PEANUT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GRASS</a:t>
                      </a:r>
                      <a:r>
                        <a:rPr lang="en-US" sz="2400" baseline="0" dirty="0">
                          <a:effectLst/>
                        </a:rPr>
                        <a:t> TRIP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extLst>
                  <a:ext uri="{0D108BD9-81ED-4DB2-BD59-A6C34878D82A}">
                    <a16:rowId xmlns:a16="http://schemas.microsoft.com/office/drawing/2014/main" val="1515028723"/>
                  </a:ext>
                </a:extLst>
              </a:tr>
              <a:tr h="9434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Yield (kg/ha)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Biomass</a:t>
                      </a:r>
                      <a:r>
                        <a:rPr lang="en-US" sz="1800" baseline="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(tons/ha)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Yield</a:t>
                      </a:r>
                      <a:r>
                        <a:rPr lang="en-US" sz="1800" baseline="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(tons/ha)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Biomass (tons/ha)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Yield (kg/ha)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Biomass</a:t>
                      </a:r>
                      <a:r>
                        <a:rPr lang="en-US" sz="1800" baseline="0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(tons/ha)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33CC"/>
                          </a:solidFill>
                          <a:effectLst/>
                        </a:rPr>
                        <a:t>Biomass (tons/ha)</a:t>
                      </a:r>
                      <a:endParaRPr lang="en-US" sz="24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extLst>
                  <a:ext uri="{0D108BD9-81ED-4DB2-BD59-A6C34878D82A}">
                    <a16:rowId xmlns:a16="http://schemas.microsoft.com/office/drawing/2014/main" val="233116675"/>
                  </a:ext>
                </a:extLst>
              </a:tr>
              <a:tr h="503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Chiềng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Chăn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128,75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1,11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0,00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220,83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1,47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extLst>
                  <a:ext uri="{0D108BD9-81ED-4DB2-BD59-A6C34878D82A}">
                    <a16:rowId xmlns:a16="http://schemas.microsoft.com/office/drawing/2014/main" val="4164843747"/>
                  </a:ext>
                </a:extLst>
              </a:tr>
              <a:tr h="503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Nà</a:t>
                      </a:r>
                      <a:r>
                        <a:rPr lang="en-US" sz="2400" dirty="0">
                          <a:effectLst/>
                        </a:rPr>
                        <a:t> N</a:t>
                      </a:r>
                      <a:r>
                        <a:rPr lang="vi-VN" sz="2400" dirty="0">
                          <a:effectLst/>
                        </a:rPr>
                        <a:t>ớt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372,00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1,63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94,00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1,63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613,33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1,63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7,50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extLst>
                  <a:ext uri="{0D108BD9-81ED-4DB2-BD59-A6C34878D82A}">
                    <a16:rowId xmlns:a16="http://schemas.microsoft.com/office/drawing/2014/main" val="1528692611"/>
                  </a:ext>
                </a:extLst>
              </a:tr>
              <a:tr h="503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Púng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124,8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0,00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0,17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256,00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0,91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4,29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extLst>
                  <a:ext uri="{0D108BD9-81ED-4DB2-BD59-A6C34878D82A}">
                    <a16:rowId xmlns:a16="http://schemas.microsoft.com/office/drawing/2014/main" val="2774882265"/>
                  </a:ext>
                </a:extLst>
              </a:tr>
              <a:tr h="503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Bó</a:t>
                      </a:r>
                      <a:r>
                        <a:rPr lang="en-US" sz="2400" dirty="0">
                          <a:effectLst/>
                        </a:rPr>
                        <a:t> M</a:t>
                      </a:r>
                      <a:r>
                        <a:rPr lang="vi-VN" sz="2400" dirty="0">
                          <a:effectLst/>
                        </a:rPr>
                        <a:t>ười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661,11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2,00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233,3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4,52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1327,78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2,04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4,53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2" marR="67222" marT="0" marB="0" anchor="ctr"/>
                </a:tc>
                <a:extLst>
                  <a:ext uri="{0D108BD9-81ED-4DB2-BD59-A6C34878D82A}">
                    <a16:rowId xmlns:a16="http://schemas.microsoft.com/office/drawing/2014/main" val="22431599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3900" y="673100"/>
            <a:ext cx="889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Table 1: Yield of legume and biomass of intercropping</a:t>
            </a:r>
          </a:p>
        </p:txBody>
      </p:sp>
    </p:spTree>
    <p:extLst>
      <p:ext uri="{BB962C8B-B14F-4D97-AF65-F5344CB8AC3E}">
        <p14:creationId xmlns:p14="http://schemas.microsoft.com/office/powerpoint/2010/main" val="1082449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819" y="-706304"/>
            <a:ext cx="10085737" cy="7564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" y="0"/>
            <a:ext cx="5611045" cy="3827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4374" y="5042263"/>
            <a:ext cx="2461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Contour line keep soil loss from soil erosion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46366" y="5042263"/>
            <a:ext cx="3226525" cy="30044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792686" y="3827417"/>
            <a:ext cx="313508" cy="2638697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15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6692" y="669110"/>
            <a:ext cx="1006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Table 2: in come and input of soil management trial in </a:t>
            </a:r>
            <a:r>
              <a:rPr lang="en-US" sz="2400" b="1" dirty="0" err="1">
                <a:solidFill>
                  <a:srgbClr val="FF0000"/>
                </a:solidFill>
              </a:rPr>
              <a:t>Púng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</a:t>
            </a:r>
            <a:r>
              <a:rPr lang="en-US" sz="2400" b="1" dirty="0">
                <a:solidFill>
                  <a:srgbClr val="FF0000"/>
                </a:solidFill>
              </a:rPr>
              <a:t>, 2018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476045"/>
              </p:ext>
            </p:extLst>
          </p:nvPr>
        </p:nvGraphicFramePr>
        <p:xfrm>
          <a:off x="274321" y="1490186"/>
          <a:ext cx="11669485" cy="404399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64829">
                  <a:extLst>
                    <a:ext uri="{9D8B030D-6E8A-4147-A177-3AD203B41FA5}">
                      <a16:colId xmlns:a16="http://schemas.microsoft.com/office/drawing/2014/main" val="1058558023"/>
                    </a:ext>
                  </a:extLst>
                </a:gridCol>
                <a:gridCol w="1400776">
                  <a:extLst>
                    <a:ext uri="{9D8B030D-6E8A-4147-A177-3AD203B41FA5}">
                      <a16:colId xmlns:a16="http://schemas.microsoft.com/office/drawing/2014/main" val="785430023"/>
                    </a:ext>
                  </a:extLst>
                </a:gridCol>
                <a:gridCol w="1400776">
                  <a:extLst>
                    <a:ext uri="{9D8B030D-6E8A-4147-A177-3AD203B41FA5}">
                      <a16:colId xmlns:a16="http://schemas.microsoft.com/office/drawing/2014/main" val="3140655831"/>
                    </a:ext>
                  </a:extLst>
                </a:gridCol>
                <a:gridCol w="1400776">
                  <a:extLst>
                    <a:ext uri="{9D8B030D-6E8A-4147-A177-3AD203B41FA5}">
                      <a16:colId xmlns:a16="http://schemas.microsoft.com/office/drawing/2014/main" val="4205009045"/>
                    </a:ext>
                  </a:extLst>
                </a:gridCol>
                <a:gridCol w="1400776">
                  <a:extLst>
                    <a:ext uri="{9D8B030D-6E8A-4147-A177-3AD203B41FA5}">
                      <a16:colId xmlns:a16="http://schemas.microsoft.com/office/drawing/2014/main" val="3356247956"/>
                    </a:ext>
                  </a:extLst>
                </a:gridCol>
                <a:gridCol w="1400776">
                  <a:extLst>
                    <a:ext uri="{9D8B030D-6E8A-4147-A177-3AD203B41FA5}">
                      <a16:colId xmlns:a16="http://schemas.microsoft.com/office/drawing/2014/main" val="280277565"/>
                    </a:ext>
                  </a:extLst>
                </a:gridCol>
                <a:gridCol w="1400776">
                  <a:extLst>
                    <a:ext uri="{9D8B030D-6E8A-4147-A177-3AD203B41FA5}">
                      <a16:colId xmlns:a16="http://schemas.microsoft.com/office/drawing/2014/main" val="3270875392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CT3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40269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Gross return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23.496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28.932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23.070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29.946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24.978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24.630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9437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material cost (000vnd)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4.028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5.210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5.260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5.560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4.092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3.924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291809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labour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67382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19.468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23.722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17.810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24.386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20.886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20.706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709704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working day (000vnd)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108,76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110,33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88,17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110,85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106,02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113,15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1400276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1vnd spent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4,83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4,55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3,39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4,39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5,10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5,28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8627719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4297" y="5915441"/>
            <a:ext cx="1158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CT1 (control)</a:t>
            </a:r>
            <a:r>
              <a:rPr lang="en-US" dirty="0">
                <a:solidFill>
                  <a:srgbClr val="0033CC"/>
                </a:solidFill>
              </a:rPr>
              <a:t>: Cassava mono cropping, </a:t>
            </a:r>
            <a:r>
              <a:rPr lang="en-US" b="1" dirty="0">
                <a:solidFill>
                  <a:srgbClr val="0033CC"/>
                </a:solidFill>
              </a:rPr>
              <a:t>CT2</a:t>
            </a:r>
            <a:r>
              <a:rPr lang="en-US" dirty="0">
                <a:solidFill>
                  <a:srgbClr val="0033CC"/>
                </a:solidFill>
              </a:rPr>
              <a:t>: Cowpea intercropped, </a:t>
            </a:r>
            <a:r>
              <a:rPr lang="en-US" b="1" dirty="0">
                <a:solidFill>
                  <a:srgbClr val="0033CC"/>
                </a:solidFill>
              </a:rPr>
              <a:t>CT3</a:t>
            </a:r>
            <a:r>
              <a:rPr lang="en-US" dirty="0">
                <a:solidFill>
                  <a:srgbClr val="0033CC"/>
                </a:solidFill>
              </a:rPr>
              <a:t>: Mung bean intercropped, </a:t>
            </a:r>
            <a:r>
              <a:rPr lang="en-US" b="1" dirty="0">
                <a:solidFill>
                  <a:srgbClr val="0033CC"/>
                </a:solidFill>
              </a:rPr>
              <a:t>CT4: </a:t>
            </a:r>
            <a:r>
              <a:rPr lang="en-US" dirty="0">
                <a:solidFill>
                  <a:srgbClr val="0033CC"/>
                </a:solidFill>
              </a:rPr>
              <a:t>Peanut intercropped, </a:t>
            </a:r>
            <a:r>
              <a:rPr lang="en-US" b="1" dirty="0">
                <a:solidFill>
                  <a:srgbClr val="0033CC"/>
                </a:solidFill>
              </a:rPr>
              <a:t>CT5:</a:t>
            </a:r>
            <a:r>
              <a:rPr lang="en-US" dirty="0">
                <a:solidFill>
                  <a:srgbClr val="0033CC"/>
                </a:solidFill>
              </a:rPr>
              <a:t> Grass trip and </a:t>
            </a:r>
            <a:r>
              <a:rPr lang="en-US" b="1" dirty="0">
                <a:solidFill>
                  <a:srgbClr val="0033CC"/>
                </a:solidFill>
              </a:rPr>
              <a:t>CT6: </a:t>
            </a:r>
            <a:r>
              <a:rPr lang="en-US" dirty="0">
                <a:solidFill>
                  <a:srgbClr val="0033CC"/>
                </a:solidFill>
              </a:rPr>
              <a:t>residues of cassava from previous crop on contour lines</a:t>
            </a:r>
          </a:p>
        </p:txBody>
      </p:sp>
    </p:spTree>
    <p:extLst>
      <p:ext uri="{BB962C8B-B14F-4D97-AF65-F5344CB8AC3E}">
        <p14:creationId xmlns:p14="http://schemas.microsoft.com/office/powerpoint/2010/main" val="2013609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92046"/>
              </p:ext>
            </p:extLst>
          </p:nvPr>
        </p:nvGraphicFramePr>
        <p:xfrm>
          <a:off x="162558" y="1623718"/>
          <a:ext cx="11800116" cy="397872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61552">
                  <a:extLst>
                    <a:ext uri="{9D8B030D-6E8A-4147-A177-3AD203B41FA5}">
                      <a16:colId xmlns:a16="http://schemas.microsoft.com/office/drawing/2014/main" val="3738131345"/>
                    </a:ext>
                  </a:extLst>
                </a:gridCol>
                <a:gridCol w="1423094">
                  <a:extLst>
                    <a:ext uri="{9D8B030D-6E8A-4147-A177-3AD203B41FA5}">
                      <a16:colId xmlns:a16="http://schemas.microsoft.com/office/drawing/2014/main" val="3290663145"/>
                    </a:ext>
                  </a:extLst>
                </a:gridCol>
                <a:gridCol w="1423094">
                  <a:extLst>
                    <a:ext uri="{9D8B030D-6E8A-4147-A177-3AD203B41FA5}">
                      <a16:colId xmlns:a16="http://schemas.microsoft.com/office/drawing/2014/main" val="2615018483"/>
                    </a:ext>
                  </a:extLst>
                </a:gridCol>
                <a:gridCol w="1423094">
                  <a:extLst>
                    <a:ext uri="{9D8B030D-6E8A-4147-A177-3AD203B41FA5}">
                      <a16:colId xmlns:a16="http://schemas.microsoft.com/office/drawing/2014/main" val="1984666907"/>
                    </a:ext>
                  </a:extLst>
                </a:gridCol>
                <a:gridCol w="1423094">
                  <a:extLst>
                    <a:ext uri="{9D8B030D-6E8A-4147-A177-3AD203B41FA5}">
                      <a16:colId xmlns:a16="http://schemas.microsoft.com/office/drawing/2014/main" val="2155505207"/>
                    </a:ext>
                  </a:extLst>
                </a:gridCol>
                <a:gridCol w="1423094">
                  <a:extLst>
                    <a:ext uri="{9D8B030D-6E8A-4147-A177-3AD203B41FA5}">
                      <a16:colId xmlns:a16="http://schemas.microsoft.com/office/drawing/2014/main" val="1977389968"/>
                    </a:ext>
                  </a:extLst>
                </a:gridCol>
                <a:gridCol w="1423094">
                  <a:extLst>
                    <a:ext uri="{9D8B030D-6E8A-4147-A177-3AD203B41FA5}">
                      <a16:colId xmlns:a16="http://schemas.microsoft.com/office/drawing/2014/main" val="378628035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CT3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758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Gross return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33.650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59.930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44.615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55.111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37.525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42.937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34524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material cost (000vnd)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4.028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5.210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5.260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5.560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4.092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3.924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487150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labour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209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63384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29.622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54.720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39.355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49.551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33.433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39.013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648108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working day (000vnd)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158,41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235,86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175,69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215,44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159,97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190,31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3274025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1vnd spent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7,35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10,50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7,48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8,91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8,17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9,94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1034889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51280" y="602343"/>
            <a:ext cx="976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Table 3: in come and input of soil management trial in </a:t>
            </a:r>
            <a:r>
              <a:rPr lang="en-US" sz="2400" b="1" dirty="0" err="1">
                <a:solidFill>
                  <a:srgbClr val="FF0000"/>
                </a:solidFill>
              </a:rPr>
              <a:t>Bó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Mười</a:t>
            </a:r>
            <a:r>
              <a:rPr lang="en-US" sz="2400" b="1" dirty="0">
                <a:solidFill>
                  <a:srgbClr val="FF0000"/>
                </a:solidFill>
              </a:rPr>
              <a:t>,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297" y="5915441"/>
            <a:ext cx="1158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CT1 (control)</a:t>
            </a:r>
            <a:r>
              <a:rPr lang="en-US" dirty="0">
                <a:solidFill>
                  <a:srgbClr val="0033CC"/>
                </a:solidFill>
              </a:rPr>
              <a:t>: Cassava mono cropping, </a:t>
            </a:r>
            <a:r>
              <a:rPr lang="en-US" b="1" dirty="0">
                <a:solidFill>
                  <a:srgbClr val="0033CC"/>
                </a:solidFill>
              </a:rPr>
              <a:t>CT2</a:t>
            </a:r>
            <a:r>
              <a:rPr lang="en-US" dirty="0">
                <a:solidFill>
                  <a:srgbClr val="0033CC"/>
                </a:solidFill>
              </a:rPr>
              <a:t>: Cowpea intercropped, </a:t>
            </a:r>
            <a:r>
              <a:rPr lang="en-US" b="1" dirty="0">
                <a:solidFill>
                  <a:srgbClr val="0033CC"/>
                </a:solidFill>
              </a:rPr>
              <a:t>CT3</a:t>
            </a:r>
            <a:r>
              <a:rPr lang="en-US" dirty="0">
                <a:solidFill>
                  <a:srgbClr val="0033CC"/>
                </a:solidFill>
              </a:rPr>
              <a:t>: Mung bean intercropped, </a:t>
            </a:r>
            <a:r>
              <a:rPr lang="en-US" b="1" dirty="0">
                <a:solidFill>
                  <a:srgbClr val="0033CC"/>
                </a:solidFill>
              </a:rPr>
              <a:t>CT4: </a:t>
            </a:r>
            <a:r>
              <a:rPr lang="en-US" dirty="0">
                <a:solidFill>
                  <a:srgbClr val="0033CC"/>
                </a:solidFill>
              </a:rPr>
              <a:t>Peanut intercropped, </a:t>
            </a:r>
            <a:r>
              <a:rPr lang="en-US" b="1" dirty="0">
                <a:solidFill>
                  <a:srgbClr val="0033CC"/>
                </a:solidFill>
              </a:rPr>
              <a:t>CT5:</a:t>
            </a:r>
            <a:r>
              <a:rPr lang="en-US" dirty="0">
                <a:solidFill>
                  <a:srgbClr val="0033CC"/>
                </a:solidFill>
              </a:rPr>
              <a:t> Grass trip and </a:t>
            </a:r>
            <a:r>
              <a:rPr lang="en-US" b="1" dirty="0">
                <a:solidFill>
                  <a:srgbClr val="0033CC"/>
                </a:solidFill>
              </a:rPr>
              <a:t>CT6: </a:t>
            </a:r>
            <a:r>
              <a:rPr lang="en-US" dirty="0">
                <a:solidFill>
                  <a:srgbClr val="0033CC"/>
                </a:solidFill>
              </a:rPr>
              <a:t>residues of cassava from previous crop on contour lines</a:t>
            </a:r>
          </a:p>
        </p:txBody>
      </p:sp>
    </p:spTree>
    <p:extLst>
      <p:ext uri="{BB962C8B-B14F-4D97-AF65-F5344CB8AC3E}">
        <p14:creationId xmlns:p14="http://schemas.microsoft.com/office/powerpoint/2010/main" val="3489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21447"/>
              </p:ext>
            </p:extLst>
          </p:nvPr>
        </p:nvGraphicFramePr>
        <p:xfrm>
          <a:off x="246742" y="1619363"/>
          <a:ext cx="11713028" cy="404399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37482">
                  <a:extLst>
                    <a:ext uri="{9D8B030D-6E8A-4147-A177-3AD203B41FA5}">
                      <a16:colId xmlns:a16="http://schemas.microsoft.com/office/drawing/2014/main" val="2772219240"/>
                    </a:ext>
                  </a:extLst>
                </a:gridCol>
                <a:gridCol w="1412591">
                  <a:extLst>
                    <a:ext uri="{9D8B030D-6E8A-4147-A177-3AD203B41FA5}">
                      <a16:colId xmlns:a16="http://schemas.microsoft.com/office/drawing/2014/main" val="3778313928"/>
                    </a:ext>
                  </a:extLst>
                </a:gridCol>
                <a:gridCol w="1412591">
                  <a:extLst>
                    <a:ext uri="{9D8B030D-6E8A-4147-A177-3AD203B41FA5}">
                      <a16:colId xmlns:a16="http://schemas.microsoft.com/office/drawing/2014/main" val="581058409"/>
                    </a:ext>
                  </a:extLst>
                </a:gridCol>
                <a:gridCol w="1412591">
                  <a:extLst>
                    <a:ext uri="{9D8B030D-6E8A-4147-A177-3AD203B41FA5}">
                      <a16:colId xmlns:a16="http://schemas.microsoft.com/office/drawing/2014/main" val="1378406983"/>
                    </a:ext>
                  </a:extLst>
                </a:gridCol>
                <a:gridCol w="1412591">
                  <a:extLst>
                    <a:ext uri="{9D8B030D-6E8A-4147-A177-3AD203B41FA5}">
                      <a16:colId xmlns:a16="http://schemas.microsoft.com/office/drawing/2014/main" val="3700325859"/>
                    </a:ext>
                  </a:extLst>
                </a:gridCol>
                <a:gridCol w="1412591">
                  <a:extLst>
                    <a:ext uri="{9D8B030D-6E8A-4147-A177-3AD203B41FA5}">
                      <a16:colId xmlns:a16="http://schemas.microsoft.com/office/drawing/2014/main" val="3267552775"/>
                    </a:ext>
                  </a:extLst>
                </a:gridCol>
                <a:gridCol w="1412591">
                  <a:extLst>
                    <a:ext uri="{9D8B030D-6E8A-4147-A177-3AD203B41FA5}">
                      <a16:colId xmlns:a16="http://schemas.microsoft.com/office/drawing/2014/main" val="2483335296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CT3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53879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Gross return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27750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37869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36855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37857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32235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32235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71362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material cost (000vnd)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3.411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4.628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4.678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4.978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3.510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3.342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96685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labour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176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186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873367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24.339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33.241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32.177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32.879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28.725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28.893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1023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per workingday (000vnd)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138.29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153.89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146.93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148.77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144.35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155.34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996794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1vnd spent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7.13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7.18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6.88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6.61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8.18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8.65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1692092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0606" y="587829"/>
            <a:ext cx="879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Table 4: in come and input of soil management trial in </a:t>
            </a:r>
            <a:r>
              <a:rPr lang="en-US" sz="2400" b="1" dirty="0" err="1">
                <a:solidFill>
                  <a:srgbClr val="FF0000"/>
                </a:solidFill>
              </a:rPr>
              <a:t>Nà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Ớt</a:t>
            </a:r>
            <a:r>
              <a:rPr lang="en-US" sz="2400" b="1" dirty="0">
                <a:solidFill>
                  <a:srgbClr val="FF0000"/>
                </a:solidFill>
              </a:rPr>
              <a:t>,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297" y="5915441"/>
            <a:ext cx="1158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CT1 (control)</a:t>
            </a:r>
            <a:r>
              <a:rPr lang="en-US" dirty="0">
                <a:solidFill>
                  <a:srgbClr val="0033CC"/>
                </a:solidFill>
              </a:rPr>
              <a:t>: Cassava mono cropping, </a:t>
            </a:r>
            <a:r>
              <a:rPr lang="en-US" b="1" dirty="0">
                <a:solidFill>
                  <a:srgbClr val="0033CC"/>
                </a:solidFill>
              </a:rPr>
              <a:t>CT2</a:t>
            </a:r>
            <a:r>
              <a:rPr lang="en-US" dirty="0">
                <a:solidFill>
                  <a:srgbClr val="0033CC"/>
                </a:solidFill>
              </a:rPr>
              <a:t>: Cowpea intercropped, </a:t>
            </a:r>
            <a:r>
              <a:rPr lang="en-US" b="1" dirty="0">
                <a:solidFill>
                  <a:srgbClr val="0033CC"/>
                </a:solidFill>
              </a:rPr>
              <a:t>CT3</a:t>
            </a:r>
            <a:r>
              <a:rPr lang="en-US" dirty="0">
                <a:solidFill>
                  <a:srgbClr val="0033CC"/>
                </a:solidFill>
              </a:rPr>
              <a:t>: Mung bean intercropped, </a:t>
            </a:r>
            <a:r>
              <a:rPr lang="en-US" b="1" dirty="0">
                <a:solidFill>
                  <a:srgbClr val="0033CC"/>
                </a:solidFill>
              </a:rPr>
              <a:t>CT4: </a:t>
            </a:r>
            <a:r>
              <a:rPr lang="en-US" dirty="0">
                <a:solidFill>
                  <a:srgbClr val="0033CC"/>
                </a:solidFill>
              </a:rPr>
              <a:t>Peanut intercropped, </a:t>
            </a:r>
            <a:r>
              <a:rPr lang="en-US" b="1" dirty="0">
                <a:solidFill>
                  <a:srgbClr val="0033CC"/>
                </a:solidFill>
              </a:rPr>
              <a:t>CT5:</a:t>
            </a:r>
            <a:r>
              <a:rPr lang="en-US" dirty="0">
                <a:solidFill>
                  <a:srgbClr val="0033CC"/>
                </a:solidFill>
              </a:rPr>
              <a:t> Grass trip and </a:t>
            </a:r>
            <a:r>
              <a:rPr lang="en-US" b="1" dirty="0">
                <a:solidFill>
                  <a:srgbClr val="0033CC"/>
                </a:solidFill>
              </a:rPr>
              <a:t>CT6: </a:t>
            </a:r>
            <a:r>
              <a:rPr lang="en-US" dirty="0">
                <a:solidFill>
                  <a:srgbClr val="0033CC"/>
                </a:solidFill>
              </a:rPr>
              <a:t>residues of cassava from previous crop on contour lines</a:t>
            </a:r>
          </a:p>
        </p:txBody>
      </p:sp>
    </p:spTree>
    <p:extLst>
      <p:ext uri="{BB962C8B-B14F-4D97-AF65-F5344CB8AC3E}">
        <p14:creationId xmlns:p14="http://schemas.microsoft.com/office/powerpoint/2010/main" val="4164546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29651"/>
              </p:ext>
            </p:extLst>
          </p:nvPr>
        </p:nvGraphicFramePr>
        <p:xfrm>
          <a:off x="217714" y="1464563"/>
          <a:ext cx="11843657" cy="406927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273587">
                  <a:extLst>
                    <a:ext uri="{9D8B030D-6E8A-4147-A177-3AD203B41FA5}">
                      <a16:colId xmlns:a16="http://schemas.microsoft.com/office/drawing/2014/main" val="357899862"/>
                    </a:ext>
                  </a:extLst>
                </a:gridCol>
                <a:gridCol w="1428345">
                  <a:extLst>
                    <a:ext uri="{9D8B030D-6E8A-4147-A177-3AD203B41FA5}">
                      <a16:colId xmlns:a16="http://schemas.microsoft.com/office/drawing/2014/main" val="1058468436"/>
                    </a:ext>
                  </a:extLst>
                </a:gridCol>
                <a:gridCol w="1428345">
                  <a:extLst>
                    <a:ext uri="{9D8B030D-6E8A-4147-A177-3AD203B41FA5}">
                      <a16:colId xmlns:a16="http://schemas.microsoft.com/office/drawing/2014/main" val="1633031621"/>
                    </a:ext>
                  </a:extLst>
                </a:gridCol>
                <a:gridCol w="1428345">
                  <a:extLst>
                    <a:ext uri="{9D8B030D-6E8A-4147-A177-3AD203B41FA5}">
                      <a16:colId xmlns:a16="http://schemas.microsoft.com/office/drawing/2014/main" val="3378606066"/>
                    </a:ext>
                  </a:extLst>
                </a:gridCol>
                <a:gridCol w="1428345">
                  <a:extLst>
                    <a:ext uri="{9D8B030D-6E8A-4147-A177-3AD203B41FA5}">
                      <a16:colId xmlns:a16="http://schemas.microsoft.com/office/drawing/2014/main" val="169790087"/>
                    </a:ext>
                  </a:extLst>
                </a:gridCol>
                <a:gridCol w="1428345">
                  <a:extLst>
                    <a:ext uri="{9D8B030D-6E8A-4147-A177-3AD203B41FA5}">
                      <a16:colId xmlns:a16="http://schemas.microsoft.com/office/drawing/2014/main" val="2958632750"/>
                    </a:ext>
                  </a:extLst>
                </a:gridCol>
                <a:gridCol w="1428345">
                  <a:extLst>
                    <a:ext uri="{9D8B030D-6E8A-4147-A177-3AD203B41FA5}">
                      <a16:colId xmlns:a16="http://schemas.microsoft.com/office/drawing/2014/main" val="2355869356"/>
                    </a:ext>
                  </a:extLst>
                </a:gridCol>
              </a:tblGrid>
              <a:tr h="5471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CT4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CT6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38063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Gross return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21.143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34.008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29.727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30.043.25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18.425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23.456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52384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material cost (000vnd)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3.411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4.628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4.678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4.978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3.510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3.342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493464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</a:t>
                      </a:r>
                      <a:r>
                        <a:rPr lang="en-US" sz="2400" dirty="0" err="1">
                          <a:effectLst/>
                        </a:rPr>
                        <a:t>labour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164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20354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17.732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29.381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25.050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25.065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14.915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20.114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7488518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</a:t>
                      </a:r>
                      <a:r>
                        <a:rPr lang="en-US" sz="2400" dirty="0" err="1">
                          <a:effectLst/>
                        </a:rPr>
                        <a:t>workingday</a:t>
                      </a:r>
                      <a:r>
                        <a:rPr lang="en-US" sz="2400" dirty="0">
                          <a:effectLst/>
                        </a:rPr>
                        <a:t> (000vnd)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108,12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144,73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124,01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122,27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85,72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117,63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4234047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1vnd spent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6,35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6,02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4024599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2742" y="650240"/>
            <a:ext cx="1001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Table 5: in come and input of soil management trial in </a:t>
            </a:r>
            <a:r>
              <a:rPr lang="en-US" sz="2400" b="1" dirty="0" err="1">
                <a:solidFill>
                  <a:srgbClr val="FF0000"/>
                </a:solidFill>
              </a:rPr>
              <a:t>Chiềng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Chăn</a:t>
            </a:r>
            <a:r>
              <a:rPr lang="en-US" sz="2400" b="1" dirty="0">
                <a:solidFill>
                  <a:srgbClr val="FF0000"/>
                </a:solidFill>
              </a:rPr>
              <a:t>,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342" y="5940224"/>
            <a:ext cx="1158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</a:rPr>
              <a:t>CT1 (control)</a:t>
            </a:r>
            <a:r>
              <a:rPr lang="en-US" dirty="0">
                <a:solidFill>
                  <a:srgbClr val="0033CC"/>
                </a:solidFill>
              </a:rPr>
              <a:t>: Cassava mono cropping, </a:t>
            </a:r>
            <a:r>
              <a:rPr lang="en-US" b="1" dirty="0">
                <a:solidFill>
                  <a:srgbClr val="0033CC"/>
                </a:solidFill>
              </a:rPr>
              <a:t>CT2</a:t>
            </a:r>
            <a:r>
              <a:rPr lang="en-US" dirty="0">
                <a:solidFill>
                  <a:srgbClr val="0033CC"/>
                </a:solidFill>
              </a:rPr>
              <a:t>: Cowpea intercropped, </a:t>
            </a:r>
            <a:r>
              <a:rPr lang="en-US" b="1" dirty="0">
                <a:solidFill>
                  <a:srgbClr val="0033CC"/>
                </a:solidFill>
              </a:rPr>
              <a:t>CT3</a:t>
            </a:r>
            <a:r>
              <a:rPr lang="en-US" dirty="0">
                <a:solidFill>
                  <a:srgbClr val="0033CC"/>
                </a:solidFill>
              </a:rPr>
              <a:t>: Mung bean intercropped, </a:t>
            </a:r>
            <a:r>
              <a:rPr lang="en-US" b="1" dirty="0">
                <a:solidFill>
                  <a:srgbClr val="0033CC"/>
                </a:solidFill>
              </a:rPr>
              <a:t>CT4: </a:t>
            </a:r>
            <a:r>
              <a:rPr lang="en-US" dirty="0">
                <a:solidFill>
                  <a:srgbClr val="0033CC"/>
                </a:solidFill>
              </a:rPr>
              <a:t>Peanut intercropped, </a:t>
            </a:r>
            <a:r>
              <a:rPr lang="en-US" b="1" dirty="0">
                <a:solidFill>
                  <a:srgbClr val="0033CC"/>
                </a:solidFill>
              </a:rPr>
              <a:t>CT5:</a:t>
            </a:r>
            <a:r>
              <a:rPr lang="en-US" dirty="0">
                <a:solidFill>
                  <a:srgbClr val="0033CC"/>
                </a:solidFill>
              </a:rPr>
              <a:t> Grass trip and </a:t>
            </a:r>
            <a:r>
              <a:rPr lang="en-US" b="1" dirty="0">
                <a:solidFill>
                  <a:srgbClr val="0033CC"/>
                </a:solidFill>
              </a:rPr>
              <a:t>CT6: </a:t>
            </a:r>
            <a:r>
              <a:rPr lang="en-US" dirty="0">
                <a:solidFill>
                  <a:srgbClr val="0033CC"/>
                </a:solidFill>
              </a:rPr>
              <a:t>residues of cassava from previous crop on contour lines</a:t>
            </a:r>
          </a:p>
        </p:txBody>
      </p:sp>
    </p:spTree>
    <p:extLst>
      <p:ext uri="{BB962C8B-B14F-4D97-AF65-F5344CB8AC3E}">
        <p14:creationId xmlns:p14="http://schemas.microsoft.com/office/powerpoint/2010/main" val="3232859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5" y="783771"/>
            <a:ext cx="3143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RESULT OF FERTILIZER TRIAL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274" y="-1"/>
            <a:ext cx="5692727" cy="69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2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734615"/>
              </p:ext>
            </p:extLst>
          </p:nvPr>
        </p:nvGraphicFramePr>
        <p:xfrm>
          <a:off x="559781" y="185185"/>
          <a:ext cx="10946674" cy="553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28157" y="6083127"/>
            <a:ext cx="812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</a:rPr>
              <a:t>Figure 3:  Yield of  Fresh tuber,  fertilizer trial, 2018</a:t>
            </a:r>
          </a:p>
        </p:txBody>
      </p:sp>
    </p:spTree>
    <p:extLst>
      <p:ext uri="{BB962C8B-B14F-4D97-AF65-F5344CB8AC3E}">
        <p14:creationId xmlns:p14="http://schemas.microsoft.com/office/powerpoint/2010/main" val="162290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956539"/>
              </p:ext>
            </p:extLst>
          </p:nvPr>
        </p:nvGraphicFramePr>
        <p:xfrm>
          <a:off x="609600" y="364980"/>
          <a:ext cx="11264900" cy="6188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343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6630" y="312504"/>
            <a:ext cx="7602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Introduction and objectives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210" y="1789854"/>
            <a:ext cx="499604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SơnLa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the largest cassava production area in the northern mountainous region of Vietnam (NMR)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Cassava became an important cash crop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It’s has significant value for living and economic development of poor farming households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017654"/>
              </p:ext>
            </p:extLst>
          </p:nvPr>
        </p:nvGraphicFramePr>
        <p:xfrm>
          <a:off x="5247250" y="956604"/>
          <a:ext cx="6944751" cy="57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6653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1576613"/>
            <a:ext cx="278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RESULT OF  DENSITY TRIAL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672250"/>
            <a:ext cx="7772401" cy="57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3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131" y="1034872"/>
            <a:ext cx="11730445" cy="43978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25864" y="5803174"/>
            <a:ext cx="666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5: Yield  of fresh root, density trial 2018</a:t>
            </a:r>
          </a:p>
        </p:txBody>
      </p:sp>
    </p:spTree>
    <p:extLst>
      <p:ext uri="{BB962C8B-B14F-4D97-AF65-F5344CB8AC3E}">
        <p14:creationId xmlns:p14="http://schemas.microsoft.com/office/powerpoint/2010/main" val="3804833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53997"/>
              </p:ext>
            </p:extLst>
          </p:nvPr>
        </p:nvGraphicFramePr>
        <p:xfrm>
          <a:off x="435431" y="1785256"/>
          <a:ext cx="11190513" cy="304800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5033492">
                  <a:extLst>
                    <a:ext uri="{9D8B030D-6E8A-4147-A177-3AD203B41FA5}">
                      <a16:colId xmlns:a16="http://schemas.microsoft.com/office/drawing/2014/main" val="1264265332"/>
                    </a:ext>
                  </a:extLst>
                </a:gridCol>
                <a:gridCol w="1539815">
                  <a:extLst>
                    <a:ext uri="{9D8B030D-6E8A-4147-A177-3AD203B41FA5}">
                      <a16:colId xmlns:a16="http://schemas.microsoft.com/office/drawing/2014/main" val="2183604911"/>
                    </a:ext>
                  </a:extLst>
                </a:gridCol>
                <a:gridCol w="1539815">
                  <a:extLst>
                    <a:ext uri="{9D8B030D-6E8A-4147-A177-3AD203B41FA5}">
                      <a16:colId xmlns:a16="http://schemas.microsoft.com/office/drawing/2014/main" val="1429075240"/>
                    </a:ext>
                  </a:extLst>
                </a:gridCol>
                <a:gridCol w="1539815">
                  <a:extLst>
                    <a:ext uri="{9D8B030D-6E8A-4147-A177-3AD203B41FA5}">
                      <a16:colId xmlns:a16="http://schemas.microsoft.com/office/drawing/2014/main" val="1802949371"/>
                    </a:ext>
                  </a:extLst>
                </a:gridCol>
                <a:gridCol w="1537576">
                  <a:extLst>
                    <a:ext uri="{9D8B030D-6E8A-4147-A177-3AD203B41FA5}">
                      <a16:colId xmlns:a16="http://schemas.microsoft.com/office/drawing/2014/main" val="1270083439"/>
                    </a:ext>
                  </a:extLst>
                </a:gridCol>
              </a:tblGrid>
              <a:tr h="40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98935805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Gross return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23.920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26.050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29.750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25.990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6277800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material cost (000vnd)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5.108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4.588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4.278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4.028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6841905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labour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528773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18.812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21.462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25.472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21.962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47384287"/>
                  </a:ext>
                </a:extLst>
              </a:tr>
              <a:tr h="4045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per workingday (000vnd)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98.49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114.77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133.36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120.01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72261755"/>
                  </a:ext>
                </a:extLst>
              </a:tr>
              <a:tr h="6204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1vnd spent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3.68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4.68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5.95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5.45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509998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7886" y="812800"/>
            <a:ext cx="91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Table 6 : in come and input of density trial in </a:t>
            </a:r>
            <a:r>
              <a:rPr lang="en-US" sz="2800" b="1" dirty="0" err="1">
                <a:solidFill>
                  <a:srgbClr val="FF0000"/>
                </a:solidFill>
              </a:rPr>
              <a:t>Púng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83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042658"/>
              </p:ext>
            </p:extLst>
          </p:nvPr>
        </p:nvGraphicFramePr>
        <p:xfrm>
          <a:off x="417285" y="2020546"/>
          <a:ext cx="11368314" cy="305838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5180439">
                  <a:extLst>
                    <a:ext uri="{9D8B030D-6E8A-4147-A177-3AD203B41FA5}">
                      <a16:colId xmlns:a16="http://schemas.microsoft.com/office/drawing/2014/main" val="2476812179"/>
                    </a:ext>
                  </a:extLst>
                </a:gridCol>
                <a:gridCol w="1546400">
                  <a:extLst>
                    <a:ext uri="{9D8B030D-6E8A-4147-A177-3AD203B41FA5}">
                      <a16:colId xmlns:a16="http://schemas.microsoft.com/office/drawing/2014/main" val="1300205175"/>
                    </a:ext>
                  </a:extLst>
                </a:gridCol>
                <a:gridCol w="1546400">
                  <a:extLst>
                    <a:ext uri="{9D8B030D-6E8A-4147-A177-3AD203B41FA5}">
                      <a16:colId xmlns:a16="http://schemas.microsoft.com/office/drawing/2014/main" val="2786344805"/>
                    </a:ext>
                  </a:extLst>
                </a:gridCol>
                <a:gridCol w="1546400">
                  <a:extLst>
                    <a:ext uri="{9D8B030D-6E8A-4147-A177-3AD203B41FA5}">
                      <a16:colId xmlns:a16="http://schemas.microsoft.com/office/drawing/2014/main" val="3804417243"/>
                    </a:ext>
                  </a:extLst>
                </a:gridCol>
                <a:gridCol w="1548675">
                  <a:extLst>
                    <a:ext uri="{9D8B030D-6E8A-4147-A177-3AD203B41FA5}">
                      <a16:colId xmlns:a16="http://schemas.microsoft.com/office/drawing/2014/main" val="1163746637"/>
                    </a:ext>
                  </a:extLst>
                </a:gridCol>
              </a:tblGrid>
              <a:tr h="614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97549454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Gross return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36.953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35.625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34.609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30.312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9934277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material cost (000vnd)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5,108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4,588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4,278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4,028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9649823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 labour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82955017"/>
                  </a:ext>
                </a:extLst>
              </a:tr>
              <a:tr h="48682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31,845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31,037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30,331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26,284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5699788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Net return per workingday (000vnd)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147.43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151.40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151.66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138.34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89630136"/>
                  </a:ext>
                </a:extLst>
              </a:tr>
              <a:tr h="3227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Net return per 1vnd spent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6.23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6.76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7.09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6.53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6657178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7899" y="537029"/>
            <a:ext cx="1030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Table 7: Income and input of density trial in </a:t>
            </a:r>
            <a:r>
              <a:rPr lang="en-US" sz="2400" b="1" dirty="0" err="1">
                <a:solidFill>
                  <a:srgbClr val="FF0000"/>
                </a:solidFill>
              </a:rPr>
              <a:t>Chiềng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Chăn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6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" y="269267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RESULT OF HARVESTING TIME TRIAL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1" y="1002037"/>
            <a:ext cx="1084161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3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396604"/>
              </p:ext>
            </p:extLst>
          </p:nvPr>
        </p:nvGraphicFramePr>
        <p:xfrm>
          <a:off x="613954" y="468112"/>
          <a:ext cx="10837148" cy="3370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780852"/>
              </p:ext>
            </p:extLst>
          </p:nvPr>
        </p:nvGraphicFramePr>
        <p:xfrm>
          <a:off x="600890" y="3722915"/>
          <a:ext cx="11300377" cy="3135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7989" y="121863"/>
            <a:ext cx="824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Figure 6 : Yield and starch content of harvesting time trial</a:t>
            </a:r>
          </a:p>
        </p:txBody>
      </p:sp>
    </p:spTree>
    <p:extLst>
      <p:ext uri="{BB962C8B-B14F-4D97-AF65-F5344CB8AC3E}">
        <p14:creationId xmlns:p14="http://schemas.microsoft.com/office/powerpoint/2010/main" val="588586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9" y="0"/>
            <a:ext cx="51435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086" y="53557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FIELD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59" y="1809842"/>
            <a:ext cx="6288314" cy="50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97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306351"/>
            <a:ext cx="6096000" cy="3540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6026" y="-29029"/>
            <a:ext cx="5620659" cy="3346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5055" y="3317906"/>
            <a:ext cx="5620659" cy="3540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00" y="5261"/>
            <a:ext cx="6096000" cy="33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52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73790" y="309508"/>
            <a:ext cx="94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DEMOSTRATION TOWARDS SCALING-OUT</a:t>
            </a:r>
          </a:p>
        </p:txBody>
      </p:sp>
      <p:grpSp>
        <p:nvGrpSpPr>
          <p:cNvPr id="2" name="Group 60"/>
          <p:cNvGrpSpPr/>
          <p:nvPr/>
        </p:nvGrpSpPr>
        <p:grpSpPr>
          <a:xfrm>
            <a:off x="306469" y="1409021"/>
            <a:ext cx="11347375" cy="2246769"/>
            <a:chOff x="381380" y="1724798"/>
            <a:chExt cx="8756708" cy="2246769"/>
          </a:xfrm>
        </p:grpSpPr>
        <p:sp>
          <p:nvSpPr>
            <p:cNvPr id="4" name="TextBox 3"/>
            <p:cNvSpPr txBox="1"/>
            <p:nvPr/>
          </p:nvSpPr>
          <p:spPr>
            <a:xfrm>
              <a:off x="381380" y="2497746"/>
              <a:ext cx="10668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Volunteer farmers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1200" y="1724798"/>
              <a:ext cx="1600200" cy="22467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20650" indent="-120650"/>
              <a:r>
                <a:rPr lang="en-US" sz="2000" dirty="0"/>
                <a:t>- Each farmer select practice to pilot in their field</a:t>
              </a:r>
            </a:p>
            <a:p>
              <a:pPr marL="120650" indent="-120650"/>
              <a:r>
                <a:rPr lang="en-US" sz="2000" dirty="0"/>
                <a:t>- Planning action plan for each farmer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4420" y="2104072"/>
              <a:ext cx="1349227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 Train the farmers</a:t>
              </a:r>
            </a:p>
            <a:p>
              <a:r>
                <a:rPr lang="en-US" dirty="0"/>
                <a:t>- Establish practice plots of each farmer</a:t>
              </a:r>
              <a:r>
                <a:rPr lang="en-US" b="1" dirty="0"/>
                <a:t> 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50494" y="1919405"/>
              <a:ext cx="1066800" cy="16312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Manage the cassava plots (CA + ICM)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42688" y="1870519"/>
              <a:ext cx="1295400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Field days for demonstration and participatory evaluation of practices</a:t>
              </a:r>
            </a:p>
          </p:txBody>
        </p:sp>
        <p:cxnSp>
          <p:nvCxnSpPr>
            <p:cNvPr id="19" name="Straight Arrow Connector 18"/>
            <p:cNvCxnSpPr>
              <a:stCxn id="4" idx="3"/>
              <a:endCxn id="5" idx="1"/>
            </p:cNvCxnSpPr>
            <p:nvPr/>
          </p:nvCxnSpPr>
          <p:spPr>
            <a:xfrm flipV="1">
              <a:off x="1448180" y="2848183"/>
              <a:ext cx="533020" cy="35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5" idx="3"/>
              <a:endCxn id="6" idx="1"/>
            </p:cNvCxnSpPr>
            <p:nvPr/>
          </p:nvCxnSpPr>
          <p:spPr>
            <a:xfrm flipV="1">
              <a:off x="3581401" y="2842736"/>
              <a:ext cx="533019" cy="544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463649" y="2560766"/>
              <a:ext cx="716495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3"/>
              <a:endCxn id="11" idx="1"/>
            </p:cNvCxnSpPr>
            <p:nvPr/>
          </p:nvCxnSpPr>
          <p:spPr>
            <a:xfrm>
              <a:off x="7117295" y="2735013"/>
              <a:ext cx="725393" cy="1266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-378528" y="1569066"/>
            <a:ext cx="278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680441"/>
              </p:ext>
            </p:extLst>
          </p:nvPr>
        </p:nvGraphicFramePr>
        <p:xfrm>
          <a:off x="444137" y="4689610"/>
          <a:ext cx="11209706" cy="174037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692332">
                  <a:extLst>
                    <a:ext uri="{9D8B030D-6E8A-4147-A177-3AD203B41FA5}">
                      <a16:colId xmlns:a16="http://schemas.microsoft.com/office/drawing/2014/main" val="389448536"/>
                    </a:ext>
                  </a:extLst>
                </a:gridCol>
                <a:gridCol w="1870208">
                  <a:extLst>
                    <a:ext uri="{9D8B030D-6E8A-4147-A177-3AD203B41FA5}">
                      <a16:colId xmlns:a16="http://schemas.microsoft.com/office/drawing/2014/main" val="2894618012"/>
                    </a:ext>
                  </a:extLst>
                </a:gridCol>
                <a:gridCol w="3642317">
                  <a:extLst>
                    <a:ext uri="{9D8B030D-6E8A-4147-A177-3AD203B41FA5}">
                      <a16:colId xmlns:a16="http://schemas.microsoft.com/office/drawing/2014/main" val="1448460808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val="4176016198"/>
                    </a:ext>
                  </a:extLst>
                </a:gridCol>
                <a:gridCol w="3332803">
                  <a:extLst>
                    <a:ext uri="{9D8B030D-6E8A-4147-A177-3AD203B41FA5}">
                      <a16:colId xmlns:a16="http://schemas.microsoft.com/office/drawing/2014/main" val="2590022951"/>
                    </a:ext>
                  </a:extLst>
                </a:gridCol>
              </a:tblGrid>
              <a:tr h="347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Farmer</a:t>
                      </a:r>
                      <a:r>
                        <a:rPr lang="en-US" sz="1800" baseline="0" dirty="0">
                          <a:effectLst/>
                        </a:rPr>
                        <a:t> name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Location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Area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 (m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Practice</a:t>
                      </a:r>
                      <a:r>
                        <a:rPr lang="en-US" sz="1800" baseline="0" dirty="0">
                          <a:effectLst/>
                        </a:rPr>
                        <a:t> selection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extLst>
                  <a:ext uri="{0D108BD9-81ED-4DB2-BD59-A6C34878D82A}">
                    <a16:rowId xmlns:a16="http://schemas.microsoft.com/office/drawing/2014/main" val="1173010484"/>
                  </a:ext>
                </a:extLst>
              </a:tr>
              <a:tr h="34746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Vì Văn Thiện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Bản Há Xét, xã Nà Ớt, huyện Mai Sơn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cassava + peanut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extLst>
                  <a:ext uri="{0D108BD9-81ED-4DB2-BD59-A6C34878D82A}">
                    <a16:rowId xmlns:a16="http://schemas.microsoft.com/office/drawing/2014/main" val="2572676585"/>
                  </a:ext>
                </a:extLst>
              </a:tr>
              <a:tr h="34746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Tòng Văn Vĩnh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Bản Há Xét, xã Nà Ớt, huyện Mai Sơn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Cassava</a:t>
                      </a:r>
                      <a:r>
                        <a:rPr lang="en-US" sz="1800" baseline="0" dirty="0">
                          <a:effectLst/>
                        </a:rPr>
                        <a:t> + cowpea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extLst>
                  <a:ext uri="{0D108BD9-81ED-4DB2-BD59-A6C34878D82A}">
                    <a16:rowId xmlns:a16="http://schemas.microsoft.com/office/drawing/2014/main" val="3296184668"/>
                  </a:ext>
                </a:extLst>
              </a:tr>
              <a:tr h="34746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Lường Văn Dũng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Púng Mé- Púng Tra - Thuận Châu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Cassava</a:t>
                      </a:r>
                      <a:r>
                        <a:rPr lang="en-US" sz="1800" baseline="0" dirty="0">
                          <a:effectLst/>
                        </a:rPr>
                        <a:t> + grass trip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extLst>
                  <a:ext uri="{0D108BD9-81ED-4DB2-BD59-A6C34878D82A}">
                    <a16:rowId xmlns:a16="http://schemas.microsoft.com/office/drawing/2014/main" val="2304779238"/>
                  </a:ext>
                </a:extLst>
              </a:tr>
              <a:tr h="3474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2.500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0" marR="48260" marT="0" marB="0" anchor="ctr"/>
                </a:tc>
                <a:extLst>
                  <a:ext uri="{0D108BD9-81ED-4DB2-BD59-A6C34878D82A}">
                    <a16:rowId xmlns:a16="http://schemas.microsoft.com/office/drawing/2014/main" val="31758882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9996" y="4150659"/>
            <a:ext cx="492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List volunteer farmers in 2018 </a:t>
            </a:r>
          </a:p>
        </p:txBody>
      </p:sp>
    </p:spTree>
    <p:extLst>
      <p:ext uri="{BB962C8B-B14F-4D97-AF65-F5344CB8AC3E}">
        <p14:creationId xmlns:p14="http://schemas.microsoft.com/office/powerpoint/2010/main" val="2804768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99601"/>
              </p:ext>
            </p:extLst>
          </p:nvPr>
        </p:nvGraphicFramePr>
        <p:xfrm>
          <a:off x="182880" y="543779"/>
          <a:ext cx="11943573" cy="6139488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618388">
                  <a:extLst>
                    <a:ext uri="{9D8B030D-6E8A-4147-A177-3AD203B41FA5}">
                      <a16:colId xmlns:a16="http://schemas.microsoft.com/office/drawing/2014/main" val="4071536143"/>
                    </a:ext>
                  </a:extLst>
                </a:gridCol>
                <a:gridCol w="1941947">
                  <a:extLst>
                    <a:ext uri="{9D8B030D-6E8A-4147-A177-3AD203B41FA5}">
                      <a16:colId xmlns:a16="http://schemas.microsoft.com/office/drawing/2014/main" val="2206040612"/>
                    </a:ext>
                  </a:extLst>
                </a:gridCol>
                <a:gridCol w="2051688">
                  <a:extLst>
                    <a:ext uri="{9D8B030D-6E8A-4147-A177-3AD203B41FA5}">
                      <a16:colId xmlns:a16="http://schemas.microsoft.com/office/drawing/2014/main" val="4159748139"/>
                    </a:ext>
                  </a:extLst>
                </a:gridCol>
                <a:gridCol w="1499057">
                  <a:extLst>
                    <a:ext uri="{9D8B030D-6E8A-4147-A177-3AD203B41FA5}">
                      <a16:colId xmlns:a16="http://schemas.microsoft.com/office/drawing/2014/main" val="861742674"/>
                    </a:ext>
                  </a:extLst>
                </a:gridCol>
                <a:gridCol w="5832493">
                  <a:extLst>
                    <a:ext uri="{9D8B030D-6E8A-4147-A177-3AD203B41FA5}">
                      <a16:colId xmlns:a16="http://schemas.microsoft.com/office/drawing/2014/main" val="4290395954"/>
                    </a:ext>
                  </a:extLst>
                </a:gridCol>
              </a:tblGrid>
              <a:tr h="397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   1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Farmer</a:t>
                      </a:r>
                      <a:r>
                        <a:rPr lang="en-US" sz="1550" baseline="0" dirty="0">
                          <a:effectLst/>
                        </a:rPr>
                        <a:t> name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(Location)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Area</a:t>
                      </a:r>
                      <a:r>
                        <a:rPr lang="en-US" sz="1550" baseline="0" dirty="0">
                          <a:effectLst/>
                        </a:rPr>
                        <a:t> (</a:t>
                      </a:r>
                      <a:r>
                        <a:rPr lang="en-US" sz="1550" dirty="0">
                          <a:effectLst/>
                        </a:rPr>
                        <a:t> m</a:t>
                      </a:r>
                      <a:r>
                        <a:rPr lang="en-US" sz="1550" baseline="30000" dirty="0">
                          <a:effectLst/>
                        </a:rPr>
                        <a:t>2</a:t>
                      </a:r>
                      <a:r>
                        <a:rPr lang="en-US" sz="1550" baseline="0" dirty="0">
                          <a:effectLst/>
                        </a:rPr>
                        <a:t>)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Practice selection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3369275680"/>
                  </a:ext>
                </a:extLst>
              </a:tr>
              <a:tr h="39758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 err="1">
                          <a:effectLst/>
                        </a:rPr>
                        <a:t>Lò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Văn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Thịnh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 err="1">
                          <a:effectLst/>
                        </a:rPr>
                        <a:t>Noong</a:t>
                      </a:r>
                      <a:r>
                        <a:rPr lang="en-US" sz="1550" dirty="0">
                          <a:effectLst/>
                        </a:rPr>
                        <a:t> ỏ - </a:t>
                      </a:r>
                      <a:r>
                        <a:rPr lang="en-US" sz="1550" dirty="0" err="1">
                          <a:effectLst/>
                        </a:rPr>
                        <a:t>Púng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Tra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1,000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+ grass trip + cowpea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517931545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2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Chinh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Púng Lọng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cassava13sa05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4125401876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3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Lò Văn Sĩ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Púng Tan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1,000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+ grass trip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2721305681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4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 err="1">
                          <a:effectLst/>
                        </a:rPr>
                        <a:t>Lường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Văn</a:t>
                      </a:r>
                      <a:r>
                        <a:rPr lang="en-US" sz="1550" dirty="0">
                          <a:effectLst/>
                        </a:rPr>
                        <a:t> Dũng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Púng Mé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+ grass trip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286226528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5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Chiến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Noong ỏ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+ grass trip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2573003558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6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Quàng Văn Kiên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Púng Mé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500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+  grass trip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020667590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7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Thẩm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Púng Mé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 + grass trip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3913532208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8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Sơn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 err="1">
                          <a:effectLst/>
                        </a:rPr>
                        <a:t>Bản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Tra</a:t>
                      </a:r>
                      <a:r>
                        <a:rPr lang="en-US" sz="1550" dirty="0">
                          <a:effectLst/>
                        </a:rPr>
                        <a:t> - </a:t>
                      </a:r>
                      <a:r>
                        <a:rPr lang="en-US" sz="1550" dirty="0" err="1">
                          <a:effectLst/>
                        </a:rPr>
                        <a:t>Púng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Tra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1,000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13sa05+ grass trip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087641178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9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Chơ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Nà Mắt - Púng Tra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1,000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3467394479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 Lường Văn Nguyên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Sài Lương - Chiềng Chăn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1,500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+ contour line + cowpea + density 0.8 x 1m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855815218"/>
                  </a:ext>
                </a:extLst>
              </a:tr>
              <a:tr h="39758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11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Trường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 err="1">
                          <a:effectLst/>
                        </a:rPr>
                        <a:t>Sài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Lương</a:t>
                      </a:r>
                      <a:r>
                        <a:rPr lang="en-US" sz="1550" dirty="0">
                          <a:effectLst/>
                        </a:rPr>
                        <a:t> - </a:t>
                      </a:r>
                      <a:r>
                        <a:rPr lang="en-US" sz="1550" dirty="0" err="1">
                          <a:effectLst/>
                        </a:rPr>
                        <a:t>Chiềng</a:t>
                      </a:r>
                      <a:r>
                        <a:rPr lang="en-US" sz="1550" dirty="0">
                          <a:effectLst/>
                        </a:rPr>
                        <a:t> </a:t>
                      </a:r>
                      <a:r>
                        <a:rPr lang="en-US" sz="1550" dirty="0" err="1">
                          <a:effectLst/>
                        </a:rPr>
                        <a:t>Chăn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1,500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809330220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12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Lò Văn Nhỡ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Sài Lương - Chiềng Chăn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285890059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13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Lường Văn Hinh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Sài Lương - Chiềng Chăn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3362642109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14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Vì Văn Thiện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Há Xét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+ cowpea + density 0.8 x 1m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2915271609"/>
                  </a:ext>
                </a:extLst>
              </a:tr>
              <a:tr h="39758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15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Lò Văn Thương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Há Xét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 + cowpea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2239276823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16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Lò Văn Hợp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Hin Đón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13sa05+ peanut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098864026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17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Lò Văn Diêu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Hin Đón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13sa05+ cowpea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693743763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18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Quàng Văn Quý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Huổi kẹt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13sa05+ peanut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3915751129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19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Lò Văn Thương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Huổi kẹt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13sa05+ peanut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359804703"/>
                  </a:ext>
                </a:extLst>
              </a:tr>
              <a:tr h="198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20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Giàng A Chua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Pá Khoang - Nà Ớt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>
                          <a:effectLst/>
                        </a:rPr>
                        <a:t>1,000</a:t>
                      </a:r>
                      <a:endParaRPr lang="en-US" sz="15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cassava BK and 13sa05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1210078645"/>
                  </a:ext>
                </a:extLst>
              </a:tr>
              <a:tr h="19879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US" sz="155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5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</a:rPr>
                        <a:t>20.500</a:t>
                      </a:r>
                      <a:endParaRPr lang="en-US" sz="15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5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55" marR="55255" marT="0" marB="0" anchor="ctr"/>
                </a:tc>
                <a:extLst>
                  <a:ext uri="{0D108BD9-81ED-4DB2-BD59-A6C34878D82A}">
                    <a16:rowId xmlns:a16="http://schemas.microsoft.com/office/drawing/2014/main" val="360420024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5760" y="174447"/>
            <a:ext cx="359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List volunteer farmers in 2019 </a:t>
            </a:r>
          </a:p>
        </p:txBody>
      </p:sp>
    </p:spTree>
    <p:extLst>
      <p:ext uri="{BB962C8B-B14F-4D97-AF65-F5344CB8AC3E}">
        <p14:creationId xmlns:p14="http://schemas.microsoft.com/office/powerpoint/2010/main" val="373610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20107" y="394324"/>
            <a:ext cx="10849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Introduction and objectives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20107" y="1099215"/>
            <a:ext cx="10849081" cy="5484346"/>
            <a:chOff x="789925" y="1203718"/>
            <a:chExt cx="10442408" cy="548434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/>
            <p:cNvGrpSpPr/>
            <p:nvPr/>
          </p:nvGrpSpPr>
          <p:grpSpPr>
            <a:xfrm>
              <a:off x="789925" y="1203718"/>
              <a:ext cx="10442408" cy="5161766"/>
              <a:chOff x="914400" y="1290681"/>
              <a:chExt cx="7694927" cy="503391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14400" y="1524000"/>
                <a:ext cx="1524000" cy="83820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Mono cropping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14400" y="2514600"/>
                <a:ext cx="1524000" cy="83820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Sloping land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352561" y="1964218"/>
                <a:ext cx="2560557" cy="160020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0988" indent="-280988"/>
                <a:r>
                  <a:rPr lang="en-US" sz="2000" b="1" dirty="0"/>
                  <a:t>Problems:</a:t>
                </a:r>
              </a:p>
              <a:p>
                <a:pPr marL="280988" indent="-280988"/>
                <a:r>
                  <a:rPr lang="en-US" sz="2000" b="1" dirty="0"/>
                  <a:t>1. Land erosion &amp; degradation</a:t>
                </a:r>
              </a:p>
              <a:p>
                <a:pPr marL="280988" indent="-280988"/>
                <a:r>
                  <a:rPr lang="en-US" sz="2000" b="1" dirty="0"/>
                  <a:t>2. Low &amp; unstable yield &amp; income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08887" y="1290681"/>
                <a:ext cx="1590812" cy="914400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Variety trial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09127" y="3564418"/>
                <a:ext cx="1600200" cy="914400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Soil management trial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14400" y="4495800"/>
                <a:ext cx="1524000" cy="83820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Traditional practice </a:t>
                </a:r>
                <a:r>
                  <a:rPr lang="en-US" sz="2000" b="1" dirty="0" err="1"/>
                  <a:t>SnB</a:t>
                </a:r>
                <a:endParaRPr lang="en-US" sz="2000" b="1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14400" y="3505200"/>
                <a:ext cx="1524000" cy="83820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Few old  varieties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14400" y="5486400"/>
                <a:ext cx="1524000" cy="83820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Non-optimal fertilizer rate</a:t>
                </a:r>
              </a:p>
            </p:txBody>
          </p:sp>
          <p:sp>
            <p:nvSpPr>
              <p:cNvPr id="12" name="Right Brace 11"/>
              <p:cNvSpPr/>
              <p:nvPr/>
            </p:nvSpPr>
            <p:spPr>
              <a:xfrm>
                <a:off x="2438400" y="1981200"/>
                <a:ext cx="914161" cy="3886200"/>
              </a:xfrm>
              <a:prstGeom prst="rightBrace">
                <a:avLst>
                  <a:gd name="adj1" fmla="val 8333"/>
                  <a:gd name="adj2" fmla="val 1979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010401" y="2438401"/>
                <a:ext cx="1589299" cy="914400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Fertilizer trial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52800" y="4191000"/>
                <a:ext cx="2590800" cy="182880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36538" indent="-236538"/>
                <a:r>
                  <a:rPr lang="en-US" sz="2000" b="1" dirty="0"/>
                  <a:t>Objectives:</a:t>
                </a:r>
              </a:p>
              <a:p>
                <a:pPr marL="236538" indent="-236538">
                  <a:buAutoNum type="arabicPeriod"/>
                </a:pPr>
                <a:r>
                  <a:rPr lang="en-US" sz="2000" b="1" dirty="0"/>
                  <a:t>Land erosion control </a:t>
                </a:r>
              </a:p>
              <a:p>
                <a:pPr marL="236538" indent="-236538">
                  <a:buAutoNum type="arabicPeriod"/>
                </a:pPr>
                <a:r>
                  <a:rPr lang="en-US" sz="2000" b="1" dirty="0"/>
                  <a:t>Land nutrient improvement</a:t>
                </a:r>
              </a:p>
              <a:p>
                <a:pPr marL="236538" indent="-236538">
                  <a:buAutoNum type="arabicPeriod"/>
                </a:pPr>
                <a:r>
                  <a:rPr lang="en-US" sz="2000" b="1" dirty="0"/>
                  <a:t>Income improvement</a:t>
                </a:r>
              </a:p>
            </p:txBody>
          </p:sp>
          <p:sp>
            <p:nvSpPr>
              <p:cNvPr id="15" name="Left Brace 14"/>
              <p:cNvSpPr/>
              <p:nvPr/>
            </p:nvSpPr>
            <p:spPr>
              <a:xfrm>
                <a:off x="5943600" y="1676400"/>
                <a:ext cx="1036319" cy="4572000"/>
              </a:xfrm>
              <a:prstGeom prst="leftBrace">
                <a:avLst>
                  <a:gd name="adj1" fmla="val 8333"/>
                  <a:gd name="adj2" fmla="val 69786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9067326" y="5828576"/>
              <a:ext cx="2165007" cy="8594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Harvesting time trial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054587" y="4768060"/>
              <a:ext cx="2164683" cy="8594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Density 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82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4" y="339634"/>
            <a:ext cx="745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992777" y="1406062"/>
            <a:ext cx="10580914" cy="439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results obtained so far allow us to include the following points for confirmation when the last harvest has been completed in March 2020: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new varieties 13Sa05 and BK are appropriate and should be promoted for large scale production in Son La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use of separate N, P, K fertilizers bring better economic benefits compared to mixed NPK (5-10-3) fertilizers; the level of (40N, 10P, 40K) or (60N, 15P, 60K) applied at 3 times (1 basal and 2 topdressing times) bring the highest economic benefit.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5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0527" y="1366564"/>
            <a:ext cx="105417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planting density of 12,500 plants/ha (distance of 1 m x 0.8 m) is most suitable for the local conditions (poor sloping lands and low investment capacity of farmers)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Intercropping with cowpea or peanut increase the yield and economic benefits as well as gross income, while cassava-plant- residue contour significantly prevent soil from being washed off away and proffered by farmers for adoption.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barriers to adoption of soil management practices: Increased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requirement, increased inputs, farmer used to conventional practices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not ready to change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0527" y="352697"/>
            <a:ext cx="745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45584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4727" y="4923693"/>
            <a:ext cx="79482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869120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903287" y="324395"/>
            <a:ext cx="832802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CO" sz="3500" b="1" dirty="0">
                <a:solidFill>
                  <a:srgbClr val="00B050"/>
                </a:solidFill>
              </a:rPr>
              <a:t>Summary of activities in 2018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29461365"/>
              </p:ext>
            </p:extLst>
          </p:nvPr>
        </p:nvGraphicFramePr>
        <p:xfrm>
          <a:off x="136992" y="1081538"/>
          <a:ext cx="4395819" cy="559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257" y="1212167"/>
            <a:ext cx="7358743" cy="50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8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223116"/>
              </p:ext>
            </p:extLst>
          </p:nvPr>
        </p:nvGraphicFramePr>
        <p:xfrm>
          <a:off x="393700" y="1062628"/>
          <a:ext cx="11349808" cy="4510093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89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1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8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8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8016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Chiềng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Chăn</a:t>
                      </a:r>
                      <a:r>
                        <a:rPr lang="en-GB" sz="2000" dirty="0"/>
                        <a:t> commune,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Mai</a:t>
                      </a:r>
                      <a:r>
                        <a:rPr lang="en-GB" sz="2000" baseline="0" dirty="0"/>
                        <a:t> Son dist.</a:t>
                      </a:r>
                      <a:endParaRPr lang="en-US" sz="2000" b="1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Nà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Ớt</a:t>
                      </a:r>
                      <a:r>
                        <a:rPr lang="en-GB" sz="2000" dirty="0"/>
                        <a:t> commune,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Mai Son dist.</a:t>
                      </a:r>
                      <a:endParaRPr lang="en-US" sz="2000" b="1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Bó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Mười</a:t>
                      </a:r>
                      <a:r>
                        <a:rPr lang="en-GB" sz="2000" dirty="0"/>
                        <a:t> commune,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Thuan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Chau</a:t>
                      </a:r>
                      <a:r>
                        <a:rPr lang="en-GB" sz="2000" dirty="0"/>
                        <a:t> dist.</a:t>
                      </a:r>
                      <a:endParaRPr lang="en-US" sz="2000" b="1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Púng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Tra</a:t>
                      </a:r>
                      <a:r>
                        <a:rPr lang="en-GB" sz="2000" dirty="0"/>
                        <a:t> commune,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Thuan</a:t>
                      </a:r>
                      <a:r>
                        <a:rPr lang="en-GB" sz="2000" baseline="0" dirty="0"/>
                        <a:t> </a:t>
                      </a:r>
                      <a:r>
                        <a:rPr lang="en-GB" sz="2000" baseline="0" dirty="0" err="1"/>
                        <a:t>Chau</a:t>
                      </a:r>
                      <a:r>
                        <a:rPr lang="en-GB" sz="2000" baseline="0" dirty="0"/>
                        <a:t> dist.</a:t>
                      </a:r>
                      <a:endParaRPr lang="en-US" sz="2000" b="1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Area (km</a:t>
                      </a:r>
                      <a:r>
                        <a:rPr lang="en-GB" sz="2000" baseline="30000" dirty="0"/>
                        <a:t>2</a:t>
                      </a:r>
                      <a:r>
                        <a:rPr lang="en-GB" sz="2000" dirty="0"/>
                        <a:t>)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60.03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/>
                        <a:t>106.50</a:t>
                      </a:r>
                      <a:endParaRPr lang="en-US" sz="2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62.21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25.64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Population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6,449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2,976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8,163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3,138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8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Ethnicity 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Thái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 err="1"/>
                        <a:t>H’Mông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 err="1"/>
                        <a:t>Kinh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/>
                        <a:t>Thái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 err="1"/>
                        <a:t>Khơ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Mú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 err="1"/>
                        <a:t>Sinh</a:t>
                      </a:r>
                      <a:r>
                        <a:rPr lang="en-GB" sz="2000" dirty="0"/>
                        <a:t> </a:t>
                      </a:r>
                      <a:r>
                        <a:rPr lang="en-GB" sz="2000" dirty="0" err="1"/>
                        <a:t>Mun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 err="1"/>
                        <a:t>H’Mông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100% </a:t>
                      </a:r>
                      <a:r>
                        <a:rPr lang="en-GB" sz="2000" dirty="0" err="1"/>
                        <a:t>Thái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97,2% </a:t>
                      </a:r>
                      <a:r>
                        <a:rPr lang="en-GB" sz="2000" dirty="0" err="1"/>
                        <a:t>Thái</a:t>
                      </a:r>
                      <a:br>
                        <a:rPr lang="en-GB" sz="2000" dirty="0"/>
                      </a:br>
                      <a:r>
                        <a:rPr lang="en-GB" sz="2000" dirty="0"/>
                        <a:t>2,8% La Ha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9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No. of villages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/>
                        <a:t>19</a:t>
                      </a:r>
                      <a:endParaRPr lang="en-US" sz="2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17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18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14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9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Cassava area (ha)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244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/>
                        <a:t>541</a:t>
                      </a:r>
                      <a:endParaRPr lang="en-US" sz="2000" b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100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/>
                        <a:t>750</a:t>
                      </a:r>
                      <a:endParaRPr lang="en-US" sz="20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813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Main</a:t>
                      </a:r>
                      <a:r>
                        <a:rPr lang="en-US" sz="2000" baseline="0" dirty="0"/>
                        <a:t> crops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maize, cassava,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sugarcane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cassava,  coffee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maize,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cassava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cassava,  coffee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3700" y="26234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Trial sites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87012" y="5788227"/>
            <a:ext cx="10963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In each of these communes, over 70% households grow cassava with an average land size of 0.3 – 0.9 ha each, mostly on steep slopes (up to 65</a:t>
            </a:r>
            <a:r>
              <a:rPr lang="en-US" sz="2000" baseline="30000" dirty="0">
                <a:solidFill>
                  <a:srgbClr val="0033CC"/>
                </a:solidFill>
              </a:rPr>
              <a:t>o</a:t>
            </a:r>
            <a:r>
              <a:rPr lang="en-US" sz="2000" dirty="0">
                <a:solidFill>
                  <a:srgbClr val="0033CC"/>
                </a:solidFill>
              </a:rPr>
              <a:t>), and soil erosion is perceived as a serious problem</a:t>
            </a:r>
          </a:p>
        </p:txBody>
      </p:sp>
    </p:spTree>
    <p:extLst>
      <p:ext uri="{BB962C8B-B14F-4D97-AF65-F5344CB8AC3E}">
        <p14:creationId xmlns:p14="http://schemas.microsoft.com/office/powerpoint/2010/main" val="402333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77036"/>
              </p:ext>
            </p:extLst>
          </p:nvPr>
        </p:nvGraphicFramePr>
        <p:xfrm>
          <a:off x="134986" y="197388"/>
          <a:ext cx="11952511" cy="6403262"/>
        </p:xfrm>
        <a:graphic>
          <a:graphicData uri="http://schemas.openxmlformats.org/drawingml/2006/table">
            <a:tbl>
              <a:tblPr firstRow="1" firstCol="1" bandRow="1"/>
              <a:tblGrid>
                <a:gridCol w="546179">
                  <a:extLst>
                    <a:ext uri="{9D8B030D-6E8A-4147-A177-3AD203B41FA5}">
                      <a16:colId xmlns:a16="http://schemas.microsoft.com/office/drawing/2014/main" val="1943349545"/>
                    </a:ext>
                  </a:extLst>
                </a:gridCol>
                <a:gridCol w="2180805">
                  <a:extLst>
                    <a:ext uri="{9D8B030D-6E8A-4147-A177-3AD203B41FA5}">
                      <a16:colId xmlns:a16="http://schemas.microsoft.com/office/drawing/2014/main" val="994967345"/>
                    </a:ext>
                  </a:extLst>
                </a:gridCol>
                <a:gridCol w="3068886">
                  <a:extLst>
                    <a:ext uri="{9D8B030D-6E8A-4147-A177-3AD203B41FA5}">
                      <a16:colId xmlns:a16="http://schemas.microsoft.com/office/drawing/2014/main" val="1166181959"/>
                    </a:ext>
                  </a:extLst>
                </a:gridCol>
                <a:gridCol w="1161645">
                  <a:extLst>
                    <a:ext uri="{9D8B030D-6E8A-4147-A177-3AD203B41FA5}">
                      <a16:colId xmlns:a16="http://schemas.microsoft.com/office/drawing/2014/main" val="4198257302"/>
                    </a:ext>
                  </a:extLst>
                </a:gridCol>
                <a:gridCol w="1591660">
                  <a:extLst>
                    <a:ext uri="{9D8B030D-6E8A-4147-A177-3AD203B41FA5}">
                      <a16:colId xmlns:a16="http://schemas.microsoft.com/office/drawing/2014/main" val="2932428051"/>
                    </a:ext>
                  </a:extLst>
                </a:gridCol>
                <a:gridCol w="1937472">
                  <a:extLst>
                    <a:ext uri="{9D8B030D-6E8A-4147-A177-3AD203B41FA5}">
                      <a16:colId xmlns:a16="http://schemas.microsoft.com/office/drawing/2014/main" val="1314975691"/>
                    </a:ext>
                  </a:extLst>
                </a:gridCol>
                <a:gridCol w="1465864">
                  <a:extLst>
                    <a:ext uri="{9D8B030D-6E8A-4147-A177-3AD203B41FA5}">
                      <a16:colId xmlns:a16="http://schemas.microsoft.com/office/drawing/2014/main" val="2712650938"/>
                    </a:ext>
                  </a:extLst>
                </a:gridCol>
              </a:tblGrid>
              <a:tr h="49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Trial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 (ha)</a:t>
                      </a:r>
                      <a:endParaRPr lang="en-US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Slope (degree)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</a:t>
                      </a:r>
                      <a:endParaRPr lang="en-US" sz="17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Ethnicity Farmer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234393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Chiềng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20-25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385231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45-50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766099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Fertilizer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village,Nà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Ớt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55-60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785451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Fertilizer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Sàn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5-10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474087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Fertilizer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956883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management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Chiềng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35-40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CRB, 4 replicates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883932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management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Há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Ớt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55-60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CRB, 3 replicates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 Mun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582343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management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Sàn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40-45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CRB, 3 replicates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027738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management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45-50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CRB, 5 replicates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919857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 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45-50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676909"/>
                  </a:ext>
                </a:extLst>
              </a:tr>
              <a:tr h="393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Village,</a:t>
                      </a:r>
                      <a:r>
                        <a:rPr lang="en-US" sz="17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Chieng</a:t>
                      </a:r>
                      <a:r>
                        <a:rPr lang="en-US" sz="17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15-20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035892"/>
                  </a:ext>
                </a:extLst>
              </a:tr>
              <a:tr h="49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Havest time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NW</a:t>
                      </a:r>
                      <a:r>
                        <a:rPr lang="en-US" sz="17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station belong NOMAFSI (</a:t>
                      </a:r>
                      <a:r>
                        <a:rPr lang="en-US" sz="17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Chieng</a:t>
                      </a:r>
                      <a:r>
                        <a:rPr lang="en-US" sz="17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Ban – Mai </a:t>
                      </a:r>
                      <a:r>
                        <a:rPr lang="en-US" sz="17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7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Plots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264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92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1434309"/>
            <a:ext cx="9906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13Sa05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Sa21-12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V4: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KM 94 (Control, a locally popular HYV)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 Tre (Control 1, a local variety)</a:t>
            </a:r>
          </a:p>
        </p:txBody>
      </p:sp>
      <p:sp>
        <p:nvSpPr>
          <p:cNvPr id="2" name="Rectangle 1"/>
          <p:cNvSpPr/>
          <p:nvPr/>
        </p:nvSpPr>
        <p:spPr>
          <a:xfrm>
            <a:off x="364127" y="211614"/>
            <a:ext cx="9309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Variety trial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(2 sites 1 in total, 1 site in each district) 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276" y="5613091"/>
            <a:ext cx="10646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Fertilizer: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N, P, and K fertilizers (60N+15P+ 60K), Basal fertilizing: All of P,  1/3 N</a:t>
            </a:r>
          </a:p>
          <a:p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dressing: 1/3 N, 1/3 K (45 days after sowing); 2 </a:t>
            </a:r>
            <a:r>
              <a:rPr lang="en-US" baseline="30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top dressing: 1/3N, 2/3 K (75 days after planting</a:t>
            </a:r>
          </a:p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1mx1m, 10.000 plants ha</a:t>
            </a:r>
            <a:r>
              <a:rPr lang="en-US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3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091" y="289701"/>
            <a:ext cx="9531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Fertilizer trial: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(4 sites in total, 2 sites in each district)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091" y="1569193"/>
            <a:ext cx="11172008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CT1: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fertilizer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:NPK (5-10-3) 300 kg ha-1 basal application,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CT3: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NPK (12:5:10) 300 kg ha-1 basal application,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40N-10P-40K (i.e. 87 kg Urea, 142 kg Superphosphate, 80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CT5: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60N-15P-60K (i.e. 130 kg Urea,  213 kg Superphosphate, 120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CT2 and CT3 was applied at planting and for CT4 and CT5 all Phosphorous was applied at planting with 1/3rd of N, rest of N and K was top dressed in two application 45 and 75 days after planting</a:t>
            </a:r>
          </a:p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KM94</a:t>
            </a:r>
          </a:p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1mx1m, 10.000 plants ha</a:t>
            </a:r>
            <a:r>
              <a:rPr lang="en-US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8895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2803</Words>
  <Application>Microsoft Macintosh PowerPoint</Application>
  <PresentationFormat>Widescreen</PresentationFormat>
  <Paragraphs>769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Việt Dũng Lê</dc:creator>
  <cp:lastModifiedBy>Dominic Smith</cp:lastModifiedBy>
  <cp:revision>133</cp:revision>
  <dcterms:created xsi:type="dcterms:W3CDTF">2019-06-14T07:30:24Z</dcterms:created>
  <dcterms:modified xsi:type="dcterms:W3CDTF">2019-07-02T15:12:17Z</dcterms:modified>
</cp:coreProperties>
</file>