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36"/>
  </p:notesMasterIdLst>
  <p:handoutMasterIdLst>
    <p:handoutMasterId r:id="rId37"/>
  </p:handoutMasterIdLst>
  <p:sldIdLst>
    <p:sldId id="462" r:id="rId2"/>
    <p:sldId id="439" r:id="rId3"/>
    <p:sldId id="446" r:id="rId4"/>
    <p:sldId id="448" r:id="rId5"/>
    <p:sldId id="459" r:id="rId6"/>
    <p:sldId id="386" r:id="rId7"/>
    <p:sldId id="397" r:id="rId8"/>
    <p:sldId id="441" r:id="rId9"/>
    <p:sldId id="411" r:id="rId10"/>
    <p:sldId id="431" r:id="rId11"/>
    <p:sldId id="460" r:id="rId12"/>
    <p:sldId id="449" r:id="rId13"/>
    <p:sldId id="450" r:id="rId14"/>
    <p:sldId id="451" r:id="rId15"/>
    <p:sldId id="452" r:id="rId16"/>
    <p:sldId id="453" r:id="rId17"/>
    <p:sldId id="454" r:id="rId18"/>
    <p:sldId id="455" r:id="rId19"/>
    <p:sldId id="456" r:id="rId20"/>
    <p:sldId id="458" r:id="rId21"/>
    <p:sldId id="440" r:id="rId22"/>
    <p:sldId id="406" r:id="rId23"/>
    <p:sldId id="443" r:id="rId24"/>
    <p:sldId id="402" r:id="rId25"/>
    <p:sldId id="412" r:id="rId26"/>
    <p:sldId id="414" r:id="rId27"/>
    <p:sldId id="415" r:id="rId28"/>
    <p:sldId id="416" r:id="rId29"/>
    <p:sldId id="419" r:id="rId30"/>
    <p:sldId id="417" r:id="rId31"/>
    <p:sldId id="418" r:id="rId32"/>
    <p:sldId id="444" r:id="rId33"/>
    <p:sldId id="461" r:id="rId34"/>
    <p:sldId id="433" r:id="rId35"/>
  </p:sldIdLst>
  <p:sldSz cx="9144000" cy="6858000" type="screen4x3"/>
  <p:notesSz cx="6761163" cy="9942513"/>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p15:clr>
            <a:srgbClr val="A4A3A4"/>
          </p15:clr>
        </p15:guide>
        <p15:guide id="2" pos="213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99"/>
    <a:srgbClr val="CCFF66"/>
    <a:srgbClr val="99FF66"/>
    <a:srgbClr val="CCFF33"/>
    <a:srgbClr val="CCFFCC"/>
    <a:srgbClr val="CC33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92" autoAdjust="0"/>
    <p:restoredTop sz="94807" autoAdjust="0"/>
  </p:normalViewPr>
  <p:slideViewPr>
    <p:cSldViewPr snapToGrid="0">
      <p:cViewPr varScale="1">
        <p:scale>
          <a:sx n="66" d="100"/>
          <a:sy n="66" d="100"/>
        </p:scale>
        <p:origin x="1260" y="-5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48" d="100"/>
          <a:sy n="48" d="100"/>
        </p:scale>
        <p:origin x="-2982" y="-108"/>
      </p:cViewPr>
      <p:guideLst>
        <p:guide orient="horz" pos="3131"/>
        <p:guide pos="213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D:\ROPP-RKOT\TA%202020\Data%20UK%202018.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ROPP-RKOT\TA%202020\Data%20UK%202018.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G:\KARTIKA\PRESENTASI\Copy%20of%20Distribusi%20Ubi%20Kayu.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864900978286804"/>
          <c:y val="5.1400554097404488E-2"/>
          <c:w val="0.56904541477769821"/>
          <c:h val="0.75258275007290765"/>
        </c:manualLayout>
      </c:layout>
      <c:lineChart>
        <c:grouping val="standard"/>
        <c:varyColors val="0"/>
        <c:ser>
          <c:idx val="1"/>
          <c:order val="0"/>
          <c:tx>
            <c:strRef>
              <c:f>Sheet2!$B$40</c:f>
              <c:strCache>
                <c:ptCount val="1"/>
                <c:pt idx="0">
                  <c:v>Area</c:v>
                </c:pt>
              </c:strCache>
            </c:strRef>
          </c:tx>
          <c:marker>
            <c:symbol val="square"/>
            <c:size val="7"/>
          </c:marker>
          <c:cat>
            <c:numRef>
              <c:f>Sheet2!$C$39:$G$39</c:f>
              <c:numCache>
                <c:formatCode>General</c:formatCode>
                <c:ptCount val="5"/>
                <c:pt idx="0">
                  <c:v>2014</c:v>
                </c:pt>
                <c:pt idx="1">
                  <c:v>2015</c:v>
                </c:pt>
                <c:pt idx="2">
                  <c:v>2016</c:v>
                </c:pt>
                <c:pt idx="3">
                  <c:v>2017</c:v>
                </c:pt>
                <c:pt idx="4">
                  <c:v>2018</c:v>
                </c:pt>
              </c:numCache>
            </c:numRef>
          </c:cat>
          <c:val>
            <c:numRef>
              <c:f>Sheet2!$C$40:$G$40</c:f>
              <c:numCache>
                <c:formatCode>#,##0.00</c:formatCode>
                <c:ptCount val="5"/>
                <c:pt idx="0">
                  <c:v>1.0034940000000001</c:v>
                </c:pt>
                <c:pt idx="1">
                  <c:v>0.94991599999999998</c:v>
                </c:pt>
                <c:pt idx="2">
                  <c:v>0.82274400000000003</c:v>
                </c:pt>
                <c:pt idx="3">
                  <c:v>0.77297499999999997</c:v>
                </c:pt>
                <c:pt idx="4">
                  <c:v>0.79295199999999999</c:v>
                </c:pt>
              </c:numCache>
            </c:numRef>
          </c:val>
          <c:smooth val="0"/>
          <c:extLst xmlns:c16r2="http://schemas.microsoft.com/office/drawing/2015/06/chart">
            <c:ext xmlns:c16="http://schemas.microsoft.com/office/drawing/2014/chart" uri="{C3380CC4-5D6E-409C-BE32-E72D297353CC}">
              <c16:uniqueId val="{00000000-F52D-45F0-B711-2D62240B791D}"/>
            </c:ext>
          </c:extLst>
        </c:ser>
        <c:dLbls>
          <c:showLegendKey val="0"/>
          <c:showVal val="0"/>
          <c:showCatName val="0"/>
          <c:showSerName val="0"/>
          <c:showPercent val="0"/>
          <c:showBubbleSize val="0"/>
        </c:dLbls>
        <c:marker val="1"/>
        <c:smooth val="0"/>
        <c:axId val="1641091200"/>
        <c:axId val="1641104256"/>
      </c:lineChart>
      <c:lineChart>
        <c:grouping val="standard"/>
        <c:varyColors val="0"/>
        <c:ser>
          <c:idx val="0"/>
          <c:order val="1"/>
          <c:tx>
            <c:strRef>
              <c:f>Sheet2!$B$41</c:f>
              <c:strCache>
                <c:ptCount val="1"/>
                <c:pt idx="0">
                  <c:v>Production</c:v>
                </c:pt>
              </c:strCache>
            </c:strRef>
          </c:tx>
          <c:cat>
            <c:numRef>
              <c:f>Sheet2!$C$39:$G$39</c:f>
              <c:numCache>
                <c:formatCode>General</c:formatCode>
                <c:ptCount val="5"/>
                <c:pt idx="0">
                  <c:v>2014</c:v>
                </c:pt>
                <c:pt idx="1">
                  <c:v>2015</c:v>
                </c:pt>
                <c:pt idx="2">
                  <c:v>2016</c:v>
                </c:pt>
                <c:pt idx="3">
                  <c:v>2017</c:v>
                </c:pt>
                <c:pt idx="4">
                  <c:v>2018</c:v>
                </c:pt>
              </c:numCache>
            </c:numRef>
          </c:cat>
          <c:val>
            <c:numRef>
              <c:f>Sheet2!$C$41:$G$41</c:f>
              <c:numCache>
                <c:formatCode>#,##0.00</c:formatCode>
                <c:ptCount val="5"/>
                <c:pt idx="0">
                  <c:v>23.436384</c:v>
                </c:pt>
                <c:pt idx="1">
                  <c:v>21.801414999999999</c:v>
                </c:pt>
                <c:pt idx="2">
                  <c:v>20.260674999999999</c:v>
                </c:pt>
                <c:pt idx="3">
                  <c:v>19.053747999999999</c:v>
                </c:pt>
                <c:pt idx="4">
                  <c:v>19.341232999999999</c:v>
                </c:pt>
              </c:numCache>
            </c:numRef>
          </c:val>
          <c:smooth val="0"/>
          <c:extLst xmlns:c16r2="http://schemas.microsoft.com/office/drawing/2015/06/chart">
            <c:ext xmlns:c16="http://schemas.microsoft.com/office/drawing/2014/chart" uri="{C3380CC4-5D6E-409C-BE32-E72D297353CC}">
              <c16:uniqueId val="{00000001-F52D-45F0-B711-2D62240B791D}"/>
            </c:ext>
          </c:extLst>
        </c:ser>
        <c:dLbls>
          <c:showLegendKey val="0"/>
          <c:showVal val="0"/>
          <c:showCatName val="0"/>
          <c:showSerName val="0"/>
          <c:showPercent val="0"/>
          <c:showBubbleSize val="0"/>
        </c:dLbls>
        <c:marker val="1"/>
        <c:smooth val="0"/>
        <c:axId val="1641093920"/>
        <c:axId val="1641091744"/>
      </c:lineChart>
      <c:catAx>
        <c:axId val="1641091200"/>
        <c:scaling>
          <c:orientation val="minMax"/>
        </c:scaling>
        <c:delete val="0"/>
        <c:axPos val="b"/>
        <c:title>
          <c:tx>
            <c:rich>
              <a:bodyPr/>
              <a:lstStyle/>
              <a:p>
                <a:pPr>
                  <a:defRPr/>
                </a:pPr>
                <a:r>
                  <a:rPr lang="en-US"/>
                  <a:t>Year</a:t>
                </a:r>
              </a:p>
            </c:rich>
          </c:tx>
          <c:layout/>
          <c:overlay val="0"/>
        </c:title>
        <c:numFmt formatCode="General" sourceLinked="1"/>
        <c:majorTickMark val="out"/>
        <c:minorTickMark val="none"/>
        <c:tickLblPos val="nextTo"/>
        <c:crossAx val="1641104256"/>
        <c:crosses val="autoZero"/>
        <c:auto val="1"/>
        <c:lblAlgn val="ctr"/>
        <c:lblOffset val="100"/>
        <c:noMultiLvlLbl val="0"/>
      </c:catAx>
      <c:valAx>
        <c:axId val="1641104256"/>
        <c:scaling>
          <c:orientation val="minMax"/>
        </c:scaling>
        <c:delete val="0"/>
        <c:axPos val="l"/>
        <c:title>
          <c:tx>
            <c:rich>
              <a:bodyPr rot="-5400000" vert="horz"/>
              <a:lstStyle/>
              <a:p>
                <a:pPr>
                  <a:defRPr/>
                </a:pPr>
                <a:r>
                  <a:rPr lang="en-US"/>
                  <a:t>Area (ha</a:t>
                </a:r>
                <a:r>
                  <a:rPr lang="id-ID"/>
                  <a:t> x 1 M</a:t>
                </a:r>
                <a:r>
                  <a:rPr lang="en-US"/>
                  <a:t>)</a:t>
                </a:r>
              </a:p>
            </c:rich>
          </c:tx>
          <c:layout/>
          <c:overlay val="0"/>
        </c:title>
        <c:numFmt formatCode="#,##0.0" sourceLinked="0"/>
        <c:majorTickMark val="out"/>
        <c:minorTickMark val="none"/>
        <c:tickLblPos val="nextTo"/>
        <c:crossAx val="1641091200"/>
        <c:crosses val="autoZero"/>
        <c:crossBetween val="between"/>
      </c:valAx>
      <c:valAx>
        <c:axId val="1641091744"/>
        <c:scaling>
          <c:orientation val="minMax"/>
        </c:scaling>
        <c:delete val="0"/>
        <c:axPos val="r"/>
        <c:title>
          <c:tx>
            <c:rich>
              <a:bodyPr rot="-5400000" vert="horz"/>
              <a:lstStyle/>
              <a:p>
                <a:pPr>
                  <a:defRPr/>
                </a:pPr>
                <a:r>
                  <a:rPr lang="en-US"/>
                  <a:t>Production (tones</a:t>
                </a:r>
                <a:r>
                  <a:rPr lang="id-ID"/>
                  <a:t> x 1 M</a:t>
                </a:r>
                <a:r>
                  <a:rPr lang="en-US"/>
                  <a:t>)</a:t>
                </a:r>
              </a:p>
            </c:rich>
          </c:tx>
          <c:layout/>
          <c:overlay val="0"/>
        </c:title>
        <c:numFmt formatCode="#,##0.0" sourceLinked="0"/>
        <c:majorTickMark val="out"/>
        <c:minorTickMark val="none"/>
        <c:tickLblPos val="nextTo"/>
        <c:crossAx val="1641093920"/>
        <c:crosses val="max"/>
        <c:crossBetween val="between"/>
      </c:valAx>
      <c:catAx>
        <c:axId val="1641093920"/>
        <c:scaling>
          <c:orientation val="minMax"/>
        </c:scaling>
        <c:delete val="1"/>
        <c:axPos val="b"/>
        <c:numFmt formatCode="General" sourceLinked="1"/>
        <c:majorTickMark val="out"/>
        <c:minorTickMark val="none"/>
        <c:tickLblPos val="nextTo"/>
        <c:crossAx val="1641091744"/>
        <c:crosses val="autoZero"/>
        <c:auto val="1"/>
        <c:lblAlgn val="ctr"/>
        <c:lblOffset val="100"/>
        <c:noMultiLvlLbl val="0"/>
      </c:catAx>
    </c:plotArea>
    <c:legend>
      <c:legendPos val="b"/>
      <c:layout>
        <c:manualLayout>
          <c:xMode val="edge"/>
          <c:yMode val="edge"/>
          <c:x val="0.33243659694053396"/>
          <c:y val="0.59312381177985507"/>
          <c:w val="0.36161743418436332"/>
          <c:h val="0.13835766970162641"/>
        </c:manualLayout>
      </c:layout>
      <c:overlay val="0"/>
    </c:legend>
    <c:plotVisOnly val="1"/>
    <c:dispBlanksAs val="gap"/>
    <c:showDLblsOverMax val="0"/>
  </c:chart>
  <c:spPr>
    <a:solidFill>
      <a:schemeClr val="bg1"/>
    </a:solidFill>
    <a:ln>
      <a:noFill/>
    </a:ln>
  </c:spPr>
  <c:txPr>
    <a:bodyPr/>
    <a:lstStyle/>
    <a:p>
      <a:pPr>
        <a:defRPr sz="1400" b="1">
          <a:latin typeface="Arial" pitchFamily="34" charset="0"/>
          <a:cs typeface="Arial"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9875945593210904"/>
          <c:y val="3.8542875133374233E-2"/>
          <c:w val="0.44810287559302542"/>
          <c:h val="0.78246156696246894"/>
        </c:manualLayout>
      </c:layout>
      <c:barChart>
        <c:barDir val="bar"/>
        <c:grouping val="clustered"/>
        <c:varyColors val="0"/>
        <c:ser>
          <c:idx val="0"/>
          <c:order val="0"/>
          <c:tx>
            <c:strRef>
              <c:f>Sheet2!$J$63</c:f>
              <c:strCache>
                <c:ptCount val="1"/>
                <c:pt idx="0">
                  <c:v>Area </c:v>
                </c:pt>
              </c:strCache>
            </c:strRef>
          </c:tx>
          <c:invertIfNegative val="0"/>
          <c:cat>
            <c:strRef>
              <c:f>Sheet2!$I$64:$I$70</c:f>
              <c:strCache>
                <c:ptCount val="7"/>
                <c:pt idx="0">
                  <c:v>South Sumatera</c:v>
                </c:pt>
                <c:pt idx="1">
                  <c:v>Lampung</c:v>
                </c:pt>
                <c:pt idx="2">
                  <c:v>West Java</c:v>
                </c:pt>
                <c:pt idx="3">
                  <c:v>Central Java</c:v>
                </c:pt>
                <c:pt idx="4">
                  <c:v>Yogyakarta</c:v>
                </c:pt>
                <c:pt idx="5">
                  <c:v>East Java</c:v>
                </c:pt>
                <c:pt idx="6">
                  <c:v>East Nusa Tenggara</c:v>
                </c:pt>
              </c:strCache>
            </c:strRef>
          </c:cat>
          <c:val>
            <c:numRef>
              <c:f>Sheet2!$J$64:$J$70</c:f>
              <c:numCache>
                <c:formatCode>0.00</c:formatCode>
                <c:ptCount val="7"/>
                <c:pt idx="0">
                  <c:v>3.0236382530090093</c:v>
                </c:pt>
                <c:pt idx="1">
                  <c:v>32.364127967392733</c:v>
                </c:pt>
                <c:pt idx="2">
                  <c:v>8.1441247389501505</c:v>
                </c:pt>
                <c:pt idx="3">
                  <c:v>15.638903741966729</c:v>
                </c:pt>
                <c:pt idx="4">
                  <c:v>6.2319030660115615</c:v>
                </c:pt>
                <c:pt idx="5">
                  <c:v>12.638974364148146</c:v>
                </c:pt>
                <c:pt idx="6">
                  <c:v>7.8564654607088444</c:v>
                </c:pt>
              </c:numCache>
            </c:numRef>
          </c:val>
          <c:extLst xmlns:c16r2="http://schemas.microsoft.com/office/drawing/2015/06/chart">
            <c:ext xmlns:c16="http://schemas.microsoft.com/office/drawing/2014/chart" uri="{C3380CC4-5D6E-409C-BE32-E72D297353CC}">
              <c16:uniqueId val="{00000000-D8C7-41E5-90D8-3F0F17197C91}"/>
            </c:ext>
          </c:extLst>
        </c:ser>
        <c:ser>
          <c:idx val="1"/>
          <c:order val="1"/>
          <c:tx>
            <c:strRef>
              <c:f>Sheet2!$K$63</c:f>
              <c:strCache>
                <c:ptCount val="1"/>
                <c:pt idx="0">
                  <c:v>Production</c:v>
                </c:pt>
              </c:strCache>
            </c:strRef>
          </c:tx>
          <c:invertIfNegative val="0"/>
          <c:cat>
            <c:strRef>
              <c:f>Sheet2!$I$64:$I$70</c:f>
              <c:strCache>
                <c:ptCount val="7"/>
                <c:pt idx="0">
                  <c:v>South Sumatera</c:v>
                </c:pt>
                <c:pt idx="1">
                  <c:v>Lampung</c:v>
                </c:pt>
                <c:pt idx="2">
                  <c:v>West Java</c:v>
                </c:pt>
                <c:pt idx="3">
                  <c:v>Central Java</c:v>
                </c:pt>
                <c:pt idx="4">
                  <c:v>Yogyakarta</c:v>
                </c:pt>
                <c:pt idx="5">
                  <c:v>East Java</c:v>
                </c:pt>
                <c:pt idx="6">
                  <c:v>East Nusa Tenggara</c:v>
                </c:pt>
              </c:strCache>
            </c:strRef>
          </c:cat>
          <c:val>
            <c:numRef>
              <c:f>Sheet2!$K$64:$K$70</c:f>
              <c:numCache>
                <c:formatCode>General</c:formatCode>
                <c:ptCount val="7"/>
                <c:pt idx="0">
                  <c:v>4.1500000000000004</c:v>
                </c:pt>
                <c:pt idx="1">
                  <c:v>34.56</c:v>
                </c:pt>
                <c:pt idx="2" formatCode="0.00">
                  <c:v>8.4536027253278014</c:v>
                </c:pt>
                <c:pt idx="3" formatCode="0.00">
                  <c:v>16.893530004007502</c:v>
                </c:pt>
                <c:pt idx="4" formatCode="0.00">
                  <c:v>4.4433206507568572</c:v>
                </c:pt>
                <c:pt idx="5" formatCode="0.00">
                  <c:v>13.19378138922167</c:v>
                </c:pt>
                <c:pt idx="6" formatCode="0.00">
                  <c:v>4.4126866162048719</c:v>
                </c:pt>
              </c:numCache>
            </c:numRef>
          </c:val>
          <c:extLst xmlns:c16r2="http://schemas.microsoft.com/office/drawing/2015/06/chart">
            <c:ext xmlns:c16="http://schemas.microsoft.com/office/drawing/2014/chart" uri="{C3380CC4-5D6E-409C-BE32-E72D297353CC}">
              <c16:uniqueId val="{00000001-D8C7-41E5-90D8-3F0F17197C91}"/>
            </c:ext>
          </c:extLst>
        </c:ser>
        <c:dLbls>
          <c:showLegendKey val="0"/>
          <c:showVal val="0"/>
          <c:showCatName val="0"/>
          <c:showSerName val="0"/>
          <c:showPercent val="0"/>
          <c:showBubbleSize val="0"/>
        </c:dLbls>
        <c:gapWidth val="150"/>
        <c:axId val="1641095552"/>
        <c:axId val="1641099904"/>
      </c:barChart>
      <c:catAx>
        <c:axId val="1641095552"/>
        <c:scaling>
          <c:orientation val="minMax"/>
        </c:scaling>
        <c:delete val="0"/>
        <c:axPos val="l"/>
        <c:title>
          <c:tx>
            <c:rich>
              <a:bodyPr/>
              <a:lstStyle/>
              <a:p>
                <a:pPr>
                  <a:defRPr/>
                </a:pPr>
                <a:r>
                  <a:rPr lang="en-US"/>
                  <a:t>Province</a:t>
                </a:r>
              </a:p>
            </c:rich>
          </c:tx>
          <c:layout/>
          <c:overlay val="0"/>
        </c:title>
        <c:numFmt formatCode="General" sourceLinked="0"/>
        <c:majorTickMark val="out"/>
        <c:minorTickMark val="none"/>
        <c:tickLblPos val="nextTo"/>
        <c:crossAx val="1641099904"/>
        <c:crosses val="autoZero"/>
        <c:auto val="1"/>
        <c:lblAlgn val="ctr"/>
        <c:lblOffset val="100"/>
        <c:noMultiLvlLbl val="0"/>
      </c:catAx>
      <c:valAx>
        <c:axId val="1641099904"/>
        <c:scaling>
          <c:orientation val="minMax"/>
          <c:max val="40"/>
          <c:min val="0"/>
        </c:scaling>
        <c:delete val="0"/>
        <c:axPos val="b"/>
        <c:title>
          <c:tx>
            <c:rich>
              <a:bodyPr rot="0" vert="horz"/>
              <a:lstStyle/>
              <a:p>
                <a:pPr>
                  <a:defRPr/>
                </a:pPr>
                <a:r>
                  <a:rPr lang="en-US"/>
                  <a:t>Percentage (%)</a:t>
                </a:r>
              </a:p>
            </c:rich>
          </c:tx>
          <c:layout/>
          <c:overlay val="0"/>
        </c:title>
        <c:numFmt formatCode="0" sourceLinked="0"/>
        <c:majorTickMark val="out"/>
        <c:minorTickMark val="none"/>
        <c:tickLblPos val="nextTo"/>
        <c:crossAx val="1641095552"/>
        <c:crosses val="autoZero"/>
        <c:crossBetween val="between"/>
        <c:majorUnit val="10"/>
      </c:valAx>
      <c:spPr>
        <a:noFill/>
        <a:ln w="25400">
          <a:noFill/>
        </a:ln>
      </c:spPr>
    </c:plotArea>
    <c:legend>
      <c:legendPos val="r"/>
      <c:layout/>
      <c:overlay val="0"/>
    </c:legend>
    <c:plotVisOnly val="1"/>
    <c:dispBlanksAs val="gap"/>
    <c:showDLblsOverMax val="0"/>
  </c:chart>
  <c:spPr>
    <a:solidFill>
      <a:schemeClr val="bg1"/>
    </a:solidFill>
    <a:ln>
      <a:noFill/>
    </a:ln>
  </c:spPr>
  <c:txPr>
    <a:bodyPr/>
    <a:lstStyle/>
    <a:p>
      <a:pPr>
        <a:defRPr sz="1400" b="1">
          <a:latin typeface="Arial" pitchFamily="34" charset="0"/>
          <a:cs typeface="Arial"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8844048955520413E-2"/>
          <c:y val="5.3745052044494764E-2"/>
          <c:w val="0.82078176675443237"/>
          <c:h val="0.81570184222537445"/>
        </c:manualLayout>
      </c:layout>
      <c:barChart>
        <c:barDir val="col"/>
        <c:grouping val="clustered"/>
        <c:varyColors val="0"/>
        <c:ser>
          <c:idx val="0"/>
          <c:order val="0"/>
          <c:tx>
            <c:strRef>
              <c:f>'2017'!$P$13</c:f>
              <c:strCache>
                <c:ptCount val="1"/>
                <c:pt idx="0">
                  <c:v>2013</c:v>
                </c:pt>
              </c:strCache>
            </c:strRef>
          </c:tx>
          <c:invertIfNegative val="0"/>
          <c:cat>
            <c:strRef>
              <c:f>'2017'!$O$14:$O$23</c:f>
              <c:strCache>
                <c:ptCount val="10"/>
                <c:pt idx="0">
                  <c:v>Adira 1</c:v>
                </c:pt>
                <c:pt idx="1">
                  <c:v>Adira 4</c:v>
                </c:pt>
                <c:pt idx="2">
                  <c:v>UJ 3</c:v>
                </c:pt>
                <c:pt idx="3">
                  <c:v>UJ 5</c:v>
                </c:pt>
                <c:pt idx="4">
                  <c:v>Malang 1</c:v>
                </c:pt>
                <c:pt idx="5">
                  <c:v>Malang 4</c:v>
                </c:pt>
                <c:pt idx="6">
                  <c:v>Malang 6</c:v>
                </c:pt>
                <c:pt idx="7">
                  <c:v>Darul Hidayah</c:v>
                </c:pt>
                <c:pt idx="8">
                  <c:v>Litbang UK 2</c:v>
                </c:pt>
                <c:pt idx="9">
                  <c:v>UK 1 Agritan</c:v>
                </c:pt>
              </c:strCache>
            </c:strRef>
          </c:cat>
          <c:val>
            <c:numRef>
              <c:f>'2017'!$P$14:$P$23</c:f>
              <c:numCache>
                <c:formatCode>General</c:formatCode>
                <c:ptCount val="10"/>
                <c:pt idx="0">
                  <c:v>8400</c:v>
                </c:pt>
                <c:pt idx="1">
                  <c:v>4690</c:v>
                </c:pt>
                <c:pt idx="2">
                  <c:v>240</c:v>
                </c:pt>
                <c:pt idx="3">
                  <c:v>150</c:v>
                </c:pt>
                <c:pt idx="4">
                  <c:v>0</c:v>
                </c:pt>
                <c:pt idx="5">
                  <c:v>290</c:v>
                </c:pt>
                <c:pt idx="6">
                  <c:v>200</c:v>
                </c:pt>
                <c:pt idx="7">
                  <c:v>0</c:v>
                </c:pt>
                <c:pt idx="8">
                  <c:v>0</c:v>
                </c:pt>
                <c:pt idx="9">
                  <c:v>0</c:v>
                </c:pt>
              </c:numCache>
            </c:numRef>
          </c:val>
          <c:extLst xmlns:c16r2="http://schemas.microsoft.com/office/drawing/2015/06/chart">
            <c:ext xmlns:c16="http://schemas.microsoft.com/office/drawing/2014/chart" uri="{C3380CC4-5D6E-409C-BE32-E72D297353CC}">
              <c16:uniqueId val="{00000000-B601-4CF8-893C-537A4AB1CFB3}"/>
            </c:ext>
          </c:extLst>
        </c:ser>
        <c:ser>
          <c:idx val="1"/>
          <c:order val="1"/>
          <c:tx>
            <c:strRef>
              <c:f>'2017'!$Q$13</c:f>
              <c:strCache>
                <c:ptCount val="1"/>
                <c:pt idx="0">
                  <c:v>2014</c:v>
                </c:pt>
              </c:strCache>
            </c:strRef>
          </c:tx>
          <c:invertIfNegative val="0"/>
          <c:cat>
            <c:strRef>
              <c:f>'2017'!$O$14:$O$23</c:f>
              <c:strCache>
                <c:ptCount val="10"/>
                <c:pt idx="0">
                  <c:v>Adira 1</c:v>
                </c:pt>
                <c:pt idx="1">
                  <c:v>Adira 4</c:v>
                </c:pt>
                <c:pt idx="2">
                  <c:v>UJ 3</c:v>
                </c:pt>
                <c:pt idx="3">
                  <c:v>UJ 5</c:v>
                </c:pt>
                <c:pt idx="4">
                  <c:v>Malang 1</c:v>
                </c:pt>
                <c:pt idx="5">
                  <c:v>Malang 4</c:v>
                </c:pt>
                <c:pt idx="6">
                  <c:v>Malang 6</c:v>
                </c:pt>
                <c:pt idx="7">
                  <c:v>Darul Hidayah</c:v>
                </c:pt>
                <c:pt idx="8">
                  <c:v>Litbang UK 2</c:v>
                </c:pt>
                <c:pt idx="9">
                  <c:v>UK 1 Agritan</c:v>
                </c:pt>
              </c:strCache>
            </c:strRef>
          </c:cat>
          <c:val>
            <c:numRef>
              <c:f>'2017'!$Q$14:$Q$23</c:f>
              <c:numCache>
                <c:formatCode>General</c:formatCode>
                <c:ptCount val="10"/>
                <c:pt idx="0">
                  <c:v>1020</c:v>
                </c:pt>
                <c:pt idx="1">
                  <c:v>4300</c:v>
                </c:pt>
                <c:pt idx="2">
                  <c:v>230</c:v>
                </c:pt>
                <c:pt idx="3">
                  <c:v>230</c:v>
                </c:pt>
                <c:pt idx="4">
                  <c:v>100</c:v>
                </c:pt>
                <c:pt idx="5">
                  <c:v>3455</c:v>
                </c:pt>
                <c:pt idx="6">
                  <c:v>40255</c:v>
                </c:pt>
                <c:pt idx="7">
                  <c:v>190</c:v>
                </c:pt>
                <c:pt idx="8">
                  <c:v>0</c:v>
                </c:pt>
                <c:pt idx="9">
                  <c:v>0</c:v>
                </c:pt>
              </c:numCache>
            </c:numRef>
          </c:val>
          <c:extLst xmlns:c16r2="http://schemas.microsoft.com/office/drawing/2015/06/chart">
            <c:ext xmlns:c16="http://schemas.microsoft.com/office/drawing/2014/chart" uri="{C3380CC4-5D6E-409C-BE32-E72D297353CC}">
              <c16:uniqueId val="{00000001-B601-4CF8-893C-537A4AB1CFB3}"/>
            </c:ext>
          </c:extLst>
        </c:ser>
        <c:ser>
          <c:idx val="2"/>
          <c:order val="2"/>
          <c:tx>
            <c:strRef>
              <c:f>'2017'!$R$13</c:f>
              <c:strCache>
                <c:ptCount val="1"/>
                <c:pt idx="0">
                  <c:v>2015</c:v>
                </c:pt>
              </c:strCache>
            </c:strRef>
          </c:tx>
          <c:invertIfNegative val="0"/>
          <c:cat>
            <c:strRef>
              <c:f>'2017'!$O$14:$O$23</c:f>
              <c:strCache>
                <c:ptCount val="10"/>
                <c:pt idx="0">
                  <c:v>Adira 1</c:v>
                </c:pt>
                <c:pt idx="1">
                  <c:v>Adira 4</c:v>
                </c:pt>
                <c:pt idx="2">
                  <c:v>UJ 3</c:v>
                </c:pt>
                <c:pt idx="3">
                  <c:v>UJ 5</c:v>
                </c:pt>
                <c:pt idx="4">
                  <c:v>Malang 1</c:v>
                </c:pt>
                <c:pt idx="5">
                  <c:v>Malang 4</c:v>
                </c:pt>
                <c:pt idx="6">
                  <c:v>Malang 6</c:v>
                </c:pt>
                <c:pt idx="7">
                  <c:v>Darul Hidayah</c:v>
                </c:pt>
                <c:pt idx="8">
                  <c:v>Litbang UK 2</c:v>
                </c:pt>
                <c:pt idx="9">
                  <c:v>UK 1 Agritan</c:v>
                </c:pt>
              </c:strCache>
            </c:strRef>
          </c:cat>
          <c:val>
            <c:numRef>
              <c:f>'2017'!$R$14:$R$23</c:f>
              <c:numCache>
                <c:formatCode>General</c:formatCode>
                <c:ptCount val="10"/>
                <c:pt idx="0">
                  <c:v>10</c:v>
                </c:pt>
                <c:pt idx="1">
                  <c:v>0</c:v>
                </c:pt>
                <c:pt idx="2">
                  <c:v>0</c:v>
                </c:pt>
                <c:pt idx="3">
                  <c:v>0</c:v>
                </c:pt>
                <c:pt idx="4">
                  <c:v>0</c:v>
                </c:pt>
                <c:pt idx="5">
                  <c:v>3570</c:v>
                </c:pt>
                <c:pt idx="6">
                  <c:v>0</c:v>
                </c:pt>
                <c:pt idx="7">
                  <c:v>250</c:v>
                </c:pt>
                <c:pt idx="8">
                  <c:v>500</c:v>
                </c:pt>
                <c:pt idx="9">
                  <c:v>0</c:v>
                </c:pt>
              </c:numCache>
            </c:numRef>
          </c:val>
          <c:extLst xmlns:c16r2="http://schemas.microsoft.com/office/drawing/2015/06/chart">
            <c:ext xmlns:c16="http://schemas.microsoft.com/office/drawing/2014/chart" uri="{C3380CC4-5D6E-409C-BE32-E72D297353CC}">
              <c16:uniqueId val="{00000002-B601-4CF8-893C-537A4AB1CFB3}"/>
            </c:ext>
          </c:extLst>
        </c:ser>
        <c:ser>
          <c:idx val="3"/>
          <c:order val="3"/>
          <c:tx>
            <c:strRef>
              <c:f>'2017'!$S$13</c:f>
              <c:strCache>
                <c:ptCount val="1"/>
                <c:pt idx="0">
                  <c:v>2016</c:v>
                </c:pt>
              </c:strCache>
            </c:strRef>
          </c:tx>
          <c:invertIfNegative val="0"/>
          <c:cat>
            <c:strRef>
              <c:f>'2017'!$O$14:$O$23</c:f>
              <c:strCache>
                <c:ptCount val="10"/>
                <c:pt idx="0">
                  <c:v>Adira 1</c:v>
                </c:pt>
                <c:pt idx="1">
                  <c:v>Adira 4</c:v>
                </c:pt>
                <c:pt idx="2">
                  <c:v>UJ 3</c:v>
                </c:pt>
                <c:pt idx="3">
                  <c:v>UJ 5</c:v>
                </c:pt>
                <c:pt idx="4">
                  <c:v>Malang 1</c:v>
                </c:pt>
                <c:pt idx="5">
                  <c:v>Malang 4</c:v>
                </c:pt>
                <c:pt idx="6">
                  <c:v>Malang 6</c:v>
                </c:pt>
                <c:pt idx="7">
                  <c:v>Darul Hidayah</c:v>
                </c:pt>
                <c:pt idx="8">
                  <c:v>Litbang UK 2</c:v>
                </c:pt>
                <c:pt idx="9">
                  <c:v>UK 1 Agritan</c:v>
                </c:pt>
              </c:strCache>
            </c:strRef>
          </c:cat>
          <c:val>
            <c:numRef>
              <c:f>'2017'!$S$14:$S$23</c:f>
              <c:numCache>
                <c:formatCode>General</c:formatCode>
                <c:ptCount val="10"/>
                <c:pt idx="0">
                  <c:v>100</c:v>
                </c:pt>
                <c:pt idx="1">
                  <c:v>100</c:v>
                </c:pt>
                <c:pt idx="2">
                  <c:v>10</c:v>
                </c:pt>
                <c:pt idx="3">
                  <c:v>20</c:v>
                </c:pt>
                <c:pt idx="4">
                  <c:v>0</c:v>
                </c:pt>
                <c:pt idx="5">
                  <c:v>179980</c:v>
                </c:pt>
                <c:pt idx="6">
                  <c:v>0</c:v>
                </c:pt>
                <c:pt idx="7">
                  <c:v>0</c:v>
                </c:pt>
                <c:pt idx="8">
                  <c:v>0</c:v>
                </c:pt>
                <c:pt idx="9">
                  <c:v>0</c:v>
                </c:pt>
              </c:numCache>
            </c:numRef>
          </c:val>
          <c:extLst xmlns:c16r2="http://schemas.microsoft.com/office/drawing/2015/06/chart">
            <c:ext xmlns:c16="http://schemas.microsoft.com/office/drawing/2014/chart" uri="{C3380CC4-5D6E-409C-BE32-E72D297353CC}">
              <c16:uniqueId val="{00000003-B601-4CF8-893C-537A4AB1CFB3}"/>
            </c:ext>
          </c:extLst>
        </c:ser>
        <c:ser>
          <c:idx val="4"/>
          <c:order val="4"/>
          <c:tx>
            <c:strRef>
              <c:f>'2017'!$T$13</c:f>
              <c:strCache>
                <c:ptCount val="1"/>
                <c:pt idx="0">
                  <c:v>2017</c:v>
                </c:pt>
              </c:strCache>
            </c:strRef>
          </c:tx>
          <c:invertIfNegative val="0"/>
          <c:cat>
            <c:strRef>
              <c:f>'2017'!$O$14:$O$23</c:f>
              <c:strCache>
                <c:ptCount val="10"/>
                <c:pt idx="0">
                  <c:v>Adira 1</c:v>
                </c:pt>
                <c:pt idx="1">
                  <c:v>Adira 4</c:v>
                </c:pt>
                <c:pt idx="2">
                  <c:v>UJ 3</c:v>
                </c:pt>
                <c:pt idx="3">
                  <c:v>UJ 5</c:v>
                </c:pt>
                <c:pt idx="4">
                  <c:v>Malang 1</c:v>
                </c:pt>
                <c:pt idx="5">
                  <c:v>Malang 4</c:v>
                </c:pt>
                <c:pt idx="6">
                  <c:v>Malang 6</c:v>
                </c:pt>
                <c:pt idx="7">
                  <c:v>Darul Hidayah</c:v>
                </c:pt>
                <c:pt idx="8">
                  <c:v>Litbang UK 2</c:v>
                </c:pt>
                <c:pt idx="9">
                  <c:v>UK 1 Agritan</c:v>
                </c:pt>
              </c:strCache>
            </c:strRef>
          </c:cat>
          <c:val>
            <c:numRef>
              <c:f>'2017'!$T$14:$T$23</c:f>
              <c:numCache>
                <c:formatCode>General</c:formatCode>
                <c:ptCount val="10"/>
                <c:pt idx="0">
                  <c:v>420</c:v>
                </c:pt>
                <c:pt idx="1">
                  <c:v>3020</c:v>
                </c:pt>
                <c:pt idx="2">
                  <c:v>20</c:v>
                </c:pt>
                <c:pt idx="3">
                  <c:v>20</c:v>
                </c:pt>
                <c:pt idx="4">
                  <c:v>20</c:v>
                </c:pt>
                <c:pt idx="5">
                  <c:v>84670</c:v>
                </c:pt>
                <c:pt idx="6">
                  <c:v>20</c:v>
                </c:pt>
                <c:pt idx="7">
                  <c:v>2520</c:v>
                </c:pt>
                <c:pt idx="8">
                  <c:v>20</c:v>
                </c:pt>
                <c:pt idx="9">
                  <c:v>0</c:v>
                </c:pt>
              </c:numCache>
            </c:numRef>
          </c:val>
          <c:extLst xmlns:c16r2="http://schemas.microsoft.com/office/drawing/2015/06/chart">
            <c:ext xmlns:c16="http://schemas.microsoft.com/office/drawing/2014/chart" uri="{C3380CC4-5D6E-409C-BE32-E72D297353CC}">
              <c16:uniqueId val="{00000004-B601-4CF8-893C-537A4AB1CFB3}"/>
            </c:ext>
          </c:extLst>
        </c:ser>
        <c:dLbls>
          <c:showLegendKey val="0"/>
          <c:showVal val="0"/>
          <c:showCatName val="0"/>
          <c:showSerName val="0"/>
          <c:showPercent val="0"/>
          <c:showBubbleSize val="0"/>
        </c:dLbls>
        <c:gapWidth val="150"/>
        <c:axId val="1641094464"/>
        <c:axId val="1641096640"/>
      </c:barChart>
      <c:catAx>
        <c:axId val="1641094464"/>
        <c:scaling>
          <c:orientation val="minMax"/>
        </c:scaling>
        <c:delete val="0"/>
        <c:axPos val="b"/>
        <c:numFmt formatCode="General" sourceLinked="0"/>
        <c:majorTickMark val="out"/>
        <c:minorTickMark val="none"/>
        <c:tickLblPos val="nextTo"/>
        <c:txPr>
          <a:bodyPr rot="-1380000"/>
          <a:lstStyle/>
          <a:p>
            <a:pPr>
              <a:defRPr sz="1400"/>
            </a:pPr>
            <a:endParaRPr lang="en-US"/>
          </a:p>
        </c:txPr>
        <c:crossAx val="1641096640"/>
        <c:crosses val="autoZero"/>
        <c:auto val="1"/>
        <c:lblAlgn val="ctr"/>
        <c:lblOffset val="100"/>
        <c:noMultiLvlLbl val="0"/>
      </c:catAx>
      <c:valAx>
        <c:axId val="1641096640"/>
        <c:scaling>
          <c:orientation val="minMax"/>
        </c:scaling>
        <c:delete val="0"/>
        <c:axPos val="l"/>
        <c:numFmt formatCode="General" sourceLinked="1"/>
        <c:majorTickMark val="out"/>
        <c:minorTickMark val="none"/>
        <c:tickLblPos val="nextTo"/>
        <c:crossAx val="1641094464"/>
        <c:crosses val="autoZero"/>
        <c:crossBetween val="between"/>
      </c:valAx>
    </c:plotArea>
    <c:legend>
      <c:legendPos val="r"/>
      <c:layout/>
      <c:overlay val="0"/>
    </c:legend>
    <c:plotVisOnly val="1"/>
    <c:dispBlanksAs val="gap"/>
    <c:showDLblsOverMax val="0"/>
  </c:chart>
  <c:spPr>
    <a:solidFill>
      <a:schemeClr val="accent3">
        <a:lumMod val="20000"/>
        <a:lumOff val="80000"/>
      </a:schemeClr>
    </a:solidFill>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556F67-99F5-4250-AE71-E9DAA231C304}"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58D97FCD-ADB6-4B8A-AD86-B476E004BBF8}">
      <dgm:prSet phldrT="[Text]" custT="1"/>
      <dgm:spPr/>
      <dgm:t>
        <a:bodyPr/>
        <a:lstStyle/>
        <a:p>
          <a:r>
            <a:rPr lang="en-US" sz="2000" dirty="0"/>
            <a:t>Compilation of General Guidelines, determined through a Decree of the Minister of Agriculture as Budget User </a:t>
          </a:r>
        </a:p>
      </dgm:t>
    </dgm:pt>
    <dgm:pt modelId="{CA81A208-E9CB-46C8-834D-BAA6F99E729E}" type="parTrans" cxnId="{E0D3B34B-B2DD-4816-B8B6-2454AC25DD4F}">
      <dgm:prSet/>
      <dgm:spPr/>
      <dgm:t>
        <a:bodyPr/>
        <a:lstStyle/>
        <a:p>
          <a:endParaRPr lang="en-US"/>
        </a:p>
      </dgm:t>
    </dgm:pt>
    <dgm:pt modelId="{757F35E9-8C02-461A-9042-F4991D1B32CE}" type="sibTrans" cxnId="{E0D3B34B-B2DD-4816-B8B6-2454AC25DD4F}">
      <dgm:prSet/>
      <dgm:spPr/>
      <dgm:t>
        <a:bodyPr/>
        <a:lstStyle/>
        <a:p>
          <a:endParaRPr lang="en-US"/>
        </a:p>
      </dgm:t>
    </dgm:pt>
    <dgm:pt modelId="{B344E16A-3A7F-4003-A615-B7D642816226}">
      <dgm:prSet phldrT="[Text]" custT="1"/>
      <dgm:spPr/>
      <dgm:t>
        <a:bodyPr/>
        <a:lstStyle/>
        <a:p>
          <a:r>
            <a:rPr lang="en-US" sz="2000" dirty="0"/>
            <a:t>Compilation of Technical Guidelines, determined by Budget User Proxies at the Central level, Provincial Service and District Agriculture Service</a:t>
          </a:r>
        </a:p>
      </dgm:t>
    </dgm:pt>
    <dgm:pt modelId="{605EAAE8-F342-481D-A1E8-367018A58C0F}" type="parTrans" cxnId="{DEB044B7-BDE1-4225-9D6C-9CF5D3A9A394}">
      <dgm:prSet/>
      <dgm:spPr/>
      <dgm:t>
        <a:bodyPr/>
        <a:lstStyle/>
        <a:p>
          <a:endParaRPr lang="en-US"/>
        </a:p>
      </dgm:t>
    </dgm:pt>
    <dgm:pt modelId="{939EFE66-8756-423F-A990-8D8E60FBFE7C}" type="sibTrans" cxnId="{DEB044B7-BDE1-4225-9D6C-9CF5D3A9A394}">
      <dgm:prSet/>
      <dgm:spPr/>
      <dgm:t>
        <a:bodyPr/>
        <a:lstStyle/>
        <a:p>
          <a:endParaRPr lang="en-US"/>
        </a:p>
      </dgm:t>
    </dgm:pt>
    <dgm:pt modelId="{F4912ACB-ACA4-43C9-B422-9086C82A204F}">
      <dgm:prSet phldrT="[Text]" custT="1"/>
      <dgm:spPr/>
      <dgm:t>
        <a:bodyPr/>
        <a:lstStyle/>
        <a:p>
          <a:r>
            <a:rPr lang="en-US" sz="1500" dirty="0"/>
            <a:t>Socialization of activities, a meeting was held and coordination with relevant agencies. Socialization of planning, implementation of programs and activities as well as data and information management carried out in stages by the Directorate General of Food Crops, Provincial, District / City, District and Field Agriculture Service Offices</a:t>
          </a:r>
        </a:p>
      </dgm:t>
    </dgm:pt>
    <dgm:pt modelId="{46A30AB9-DAC2-46E1-B083-5F57F82F89C9}" type="parTrans" cxnId="{7EA4861C-C4A9-4054-BBC3-B7485C418720}">
      <dgm:prSet/>
      <dgm:spPr/>
      <dgm:t>
        <a:bodyPr/>
        <a:lstStyle/>
        <a:p>
          <a:endParaRPr lang="en-US"/>
        </a:p>
      </dgm:t>
    </dgm:pt>
    <dgm:pt modelId="{16007B19-2FCB-4BF8-B5CD-7A9A7C52D6C3}" type="sibTrans" cxnId="{7EA4861C-C4A9-4054-BBC3-B7485C418720}">
      <dgm:prSet/>
      <dgm:spPr/>
      <dgm:t>
        <a:bodyPr/>
        <a:lstStyle/>
        <a:p>
          <a:endParaRPr lang="en-US"/>
        </a:p>
      </dgm:t>
    </dgm:pt>
    <dgm:pt modelId="{687584A1-D1B2-41ED-9191-9432EA1B4A52}" type="pres">
      <dgm:prSet presAssocID="{CC556F67-99F5-4250-AE71-E9DAA231C304}" presName="linear" presStyleCnt="0">
        <dgm:presLayoutVars>
          <dgm:dir/>
          <dgm:animLvl val="lvl"/>
          <dgm:resizeHandles val="exact"/>
        </dgm:presLayoutVars>
      </dgm:prSet>
      <dgm:spPr/>
      <dgm:t>
        <a:bodyPr/>
        <a:lstStyle/>
        <a:p>
          <a:endParaRPr lang="en-US"/>
        </a:p>
      </dgm:t>
    </dgm:pt>
    <dgm:pt modelId="{E8FEAE18-00D2-43BB-8666-0BFA0088156A}" type="pres">
      <dgm:prSet presAssocID="{58D97FCD-ADB6-4B8A-AD86-B476E004BBF8}" presName="parentLin" presStyleCnt="0"/>
      <dgm:spPr/>
    </dgm:pt>
    <dgm:pt modelId="{B925033F-617B-4F0C-958E-8546862D3DF7}" type="pres">
      <dgm:prSet presAssocID="{58D97FCD-ADB6-4B8A-AD86-B476E004BBF8}" presName="parentLeftMargin" presStyleLbl="node1" presStyleIdx="0" presStyleCnt="3"/>
      <dgm:spPr/>
      <dgm:t>
        <a:bodyPr/>
        <a:lstStyle/>
        <a:p>
          <a:endParaRPr lang="en-US"/>
        </a:p>
      </dgm:t>
    </dgm:pt>
    <dgm:pt modelId="{DF2C68BD-2409-4C3E-A3C2-C4F103114F75}" type="pres">
      <dgm:prSet presAssocID="{58D97FCD-ADB6-4B8A-AD86-B476E004BBF8}" presName="parentText" presStyleLbl="node1" presStyleIdx="0" presStyleCnt="3">
        <dgm:presLayoutVars>
          <dgm:chMax val="0"/>
          <dgm:bulletEnabled val="1"/>
        </dgm:presLayoutVars>
      </dgm:prSet>
      <dgm:spPr/>
      <dgm:t>
        <a:bodyPr/>
        <a:lstStyle/>
        <a:p>
          <a:endParaRPr lang="en-US"/>
        </a:p>
      </dgm:t>
    </dgm:pt>
    <dgm:pt modelId="{C79B57DD-7804-4114-B682-11879AF6687E}" type="pres">
      <dgm:prSet presAssocID="{58D97FCD-ADB6-4B8A-AD86-B476E004BBF8}" presName="negativeSpace" presStyleCnt="0"/>
      <dgm:spPr/>
    </dgm:pt>
    <dgm:pt modelId="{6A523978-054E-4344-A533-8A65244460A6}" type="pres">
      <dgm:prSet presAssocID="{58D97FCD-ADB6-4B8A-AD86-B476E004BBF8}" presName="childText" presStyleLbl="conFgAcc1" presStyleIdx="0" presStyleCnt="3">
        <dgm:presLayoutVars>
          <dgm:bulletEnabled val="1"/>
        </dgm:presLayoutVars>
      </dgm:prSet>
      <dgm:spPr/>
    </dgm:pt>
    <dgm:pt modelId="{36A472DC-0AD4-4A2D-B3A0-FD2D9914DA13}" type="pres">
      <dgm:prSet presAssocID="{757F35E9-8C02-461A-9042-F4991D1B32CE}" presName="spaceBetweenRectangles" presStyleCnt="0"/>
      <dgm:spPr/>
    </dgm:pt>
    <dgm:pt modelId="{995D567E-528C-4C46-9F77-6BAB1132EE47}" type="pres">
      <dgm:prSet presAssocID="{B344E16A-3A7F-4003-A615-B7D642816226}" presName="parentLin" presStyleCnt="0"/>
      <dgm:spPr/>
    </dgm:pt>
    <dgm:pt modelId="{1A82CCEE-9306-421D-94EC-E02522C0C59D}" type="pres">
      <dgm:prSet presAssocID="{B344E16A-3A7F-4003-A615-B7D642816226}" presName="parentLeftMargin" presStyleLbl="node1" presStyleIdx="0" presStyleCnt="3"/>
      <dgm:spPr/>
      <dgm:t>
        <a:bodyPr/>
        <a:lstStyle/>
        <a:p>
          <a:endParaRPr lang="en-US"/>
        </a:p>
      </dgm:t>
    </dgm:pt>
    <dgm:pt modelId="{14D8E06F-5BB8-44A0-8AFE-0AE5566046B0}" type="pres">
      <dgm:prSet presAssocID="{B344E16A-3A7F-4003-A615-B7D642816226}" presName="parentText" presStyleLbl="node1" presStyleIdx="1" presStyleCnt="3">
        <dgm:presLayoutVars>
          <dgm:chMax val="0"/>
          <dgm:bulletEnabled val="1"/>
        </dgm:presLayoutVars>
      </dgm:prSet>
      <dgm:spPr/>
      <dgm:t>
        <a:bodyPr/>
        <a:lstStyle/>
        <a:p>
          <a:endParaRPr lang="en-US"/>
        </a:p>
      </dgm:t>
    </dgm:pt>
    <dgm:pt modelId="{A93BA879-1A41-4097-A5F0-47B5854274F1}" type="pres">
      <dgm:prSet presAssocID="{B344E16A-3A7F-4003-A615-B7D642816226}" presName="negativeSpace" presStyleCnt="0"/>
      <dgm:spPr/>
    </dgm:pt>
    <dgm:pt modelId="{E65B8356-BDAA-43AA-B145-E04483468477}" type="pres">
      <dgm:prSet presAssocID="{B344E16A-3A7F-4003-A615-B7D642816226}" presName="childText" presStyleLbl="conFgAcc1" presStyleIdx="1" presStyleCnt="3">
        <dgm:presLayoutVars>
          <dgm:bulletEnabled val="1"/>
        </dgm:presLayoutVars>
      </dgm:prSet>
      <dgm:spPr/>
    </dgm:pt>
    <dgm:pt modelId="{E82A1C88-1FD8-414C-B06A-FA93147C481F}" type="pres">
      <dgm:prSet presAssocID="{939EFE66-8756-423F-A990-8D8E60FBFE7C}" presName="spaceBetweenRectangles" presStyleCnt="0"/>
      <dgm:spPr/>
    </dgm:pt>
    <dgm:pt modelId="{C1728032-8852-4EEE-A324-17044375BDD0}" type="pres">
      <dgm:prSet presAssocID="{F4912ACB-ACA4-43C9-B422-9086C82A204F}" presName="parentLin" presStyleCnt="0"/>
      <dgm:spPr/>
    </dgm:pt>
    <dgm:pt modelId="{8BFFAAA3-7A50-491F-B4B2-23482D1826D1}" type="pres">
      <dgm:prSet presAssocID="{F4912ACB-ACA4-43C9-B422-9086C82A204F}" presName="parentLeftMargin" presStyleLbl="node1" presStyleIdx="1" presStyleCnt="3"/>
      <dgm:spPr/>
      <dgm:t>
        <a:bodyPr/>
        <a:lstStyle/>
        <a:p>
          <a:endParaRPr lang="en-US"/>
        </a:p>
      </dgm:t>
    </dgm:pt>
    <dgm:pt modelId="{C286F69B-5A8D-4352-84CC-D954780B19BE}" type="pres">
      <dgm:prSet presAssocID="{F4912ACB-ACA4-43C9-B422-9086C82A204F}" presName="parentText" presStyleLbl="node1" presStyleIdx="2" presStyleCnt="3" custScaleX="134482">
        <dgm:presLayoutVars>
          <dgm:chMax val="0"/>
          <dgm:bulletEnabled val="1"/>
        </dgm:presLayoutVars>
      </dgm:prSet>
      <dgm:spPr/>
      <dgm:t>
        <a:bodyPr/>
        <a:lstStyle/>
        <a:p>
          <a:endParaRPr lang="en-US"/>
        </a:p>
      </dgm:t>
    </dgm:pt>
    <dgm:pt modelId="{B6D8C678-3825-4F8A-8911-40A89E400977}" type="pres">
      <dgm:prSet presAssocID="{F4912ACB-ACA4-43C9-B422-9086C82A204F}" presName="negativeSpace" presStyleCnt="0"/>
      <dgm:spPr/>
    </dgm:pt>
    <dgm:pt modelId="{ED393898-78A3-4A2C-89E5-1C41F020AD7B}" type="pres">
      <dgm:prSet presAssocID="{F4912ACB-ACA4-43C9-B422-9086C82A204F}" presName="childText" presStyleLbl="conFgAcc1" presStyleIdx="2" presStyleCnt="3">
        <dgm:presLayoutVars>
          <dgm:bulletEnabled val="1"/>
        </dgm:presLayoutVars>
      </dgm:prSet>
      <dgm:spPr/>
    </dgm:pt>
  </dgm:ptLst>
  <dgm:cxnLst>
    <dgm:cxn modelId="{F645DECF-6CD6-4ABE-BDC8-625F106225FD}" type="presOf" srcId="{F4912ACB-ACA4-43C9-B422-9086C82A204F}" destId="{C286F69B-5A8D-4352-84CC-D954780B19BE}" srcOrd="1" destOrd="0" presId="urn:microsoft.com/office/officeart/2005/8/layout/list1"/>
    <dgm:cxn modelId="{A3A41823-AC9B-4397-BF1F-4907C1B6F46D}" type="presOf" srcId="{58D97FCD-ADB6-4B8A-AD86-B476E004BBF8}" destId="{DF2C68BD-2409-4C3E-A3C2-C4F103114F75}" srcOrd="1" destOrd="0" presId="urn:microsoft.com/office/officeart/2005/8/layout/list1"/>
    <dgm:cxn modelId="{7EA4861C-C4A9-4054-BBC3-B7485C418720}" srcId="{CC556F67-99F5-4250-AE71-E9DAA231C304}" destId="{F4912ACB-ACA4-43C9-B422-9086C82A204F}" srcOrd="2" destOrd="0" parTransId="{46A30AB9-DAC2-46E1-B083-5F57F82F89C9}" sibTransId="{16007B19-2FCB-4BF8-B5CD-7A9A7C52D6C3}"/>
    <dgm:cxn modelId="{DEB044B7-BDE1-4225-9D6C-9CF5D3A9A394}" srcId="{CC556F67-99F5-4250-AE71-E9DAA231C304}" destId="{B344E16A-3A7F-4003-A615-B7D642816226}" srcOrd="1" destOrd="0" parTransId="{605EAAE8-F342-481D-A1E8-367018A58C0F}" sibTransId="{939EFE66-8756-423F-A990-8D8E60FBFE7C}"/>
    <dgm:cxn modelId="{E0D3B34B-B2DD-4816-B8B6-2454AC25DD4F}" srcId="{CC556F67-99F5-4250-AE71-E9DAA231C304}" destId="{58D97FCD-ADB6-4B8A-AD86-B476E004BBF8}" srcOrd="0" destOrd="0" parTransId="{CA81A208-E9CB-46C8-834D-BAA6F99E729E}" sibTransId="{757F35E9-8C02-461A-9042-F4991D1B32CE}"/>
    <dgm:cxn modelId="{AAFD5D35-8C00-4DA5-8F6D-E8252278F594}" type="presOf" srcId="{B344E16A-3A7F-4003-A615-B7D642816226}" destId="{1A82CCEE-9306-421D-94EC-E02522C0C59D}" srcOrd="0" destOrd="0" presId="urn:microsoft.com/office/officeart/2005/8/layout/list1"/>
    <dgm:cxn modelId="{81BFACAC-0C8E-4922-A825-D0BC3D5057DF}" type="presOf" srcId="{B344E16A-3A7F-4003-A615-B7D642816226}" destId="{14D8E06F-5BB8-44A0-8AFE-0AE5566046B0}" srcOrd="1" destOrd="0" presId="urn:microsoft.com/office/officeart/2005/8/layout/list1"/>
    <dgm:cxn modelId="{EEF87F28-9EE0-47AC-B848-1A8AE0B2E33E}" type="presOf" srcId="{CC556F67-99F5-4250-AE71-E9DAA231C304}" destId="{687584A1-D1B2-41ED-9191-9432EA1B4A52}" srcOrd="0" destOrd="0" presId="urn:microsoft.com/office/officeart/2005/8/layout/list1"/>
    <dgm:cxn modelId="{2D5D0B84-7A4A-4436-98ED-F42BB1FD3FCF}" type="presOf" srcId="{F4912ACB-ACA4-43C9-B422-9086C82A204F}" destId="{8BFFAAA3-7A50-491F-B4B2-23482D1826D1}" srcOrd="0" destOrd="0" presId="urn:microsoft.com/office/officeart/2005/8/layout/list1"/>
    <dgm:cxn modelId="{122DC9CF-39A7-4666-91B8-CA4FFE3924D9}" type="presOf" srcId="{58D97FCD-ADB6-4B8A-AD86-B476E004BBF8}" destId="{B925033F-617B-4F0C-958E-8546862D3DF7}" srcOrd="0" destOrd="0" presId="urn:microsoft.com/office/officeart/2005/8/layout/list1"/>
    <dgm:cxn modelId="{067F1E13-345F-44A5-8B85-8823D37D408C}" type="presParOf" srcId="{687584A1-D1B2-41ED-9191-9432EA1B4A52}" destId="{E8FEAE18-00D2-43BB-8666-0BFA0088156A}" srcOrd="0" destOrd="0" presId="urn:microsoft.com/office/officeart/2005/8/layout/list1"/>
    <dgm:cxn modelId="{D90FAD6D-72C6-43AD-84C7-61994A6602E9}" type="presParOf" srcId="{E8FEAE18-00D2-43BB-8666-0BFA0088156A}" destId="{B925033F-617B-4F0C-958E-8546862D3DF7}" srcOrd="0" destOrd="0" presId="urn:microsoft.com/office/officeart/2005/8/layout/list1"/>
    <dgm:cxn modelId="{54C5652F-430B-4981-9737-4B67ED022226}" type="presParOf" srcId="{E8FEAE18-00D2-43BB-8666-0BFA0088156A}" destId="{DF2C68BD-2409-4C3E-A3C2-C4F103114F75}" srcOrd="1" destOrd="0" presId="urn:microsoft.com/office/officeart/2005/8/layout/list1"/>
    <dgm:cxn modelId="{F49B9C77-A1C9-4505-9AE7-C61279D6ABEB}" type="presParOf" srcId="{687584A1-D1B2-41ED-9191-9432EA1B4A52}" destId="{C79B57DD-7804-4114-B682-11879AF6687E}" srcOrd="1" destOrd="0" presId="urn:microsoft.com/office/officeart/2005/8/layout/list1"/>
    <dgm:cxn modelId="{A62F71E0-D8CF-4EA1-97DA-57D7734A93B1}" type="presParOf" srcId="{687584A1-D1B2-41ED-9191-9432EA1B4A52}" destId="{6A523978-054E-4344-A533-8A65244460A6}" srcOrd="2" destOrd="0" presId="urn:microsoft.com/office/officeart/2005/8/layout/list1"/>
    <dgm:cxn modelId="{443EFCF6-9332-486F-85C9-C712897B5232}" type="presParOf" srcId="{687584A1-D1B2-41ED-9191-9432EA1B4A52}" destId="{36A472DC-0AD4-4A2D-B3A0-FD2D9914DA13}" srcOrd="3" destOrd="0" presId="urn:microsoft.com/office/officeart/2005/8/layout/list1"/>
    <dgm:cxn modelId="{272278AA-5043-468E-A75E-938EDBCE6374}" type="presParOf" srcId="{687584A1-D1B2-41ED-9191-9432EA1B4A52}" destId="{995D567E-528C-4C46-9F77-6BAB1132EE47}" srcOrd="4" destOrd="0" presId="urn:microsoft.com/office/officeart/2005/8/layout/list1"/>
    <dgm:cxn modelId="{CC560801-3CE7-488F-9CC0-F21F09E9B3F7}" type="presParOf" srcId="{995D567E-528C-4C46-9F77-6BAB1132EE47}" destId="{1A82CCEE-9306-421D-94EC-E02522C0C59D}" srcOrd="0" destOrd="0" presId="urn:microsoft.com/office/officeart/2005/8/layout/list1"/>
    <dgm:cxn modelId="{CE556557-7925-41C0-BA9B-D139ADCEA9C4}" type="presParOf" srcId="{995D567E-528C-4C46-9F77-6BAB1132EE47}" destId="{14D8E06F-5BB8-44A0-8AFE-0AE5566046B0}" srcOrd="1" destOrd="0" presId="urn:microsoft.com/office/officeart/2005/8/layout/list1"/>
    <dgm:cxn modelId="{EF6CFC29-937F-4F07-A803-51173755DB81}" type="presParOf" srcId="{687584A1-D1B2-41ED-9191-9432EA1B4A52}" destId="{A93BA879-1A41-4097-A5F0-47B5854274F1}" srcOrd="5" destOrd="0" presId="urn:microsoft.com/office/officeart/2005/8/layout/list1"/>
    <dgm:cxn modelId="{0651E99E-254D-4279-8783-9A2355266453}" type="presParOf" srcId="{687584A1-D1B2-41ED-9191-9432EA1B4A52}" destId="{E65B8356-BDAA-43AA-B145-E04483468477}" srcOrd="6" destOrd="0" presId="urn:microsoft.com/office/officeart/2005/8/layout/list1"/>
    <dgm:cxn modelId="{4A993762-8347-4C80-B51E-9E38D11A0164}" type="presParOf" srcId="{687584A1-D1B2-41ED-9191-9432EA1B4A52}" destId="{E82A1C88-1FD8-414C-B06A-FA93147C481F}" srcOrd="7" destOrd="0" presId="urn:microsoft.com/office/officeart/2005/8/layout/list1"/>
    <dgm:cxn modelId="{26871CD3-4B67-4D18-8326-91DD6FFA876E}" type="presParOf" srcId="{687584A1-D1B2-41ED-9191-9432EA1B4A52}" destId="{C1728032-8852-4EEE-A324-17044375BDD0}" srcOrd="8" destOrd="0" presId="urn:microsoft.com/office/officeart/2005/8/layout/list1"/>
    <dgm:cxn modelId="{B9A989EA-2A0F-495A-9006-53DA8839E306}" type="presParOf" srcId="{C1728032-8852-4EEE-A324-17044375BDD0}" destId="{8BFFAAA3-7A50-491F-B4B2-23482D1826D1}" srcOrd="0" destOrd="0" presId="urn:microsoft.com/office/officeart/2005/8/layout/list1"/>
    <dgm:cxn modelId="{41AE53C2-8B55-4C40-BC44-8A21331A713F}" type="presParOf" srcId="{C1728032-8852-4EEE-A324-17044375BDD0}" destId="{C286F69B-5A8D-4352-84CC-D954780B19BE}" srcOrd="1" destOrd="0" presId="urn:microsoft.com/office/officeart/2005/8/layout/list1"/>
    <dgm:cxn modelId="{CF41AE52-03E3-4F6A-AC16-72E4C7070594}" type="presParOf" srcId="{687584A1-D1B2-41ED-9191-9432EA1B4A52}" destId="{B6D8C678-3825-4F8A-8911-40A89E400977}" srcOrd="9" destOrd="0" presId="urn:microsoft.com/office/officeart/2005/8/layout/list1"/>
    <dgm:cxn modelId="{4429ED9D-CCC8-413B-9833-22E263A8CF09}" type="presParOf" srcId="{687584A1-D1B2-41ED-9191-9432EA1B4A52}" destId="{ED393898-78A3-4A2C-89E5-1C41F020AD7B}"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556F67-99F5-4250-AE71-E9DAA231C304}"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58D97FCD-ADB6-4B8A-AD86-B476E004BBF8}">
      <dgm:prSet phldrT="[Text]" custT="1"/>
      <dgm:spPr/>
      <dgm:t>
        <a:bodyPr/>
        <a:lstStyle/>
        <a:p>
          <a:r>
            <a:rPr lang="en-US" sz="2000" dirty="0"/>
            <a:t>Government assistance sourced from APBN funds, both for purchasing inputs and guidance activities</a:t>
          </a:r>
          <a:endParaRPr lang="en-US" sz="2000" dirty="0">
            <a:latin typeface="AR CENA" panose="02000000000000000000" pitchFamily="2" charset="0"/>
          </a:endParaRPr>
        </a:p>
      </dgm:t>
    </dgm:pt>
    <dgm:pt modelId="{CA81A208-E9CB-46C8-834D-BAA6F99E729E}" type="parTrans" cxnId="{E0D3B34B-B2DD-4816-B8B6-2454AC25DD4F}">
      <dgm:prSet/>
      <dgm:spPr/>
      <dgm:t>
        <a:bodyPr/>
        <a:lstStyle/>
        <a:p>
          <a:endParaRPr lang="en-US"/>
        </a:p>
      </dgm:t>
    </dgm:pt>
    <dgm:pt modelId="{757F35E9-8C02-461A-9042-F4991D1B32CE}" type="sibTrans" cxnId="{E0D3B34B-B2DD-4816-B8B6-2454AC25DD4F}">
      <dgm:prSet/>
      <dgm:spPr/>
      <dgm:t>
        <a:bodyPr/>
        <a:lstStyle/>
        <a:p>
          <a:endParaRPr lang="en-US"/>
        </a:p>
      </dgm:t>
    </dgm:pt>
    <dgm:pt modelId="{B344E16A-3A7F-4003-A615-B7D642816226}">
      <dgm:prSet phldrT="[Text]" custT="1"/>
      <dgm:spPr/>
      <dgm:t>
        <a:bodyPr/>
        <a:lstStyle/>
        <a:p>
          <a:r>
            <a:rPr lang="en-US" sz="1900" dirty="0"/>
            <a:t>Food and Energy Security Credit Scheme issued by the Finance Directorate of the Directorate General of Agricultural Infrastructure and Facilities</a:t>
          </a:r>
        </a:p>
      </dgm:t>
    </dgm:pt>
    <dgm:pt modelId="{605EAAE8-F342-481D-A1E8-367018A58C0F}" type="parTrans" cxnId="{DEB044B7-BDE1-4225-9D6C-9CF5D3A9A394}">
      <dgm:prSet/>
      <dgm:spPr/>
      <dgm:t>
        <a:bodyPr/>
        <a:lstStyle/>
        <a:p>
          <a:endParaRPr lang="en-US"/>
        </a:p>
      </dgm:t>
    </dgm:pt>
    <dgm:pt modelId="{939EFE66-8756-423F-A990-8D8E60FBFE7C}" type="sibTrans" cxnId="{DEB044B7-BDE1-4225-9D6C-9CF5D3A9A394}">
      <dgm:prSet/>
      <dgm:spPr/>
      <dgm:t>
        <a:bodyPr/>
        <a:lstStyle/>
        <a:p>
          <a:endParaRPr lang="en-US"/>
        </a:p>
      </dgm:t>
    </dgm:pt>
    <dgm:pt modelId="{F4912ACB-ACA4-43C9-B422-9086C82A204F}">
      <dgm:prSet phldrT="[Text]" custT="1"/>
      <dgm:spPr/>
      <dgm:t>
        <a:bodyPr/>
        <a:lstStyle/>
        <a:p>
          <a:r>
            <a:rPr lang="en-US" sz="1800" dirty="0"/>
            <a:t>Collaboration with private parties / investors / other sources</a:t>
          </a:r>
        </a:p>
      </dgm:t>
    </dgm:pt>
    <dgm:pt modelId="{46A30AB9-DAC2-46E1-B083-5F57F82F89C9}" type="parTrans" cxnId="{7EA4861C-C4A9-4054-BBC3-B7485C418720}">
      <dgm:prSet/>
      <dgm:spPr/>
      <dgm:t>
        <a:bodyPr/>
        <a:lstStyle/>
        <a:p>
          <a:endParaRPr lang="en-US"/>
        </a:p>
      </dgm:t>
    </dgm:pt>
    <dgm:pt modelId="{16007B19-2FCB-4BF8-B5CD-7A9A7C52D6C3}" type="sibTrans" cxnId="{7EA4861C-C4A9-4054-BBC3-B7485C418720}">
      <dgm:prSet/>
      <dgm:spPr/>
      <dgm:t>
        <a:bodyPr/>
        <a:lstStyle/>
        <a:p>
          <a:endParaRPr lang="en-US"/>
        </a:p>
      </dgm:t>
    </dgm:pt>
    <dgm:pt modelId="{D4C631C1-D5C5-4F02-8D94-A5568A0709C2}" type="pres">
      <dgm:prSet presAssocID="{CC556F67-99F5-4250-AE71-E9DAA231C304}" presName="Name0" presStyleCnt="0">
        <dgm:presLayoutVars>
          <dgm:chMax val="7"/>
          <dgm:chPref val="7"/>
          <dgm:dir/>
        </dgm:presLayoutVars>
      </dgm:prSet>
      <dgm:spPr/>
      <dgm:t>
        <a:bodyPr/>
        <a:lstStyle/>
        <a:p>
          <a:endParaRPr lang="en-US"/>
        </a:p>
      </dgm:t>
    </dgm:pt>
    <dgm:pt modelId="{9A012D69-A5D5-46D9-B695-420E00CD8291}" type="pres">
      <dgm:prSet presAssocID="{CC556F67-99F5-4250-AE71-E9DAA231C304}" presName="Name1" presStyleCnt="0"/>
      <dgm:spPr/>
    </dgm:pt>
    <dgm:pt modelId="{7494E115-9155-4141-B7AD-B671DB039899}" type="pres">
      <dgm:prSet presAssocID="{CC556F67-99F5-4250-AE71-E9DAA231C304}" presName="cycle" presStyleCnt="0"/>
      <dgm:spPr/>
    </dgm:pt>
    <dgm:pt modelId="{C0D1F203-F870-4CD4-BC00-1CFAAFAA96A5}" type="pres">
      <dgm:prSet presAssocID="{CC556F67-99F5-4250-AE71-E9DAA231C304}" presName="srcNode" presStyleLbl="node1" presStyleIdx="0" presStyleCnt="3"/>
      <dgm:spPr/>
    </dgm:pt>
    <dgm:pt modelId="{E26C5CC2-438D-4CC5-960F-38258FD03D8C}" type="pres">
      <dgm:prSet presAssocID="{CC556F67-99F5-4250-AE71-E9DAA231C304}" presName="conn" presStyleLbl="parChTrans1D2" presStyleIdx="0" presStyleCnt="1"/>
      <dgm:spPr/>
      <dgm:t>
        <a:bodyPr/>
        <a:lstStyle/>
        <a:p>
          <a:endParaRPr lang="en-US"/>
        </a:p>
      </dgm:t>
    </dgm:pt>
    <dgm:pt modelId="{11FFED13-AC04-44C1-8783-5BEAD92BAFD6}" type="pres">
      <dgm:prSet presAssocID="{CC556F67-99F5-4250-AE71-E9DAA231C304}" presName="extraNode" presStyleLbl="node1" presStyleIdx="0" presStyleCnt="3"/>
      <dgm:spPr/>
    </dgm:pt>
    <dgm:pt modelId="{9406DBCC-C1AE-4B8E-BADE-359D4173ED9B}" type="pres">
      <dgm:prSet presAssocID="{CC556F67-99F5-4250-AE71-E9DAA231C304}" presName="dstNode" presStyleLbl="node1" presStyleIdx="0" presStyleCnt="3"/>
      <dgm:spPr/>
    </dgm:pt>
    <dgm:pt modelId="{EDA41215-1B63-4C62-A5F7-D8B597B559CB}" type="pres">
      <dgm:prSet presAssocID="{58D97FCD-ADB6-4B8A-AD86-B476E004BBF8}" presName="text_1" presStyleLbl="node1" presStyleIdx="0" presStyleCnt="3">
        <dgm:presLayoutVars>
          <dgm:bulletEnabled val="1"/>
        </dgm:presLayoutVars>
      </dgm:prSet>
      <dgm:spPr/>
      <dgm:t>
        <a:bodyPr/>
        <a:lstStyle/>
        <a:p>
          <a:endParaRPr lang="en-US"/>
        </a:p>
      </dgm:t>
    </dgm:pt>
    <dgm:pt modelId="{F92F0A88-00CC-430B-AF94-F07F0B5469B2}" type="pres">
      <dgm:prSet presAssocID="{58D97FCD-ADB6-4B8A-AD86-B476E004BBF8}" presName="accent_1" presStyleCnt="0"/>
      <dgm:spPr/>
    </dgm:pt>
    <dgm:pt modelId="{7E02355B-E71B-44D5-A479-C724C8CC3D69}" type="pres">
      <dgm:prSet presAssocID="{58D97FCD-ADB6-4B8A-AD86-B476E004BBF8}" presName="accentRepeatNode" presStyleLbl="solidFgAcc1" presStyleIdx="0" presStyleCnt="3"/>
      <dgm:spPr/>
    </dgm:pt>
    <dgm:pt modelId="{EF350C9D-E0B4-4326-905E-C078053A36C7}" type="pres">
      <dgm:prSet presAssocID="{B344E16A-3A7F-4003-A615-B7D642816226}" presName="text_2" presStyleLbl="node1" presStyleIdx="1" presStyleCnt="3">
        <dgm:presLayoutVars>
          <dgm:bulletEnabled val="1"/>
        </dgm:presLayoutVars>
      </dgm:prSet>
      <dgm:spPr/>
      <dgm:t>
        <a:bodyPr/>
        <a:lstStyle/>
        <a:p>
          <a:endParaRPr lang="en-US"/>
        </a:p>
      </dgm:t>
    </dgm:pt>
    <dgm:pt modelId="{D041B53B-57D2-4B76-89AF-79CF7AE2C631}" type="pres">
      <dgm:prSet presAssocID="{B344E16A-3A7F-4003-A615-B7D642816226}" presName="accent_2" presStyleCnt="0"/>
      <dgm:spPr/>
    </dgm:pt>
    <dgm:pt modelId="{C7F6A955-8701-4965-B808-C62829FED9ED}" type="pres">
      <dgm:prSet presAssocID="{B344E16A-3A7F-4003-A615-B7D642816226}" presName="accentRepeatNode" presStyleLbl="solidFgAcc1" presStyleIdx="1" presStyleCnt="3"/>
      <dgm:spPr/>
    </dgm:pt>
    <dgm:pt modelId="{DE1F226F-3D97-4DFB-977E-75D544B01E66}" type="pres">
      <dgm:prSet presAssocID="{F4912ACB-ACA4-43C9-B422-9086C82A204F}" presName="text_3" presStyleLbl="node1" presStyleIdx="2" presStyleCnt="3">
        <dgm:presLayoutVars>
          <dgm:bulletEnabled val="1"/>
        </dgm:presLayoutVars>
      </dgm:prSet>
      <dgm:spPr/>
      <dgm:t>
        <a:bodyPr/>
        <a:lstStyle/>
        <a:p>
          <a:endParaRPr lang="en-US"/>
        </a:p>
      </dgm:t>
    </dgm:pt>
    <dgm:pt modelId="{4CF29D80-512E-4765-BEBE-98B07C743BBE}" type="pres">
      <dgm:prSet presAssocID="{F4912ACB-ACA4-43C9-B422-9086C82A204F}" presName="accent_3" presStyleCnt="0"/>
      <dgm:spPr/>
    </dgm:pt>
    <dgm:pt modelId="{CD94FA84-A1F7-47D9-863A-E73732447118}" type="pres">
      <dgm:prSet presAssocID="{F4912ACB-ACA4-43C9-B422-9086C82A204F}" presName="accentRepeatNode" presStyleLbl="solidFgAcc1" presStyleIdx="2" presStyleCnt="3"/>
      <dgm:spPr/>
    </dgm:pt>
  </dgm:ptLst>
  <dgm:cxnLst>
    <dgm:cxn modelId="{4A3AE27C-960F-46C7-B4BA-A9ACE082F8DC}" type="presOf" srcId="{757F35E9-8C02-461A-9042-F4991D1B32CE}" destId="{E26C5CC2-438D-4CC5-960F-38258FD03D8C}" srcOrd="0" destOrd="0" presId="urn:microsoft.com/office/officeart/2008/layout/VerticalCurvedList"/>
    <dgm:cxn modelId="{2C5A9E37-F85E-43D6-991B-85F47B1AF391}" type="presOf" srcId="{58D97FCD-ADB6-4B8A-AD86-B476E004BBF8}" destId="{EDA41215-1B63-4C62-A5F7-D8B597B559CB}" srcOrd="0" destOrd="0" presId="urn:microsoft.com/office/officeart/2008/layout/VerticalCurvedList"/>
    <dgm:cxn modelId="{DEB044B7-BDE1-4225-9D6C-9CF5D3A9A394}" srcId="{CC556F67-99F5-4250-AE71-E9DAA231C304}" destId="{B344E16A-3A7F-4003-A615-B7D642816226}" srcOrd="1" destOrd="0" parTransId="{605EAAE8-F342-481D-A1E8-367018A58C0F}" sibTransId="{939EFE66-8756-423F-A990-8D8E60FBFE7C}"/>
    <dgm:cxn modelId="{27F4AB75-A89F-49CA-81BD-519A90C1BD75}" type="presOf" srcId="{B344E16A-3A7F-4003-A615-B7D642816226}" destId="{EF350C9D-E0B4-4326-905E-C078053A36C7}" srcOrd="0" destOrd="0" presId="urn:microsoft.com/office/officeart/2008/layout/VerticalCurvedList"/>
    <dgm:cxn modelId="{7EA4861C-C4A9-4054-BBC3-B7485C418720}" srcId="{CC556F67-99F5-4250-AE71-E9DAA231C304}" destId="{F4912ACB-ACA4-43C9-B422-9086C82A204F}" srcOrd="2" destOrd="0" parTransId="{46A30AB9-DAC2-46E1-B083-5F57F82F89C9}" sibTransId="{16007B19-2FCB-4BF8-B5CD-7A9A7C52D6C3}"/>
    <dgm:cxn modelId="{EB3A4752-995F-42CE-B11E-866A38B4B457}" type="presOf" srcId="{CC556F67-99F5-4250-AE71-E9DAA231C304}" destId="{D4C631C1-D5C5-4F02-8D94-A5568A0709C2}" srcOrd="0" destOrd="0" presId="urn:microsoft.com/office/officeart/2008/layout/VerticalCurvedList"/>
    <dgm:cxn modelId="{E0D3B34B-B2DD-4816-B8B6-2454AC25DD4F}" srcId="{CC556F67-99F5-4250-AE71-E9DAA231C304}" destId="{58D97FCD-ADB6-4B8A-AD86-B476E004BBF8}" srcOrd="0" destOrd="0" parTransId="{CA81A208-E9CB-46C8-834D-BAA6F99E729E}" sibTransId="{757F35E9-8C02-461A-9042-F4991D1B32CE}"/>
    <dgm:cxn modelId="{D8CBFA90-0D19-4D55-818F-E44E959849DD}" type="presOf" srcId="{F4912ACB-ACA4-43C9-B422-9086C82A204F}" destId="{DE1F226F-3D97-4DFB-977E-75D544B01E66}" srcOrd="0" destOrd="0" presId="urn:microsoft.com/office/officeart/2008/layout/VerticalCurvedList"/>
    <dgm:cxn modelId="{79BC2BB4-E264-4C72-8381-078D71E2AA1D}" type="presParOf" srcId="{D4C631C1-D5C5-4F02-8D94-A5568A0709C2}" destId="{9A012D69-A5D5-46D9-B695-420E00CD8291}" srcOrd="0" destOrd="0" presId="urn:microsoft.com/office/officeart/2008/layout/VerticalCurvedList"/>
    <dgm:cxn modelId="{3E840573-E0DC-45F0-ADD4-31031F4A9738}" type="presParOf" srcId="{9A012D69-A5D5-46D9-B695-420E00CD8291}" destId="{7494E115-9155-4141-B7AD-B671DB039899}" srcOrd="0" destOrd="0" presId="urn:microsoft.com/office/officeart/2008/layout/VerticalCurvedList"/>
    <dgm:cxn modelId="{AF409CF1-5A53-4FE5-9A2E-CE4F6BF6FD85}" type="presParOf" srcId="{7494E115-9155-4141-B7AD-B671DB039899}" destId="{C0D1F203-F870-4CD4-BC00-1CFAAFAA96A5}" srcOrd="0" destOrd="0" presId="urn:microsoft.com/office/officeart/2008/layout/VerticalCurvedList"/>
    <dgm:cxn modelId="{9FA474B9-F31C-4C91-BAA5-641B5F313E93}" type="presParOf" srcId="{7494E115-9155-4141-B7AD-B671DB039899}" destId="{E26C5CC2-438D-4CC5-960F-38258FD03D8C}" srcOrd="1" destOrd="0" presId="urn:microsoft.com/office/officeart/2008/layout/VerticalCurvedList"/>
    <dgm:cxn modelId="{EAB29797-CFAA-4986-BCF5-23B00C856646}" type="presParOf" srcId="{7494E115-9155-4141-B7AD-B671DB039899}" destId="{11FFED13-AC04-44C1-8783-5BEAD92BAFD6}" srcOrd="2" destOrd="0" presId="urn:microsoft.com/office/officeart/2008/layout/VerticalCurvedList"/>
    <dgm:cxn modelId="{7B964331-7E40-4847-88AF-2DBE338C6D9D}" type="presParOf" srcId="{7494E115-9155-4141-B7AD-B671DB039899}" destId="{9406DBCC-C1AE-4B8E-BADE-359D4173ED9B}" srcOrd="3" destOrd="0" presId="urn:microsoft.com/office/officeart/2008/layout/VerticalCurvedList"/>
    <dgm:cxn modelId="{96B45328-5AC5-4095-9181-ADE42F145182}" type="presParOf" srcId="{9A012D69-A5D5-46D9-B695-420E00CD8291}" destId="{EDA41215-1B63-4C62-A5F7-D8B597B559CB}" srcOrd="1" destOrd="0" presId="urn:microsoft.com/office/officeart/2008/layout/VerticalCurvedList"/>
    <dgm:cxn modelId="{9EDC081E-C8C5-48B7-AD45-918F1BCAF752}" type="presParOf" srcId="{9A012D69-A5D5-46D9-B695-420E00CD8291}" destId="{F92F0A88-00CC-430B-AF94-F07F0B5469B2}" srcOrd="2" destOrd="0" presId="urn:microsoft.com/office/officeart/2008/layout/VerticalCurvedList"/>
    <dgm:cxn modelId="{B4EACF84-C050-4E1E-828E-41A0D9230991}" type="presParOf" srcId="{F92F0A88-00CC-430B-AF94-F07F0B5469B2}" destId="{7E02355B-E71B-44D5-A479-C724C8CC3D69}" srcOrd="0" destOrd="0" presId="urn:microsoft.com/office/officeart/2008/layout/VerticalCurvedList"/>
    <dgm:cxn modelId="{9C503363-4606-42FA-8DDB-C033D03D3357}" type="presParOf" srcId="{9A012D69-A5D5-46D9-B695-420E00CD8291}" destId="{EF350C9D-E0B4-4326-905E-C078053A36C7}" srcOrd="3" destOrd="0" presId="urn:microsoft.com/office/officeart/2008/layout/VerticalCurvedList"/>
    <dgm:cxn modelId="{02DED608-C5C1-4557-9236-586865890B4D}" type="presParOf" srcId="{9A012D69-A5D5-46D9-B695-420E00CD8291}" destId="{D041B53B-57D2-4B76-89AF-79CF7AE2C631}" srcOrd="4" destOrd="0" presId="urn:microsoft.com/office/officeart/2008/layout/VerticalCurvedList"/>
    <dgm:cxn modelId="{4F031980-3E84-4B59-B822-D51952418BB6}" type="presParOf" srcId="{D041B53B-57D2-4B76-89AF-79CF7AE2C631}" destId="{C7F6A955-8701-4965-B808-C62829FED9ED}" srcOrd="0" destOrd="0" presId="urn:microsoft.com/office/officeart/2008/layout/VerticalCurvedList"/>
    <dgm:cxn modelId="{9BD0768F-50EE-4E95-9E41-1A0986152EC6}" type="presParOf" srcId="{9A012D69-A5D5-46D9-B695-420E00CD8291}" destId="{DE1F226F-3D97-4DFB-977E-75D544B01E66}" srcOrd="5" destOrd="0" presId="urn:microsoft.com/office/officeart/2008/layout/VerticalCurvedList"/>
    <dgm:cxn modelId="{B4992C77-4C97-4F53-9EAC-C2135AB1BA01}" type="presParOf" srcId="{9A012D69-A5D5-46D9-B695-420E00CD8291}" destId="{4CF29D80-512E-4765-BEBE-98B07C743BBE}" srcOrd="6" destOrd="0" presId="urn:microsoft.com/office/officeart/2008/layout/VerticalCurvedList"/>
    <dgm:cxn modelId="{03CBE03E-A949-4D33-B3A9-A3F4F949985B}" type="presParOf" srcId="{4CF29D80-512E-4765-BEBE-98B07C743BBE}" destId="{CD94FA84-A1F7-47D9-863A-E7373244711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9837" cy="496729"/>
          </a:xfrm>
          <a:prstGeom prst="rect">
            <a:avLst/>
          </a:prstGeom>
        </p:spPr>
        <p:txBody>
          <a:bodyPr vert="horz" lIns="90891" tIns="45446" rIns="90891" bIns="45446" rtlCol="0"/>
          <a:lstStyle>
            <a:lvl1pPr algn="l">
              <a:defRPr sz="1200" smtClean="0"/>
            </a:lvl1pPr>
          </a:lstStyle>
          <a:p>
            <a:pPr>
              <a:defRPr/>
            </a:pPr>
            <a:endParaRPr lang="id-ID"/>
          </a:p>
        </p:txBody>
      </p:sp>
      <p:sp>
        <p:nvSpPr>
          <p:cNvPr id="3" name="Date Placeholder 2"/>
          <p:cNvSpPr>
            <a:spLocks noGrp="1"/>
          </p:cNvSpPr>
          <p:nvPr>
            <p:ph type="dt" sz="quarter" idx="1"/>
          </p:nvPr>
        </p:nvSpPr>
        <p:spPr>
          <a:xfrm>
            <a:off x="3829761" y="0"/>
            <a:ext cx="2929837" cy="496729"/>
          </a:xfrm>
          <a:prstGeom prst="rect">
            <a:avLst/>
          </a:prstGeom>
        </p:spPr>
        <p:txBody>
          <a:bodyPr vert="horz" lIns="90891" tIns="45446" rIns="90891" bIns="45446" rtlCol="0"/>
          <a:lstStyle>
            <a:lvl1pPr algn="r">
              <a:defRPr sz="1200" smtClean="0"/>
            </a:lvl1pPr>
          </a:lstStyle>
          <a:p>
            <a:pPr>
              <a:defRPr/>
            </a:pPr>
            <a:fld id="{B61109EC-1E76-4DAC-A2A6-E4E3B8FB1567}" type="datetimeFigureOut">
              <a:rPr lang="id-ID"/>
              <a:pPr>
                <a:defRPr/>
              </a:pPr>
              <a:t>02/07/2019</a:t>
            </a:fld>
            <a:endParaRPr lang="id-ID"/>
          </a:p>
        </p:txBody>
      </p:sp>
      <p:sp>
        <p:nvSpPr>
          <p:cNvPr id="4" name="Footer Placeholder 3"/>
          <p:cNvSpPr>
            <a:spLocks noGrp="1"/>
          </p:cNvSpPr>
          <p:nvPr>
            <p:ph type="ftr" sz="quarter" idx="2"/>
          </p:nvPr>
        </p:nvSpPr>
        <p:spPr>
          <a:xfrm>
            <a:off x="0" y="9444198"/>
            <a:ext cx="2929837" cy="496728"/>
          </a:xfrm>
          <a:prstGeom prst="rect">
            <a:avLst/>
          </a:prstGeom>
        </p:spPr>
        <p:txBody>
          <a:bodyPr vert="horz" lIns="90891" tIns="45446" rIns="90891" bIns="45446" rtlCol="0" anchor="b"/>
          <a:lstStyle>
            <a:lvl1pPr algn="l">
              <a:defRPr sz="1200" smtClean="0"/>
            </a:lvl1pPr>
          </a:lstStyle>
          <a:p>
            <a:pPr>
              <a:defRPr/>
            </a:pPr>
            <a:endParaRPr lang="id-ID"/>
          </a:p>
        </p:txBody>
      </p:sp>
      <p:sp>
        <p:nvSpPr>
          <p:cNvPr id="5" name="Slide Number Placeholder 4"/>
          <p:cNvSpPr>
            <a:spLocks noGrp="1"/>
          </p:cNvSpPr>
          <p:nvPr>
            <p:ph type="sldNum" sz="quarter" idx="3"/>
          </p:nvPr>
        </p:nvSpPr>
        <p:spPr>
          <a:xfrm>
            <a:off x="3829761" y="9444198"/>
            <a:ext cx="2929837" cy="496728"/>
          </a:xfrm>
          <a:prstGeom prst="rect">
            <a:avLst/>
          </a:prstGeom>
        </p:spPr>
        <p:txBody>
          <a:bodyPr vert="horz" lIns="90891" tIns="45446" rIns="90891" bIns="45446" rtlCol="0" anchor="b"/>
          <a:lstStyle>
            <a:lvl1pPr algn="r">
              <a:defRPr sz="1200" smtClean="0"/>
            </a:lvl1pPr>
          </a:lstStyle>
          <a:p>
            <a:pPr>
              <a:defRPr/>
            </a:pPr>
            <a:fld id="{2CC90B8F-4119-4F41-9B9A-1771F1BDA00D}" type="slidenum">
              <a:rPr lang="id-ID"/>
              <a:pPr>
                <a:defRPr/>
              </a:pPr>
              <a:t>‹#›</a:t>
            </a:fld>
            <a:endParaRPr lang="id-ID"/>
          </a:p>
        </p:txBody>
      </p:sp>
    </p:spTree>
    <p:extLst>
      <p:ext uri="{BB962C8B-B14F-4D97-AF65-F5344CB8AC3E}">
        <p14:creationId xmlns:p14="http://schemas.microsoft.com/office/powerpoint/2010/main" val="1988881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9837" cy="496729"/>
          </a:xfrm>
          <a:prstGeom prst="rect">
            <a:avLst/>
          </a:prstGeom>
        </p:spPr>
        <p:txBody>
          <a:bodyPr vert="horz" lIns="90891" tIns="45446" rIns="90891" bIns="45446" rtlCol="0"/>
          <a:lstStyle>
            <a:lvl1pPr algn="l">
              <a:defRPr sz="1200" smtClean="0"/>
            </a:lvl1pPr>
          </a:lstStyle>
          <a:p>
            <a:pPr>
              <a:defRPr/>
            </a:pPr>
            <a:endParaRPr lang="id-ID"/>
          </a:p>
        </p:txBody>
      </p:sp>
      <p:sp>
        <p:nvSpPr>
          <p:cNvPr id="3" name="Date Placeholder 2"/>
          <p:cNvSpPr>
            <a:spLocks noGrp="1"/>
          </p:cNvSpPr>
          <p:nvPr>
            <p:ph type="dt" idx="1"/>
          </p:nvPr>
        </p:nvSpPr>
        <p:spPr>
          <a:xfrm>
            <a:off x="3829761" y="0"/>
            <a:ext cx="2929837" cy="496729"/>
          </a:xfrm>
          <a:prstGeom prst="rect">
            <a:avLst/>
          </a:prstGeom>
        </p:spPr>
        <p:txBody>
          <a:bodyPr vert="horz" lIns="90891" tIns="45446" rIns="90891" bIns="45446" rtlCol="0"/>
          <a:lstStyle>
            <a:lvl1pPr algn="r">
              <a:defRPr sz="1200" smtClean="0"/>
            </a:lvl1pPr>
          </a:lstStyle>
          <a:p>
            <a:pPr>
              <a:defRPr/>
            </a:pPr>
            <a:fld id="{5AC90F4D-FB48-4AAC-B950-F3521646410D}" type="datetimeFigureOut">
              <a:rPr lang="id-ID"/>
              <a:pPr>
                <a:defRPr/>
              </a:pPr>
              <a:t>02/07/2019</a:t>
            </a:fld>
            <a:endParaRPr lang="id-ID"/>
          </a:p>
        </p:txBody>
      </p:sp>
      <p:sp>
        <p:nvSpPr>
          <p:cNvPr id="4" name="Slide Image Placeholder 3"/>
          <p:cNvSpPr>
            <a:spLocks noGrp="1" noRot="1" noChangeAspect="1"/>
          </p:cNvSpPr>
          <p:nvPr>
            <p:ph type="sldImg" idx="2"/>
          </p:nvPr>
        </p:nvSpPr>
        <p:spPr>
          <a:xfrm>
            <a:off x="896938" y="746125"/>
            <a:ext cx="4967287" cy="3727450"/>
          </a:xfrm>
          <a:prstGeom prst="rect">
            <a:avLst/>
          </a:prstGeom>
          <a:noFill/>
          <a:ln w="12700">
            <a:solidFill>
              <a:prstClr val="black"/>
            </a:solidFill>
          </a:ln>
        </p:spPr>
        <p:txBody>
          <a:bodyPr vert="horz" lIns="90891" tIns="45446" rIns="90891" bIns="45446" rtlCol="0" anchor="ctr"/>
          <a:lstStyle/>
          <a:p>
            <a:pPr lvl="0"/>
            <a:endParaRPr lang="id-ID" noProof="0"/>
          </a:p>
        </p:txBody>
      </p:sp>
      <p:sp>
        <p:nvSpPr>
          <p:cNvPr id="5" name="Notes Placeholder 4"/>
          <p:cNvSpPr>
            <a:spLocks noGrp="1"/>
          </p:cNvSpPr>
          <p:nvPr>
            <p:ph type="body" sz="quarter" idx="3"/>
          </p:nvPr>
        </p:nvSpPr>
        <p:spPr>
          <a:xfrm>
            <a:off x="676117" y="4722892"/>
            <a:ext cx="5408930" cy="4473734"/>
          </a:xfrm>
          <a:prstGeom prst="rect">
            <a:avLst/>
          </a:prstGeom>
        </p:spPr>
        <p:txBody>
          <a:bodyPr vert="horz" lIns="90891" tIns="45446" rIns="90891" bIns="45446"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id-ID" noProof="0"/>
          </a:p>
        </p:txBody>
      </p:sp>
      <p:sp>
        <p:nvSpPr>
          <p:cNvPr id="6" name="Footer Placeholder 5"/>
          <p:cNvSpPr>
            <a:spLocks noGrp="1"/>
          </p:cNvSpPr>
          <p:nvPr>
            <p:ph type="ftr" sz="quarter" idx="4"/>
          </p:nvPr>
        </p:nvSpPr>
        <p:spPr>
          <a:xfrm>
            <a:off x="0" y="9444198"/>
            <a:ext cx="2929837" cy="496728"/>
          </a:xfrm>
          <a:prstGeom prst="rect">
            <a:avLst/>
          </a:prstGeom>
        </p:spPr>
        <p:txBody>
          <a:bodyPr vert="horz" lIns="90891" tIns="45446" rIns="90891" bIns="45446" rtlCol="0" anchor="b"/>
          <a:lstStyle>
            <a:lvl1pPr algn="l">
              <a:defRPr sz="1200" smtClean="0"/>
            </a:lvl1pPr>
          </a:lstStyle>
          <a:p>
            <a:pPr>
              <a:defRPr/>
            </a:pPr>
            <a:endParaRPr lang="id-ID"/>
          </a:p>
        </p:txBody>
      </p:sp>
      <p:sp>
        <p:nvSpPr>
          <p:cNvPr id="7" name="Slide Number Placeholder 6"/>
          <p:cNvSpPr>
            <a:spLocks noGrp="1"/>
          </p:cNvSpPr>
          <p:nvPr>
            <p:ph type="sldNum" sz="quarter" idx="5"/>
          </p:nvPr>
        </p:nvSpPr>
        <p:spPr>
          <a:xfrm>
            <a:off x="3829761" y="9444198"/>
            <a:ext cx="2929837" cy="496728"/>
          </a:xfrm>
          <a:prstGeom prst="rect">
            <a:avLst/>
          </a:prstGeom>
        </p:spPr>
        <p:txBody>
          <a:bodyPr vert="horz" lIns="90891" tIns="45446" rIns="90891" bIns="45446" rtlCol="0" anchor="b"/>
          <a:lstStyle>
            <a:lvl1pPr algn="r">
              <a:defRPr sz="1200" smtClean="0"/>
            </a:lvl1pPr>
          </a:lstStyle>
          <a:p>
            <a:pPr>
              <a:defRPr/>
            </a:pPr>
            <a:fld id="{BBD3A6D2-A2EF-4B79-834F-11AA140473CA}" type="slidenum">
              <a:rPr lang="id-ID"/>
              <a:pPr>
                <a:defRPr/>
              </a:pPr>
              <a:t>‹#›</a:t>
            </a:fld>
            <a:endParaRPr lang="id-ID"/>
          </a:p>
        </p:txBody>
      </p:sp>
    </p:spTree>
    <p:extLst>
      <p:ext uri="{BB962C8B-B14F-4D97-AF65-F5344CB8AC3E}">
        <p14:creationId xmlns:p14="http://schemas.microsoft.com/office/powerpoint/2010/main" val="1098134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D3A6D2-A2EF-4B79-834F-11AA140473CA}" type="slidenum">
              <a:rPr lang="id-ID" smtClean="0"/>
              <a:pPr>
                <a:defRPr/>
              </a:pPr>
              <a:t>11</a:t>
            </a:fld>
            <a:endParaRPr lang="id-ID"/>
          </a:p>
        </p:txBody>
      </p:sp>
    </p:spTree>
    <p:extLst>
      <p:ext uri="{BB962C8B-B14F-4D97-AF65-F5344CB8AC3E}">
        <p14:creationId xmlns:p14="http://schemas.microsoft.com/office/powerpoint/2010/main" val="1923894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DEACEC3-6F5E-4DC5-BA2C-B2A600B1D113}" type="slidenum">
              <a:rPr lang="en-US" smtClean="0"/>
              <a:pPr fontAlgn="base">
                <a:spcBef>
                  <a:spcPct val="0"/>
                </a:spcBef>
                <a:spcAft>
                  <a:spcPct val="0"/>
                </a:spcAft>
                <a:defRPr/>
              </a:pPr>
              <a:t>27</a:t>
            </a:fld>
            <a:endParaRPr lang="en-US"/>
          </a:p>
        </p:txBody>
      </p:sp>
      <p:sp>
        <p:nvSpPr>
          <p:cNvPr id="48131" name="Rectangle 7"/>
          <p:cNvSpPr txBox="1">
            <a:spLocks noGrp="1" noChangeArrowheads="1"/>
          </p:cNvSpPr>
          <p:nvPr/>
        </p:nvSpPr>
        <p:spPr bwMode="auto">
          <a:xfrm>
            <a:off x="3831326" y="9445387"/>
            <a:ext cx="2929837" cy="497126"/>
          </a:xfrm>
          <a:prstGeom prst="rect">
            <a:avLst/>
          </a:prstGeom>
          <a:noFill/>
          <a:ln w="9525">
            <a:noFill/>
            <a:miter lim="800000"/>
            <a:headEnd/>
            <a:tailEnd/>
          </a:ln>
        </p:spPr>
        <p:txBody>
          <a:bodyPr anchor="b"/>
          <a:lstStyle/>
          <a:p>
            <a:pPr algn="r"/>
            <a:fld id="{A1CF8B03-FC15-49D2-AEA2-37C3F576E87B}" type="slidenum">
              <a:rPr lang="en-US" sz="1200"/>
              <a:pPr algn="r"/>
              <a:t>27</a:t>
            </a:fld>
            <a:endParaRPr lang="en-US" sz="1200"/>
          </a:p>
        </p:txBody>
      </p:sp>
      <p:sp>
        <p:nvSpPr>
          <p:cNvPr id="48132" name="Slide Image Placeholder 1"/>
          <p:cNvSpPr>
            <a:spLocks noGrp="1" noRot="1" noChangeAspect="1" noTextEdit="1"/>
          </p:cNvSpPr>
          <p:nvPr>
            <p:ph type="sldImg"/>
          </p:nvPr>
        </p:nvSpPr>
        <p:spPr bwMode="auto">
          <a:noFill/>
          <a:ln>
            <a:solidFill>
              <a:srgbClr val="000000"/>
            </a:solidFill>
            <a:miter lim="800000"/>
            <a:headEnd/>
            <a:tailEnd/>
          </a:ln>
        </p:spPr>
      </p:sp>
      <p:sp>
        <p:nvSpPr>
          <p:cNvPr id="4813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d-ID"/>
          </a:p>
        </p:txBody>
      </p:sp>
      <p:sp>
        <p:nvSpPr>
          <p:cNvPr id="48134" name="Slide Number Placeholder 3"/>
          <p:cNvSpPr txBox="1">
            <a:spLocks noGrp="1"/>
          </p:cNvSpPr>
          <p:nvPr/>
        </p:nvSpPr>
        <p:spPr bwMode="auto">
          <a:xfrm>
            <a:off x="3829761" y="9443662"/>
            <a:ext cx="2929837" cy="497126"/>
          </a:xfrm>
          <a:prstGeom prst="rect">
            <a:avLst/>
          </a:prstGeom>
          <a:noFill/>
          <a:ln w="9525">
            <a:noFill/>
            <a:miter lim="800000"/>
            <a:headEnd/>
            <a:tailEnd/>
          </a:ln>
        </p:spPr>
        <p:txBody>
          <a:bodyPr anchor="b"/>
          <a:lstStyle/>
          <a:p>
            <a:pPr algn="r"/>
            <a:fld id="{6A2DCF19-ABBF-4B83-88D7-E3046536AC96}" type="slidenum">
              <a:rPr lang="en-US" sz="1200"/>
              <a:pPr algn="r"/>
              <a:t>27</a:t>
            </a:fld>
            <a:endParaRPr lang="en-US" sz="1200"/>
          </a:p>
        </p:txBody>
      </p:sp>
    </p:spTree>
    <p:extLst>
      <p:ext uri="{BB962C8B-B14F-4D97-AF65-F5344CB8AC3E}">
        <p14:creationId xmlns:p14="http://schemas.microsoft.com/office/powerpoint/2010/main" val="1398681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50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8ED1750-3FB8-4DA1-92E0-5A3BD235B850}" type="slidenum">
              <a:rPr lang="en-US" smtClean="0"/>
              <a:pPr fontAlgn="base">
                <a:spcBef>
                  <a:spcPct val="0"/>
                </a:spcBef>
                <a:spcAft>
                  <a:spcPct val="0"/>
                </a:spcAft>
                <a:defRPr/>
              </a:pPr>
              <a:t>29</a:t>
            </a:fld>
            <a:endParaRPr lang="en-US"/>
          </a:p>
        </p:txBody>
      </p:sp>
    </p:spTree>
    <p:extLst>
      <p:ext uri="{BB962C8B-B14F-4D97-AF65-F5344CB8AC3E}">
        <p14:creationId xmlns:p14="http://schemas.microsoft.com/office/powerpoint/2010/main" val="253715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D5EE9B4-6952-4447-996B-DB82FC0B017F}" type="slidenum">
              <a:rPr lang="en-US" smtClean="0">
                <a:latin typeface="Arial" pitchFamily="34" charset="0"/>
              </a:rPr>
              <a:pPr fontAlgn="base">
                <a:spcBef>
                  <a:spcPct val="0"/>
                </a:spcBef>
                <a:spcAft>
                  <a:spcPct val="0"/>
                </a:spcAft>
                <a:defRPr/>
              </a:pPr>
              <a:t>30</a:t>
            </a:fld>
            <a:endParaRPr lang="en-US">
              <a:latin typeface="Arial" pitchFamily="34" charset="0"/>
            </a:endParaRPr>
          </a:p>
        </p:txBody>
      </p:sp>
      <p:sp>
        <p:nvSpPr>
          <p:cNvPr id="49155" name="Slide Image Placeholder 1"/>
          <p:cNvSpPr>
            <a:spLocks noGrp="1" noRot="1" noChangeAspect="1" noTextEdit="1"/>
          </p:cNvSpPr>
          <p:nvPr>
            <p:ph type="sldImg"/>
          </p:nvPr>
        </p:nvSpPr>
        <p:spPr bwMode="auto">
          <a:noFill/>
          <a:ln>
            <a:solidFill>
              <a:srgbClr val="000000"/>
            </a:solidFill>
            <a:miter lim="800000"/>
            <a:headEnd/>
            <a:tailEnd/>
          </a:ln>
        </p:spPr>
      </p:sp>
      <p:sp>
        <p:nvSpPr>
          <p:cNvPr id="4915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d-ID">
              <a:latin typeface="Arial" pitchFamily="34" charset="0"/>
            </a:endParaRPr>
          </a:p>
        </p:txBody>
      </p:sp>
      <p:sp>
        <p:nvSpPr>
          <p:cNvPr id="49157" name="Slide Number Placeholder 3"/>
          <p:cNvSpPr txBox="1">
            <a:spLocks noGrp="1"/>
          </p:cNvSpPr>
          <p:nvPr/>
        </p:nvSpPr>
        <p:spPr bwMode="auto">
          <a:xfrm>
            <a:off x="3831326" y="9445387"/>
            <a:ext cx="2929837" cy="497126"/>
          </a:xfrm>
          <a:prstGeom prst="rect">
            <a:avLst/>
          </a:prstGeom>
          <a:noFill/>
          <a:ln w="9525">
            <a:noFill/>
            <a:miter lim="800000"/>
            <a:headEnd/>
            <a:tailEnd/>
          </a:ln>
        </p:spPr>
        <p:txBody>
          <a:bodyPr anchor="b"/>
          <a:lstStyle/>
          <a:p>
            <a:pPr algn="r"/>
            <a:fld id="{824525C5-67F1-4AE9-A487-3BCF5AA7B4F4}" type="slidenum">
              <a:rPr lang="en-US" sz="1200"/>
              <a:pPr algn="r"/>
              <a:t>30</a:t>
            </a:fld>
            <a:endParaRPr lang="en-US" sz="1200"/>
          </a:p>
        </p:txBody>
      </p:sp>
    </p:spTree>
    <p:extLst>
      <p:ext uri="{BB962C8B-B14F-4D97-AF65-F5344CB8AC3E}">
        <p14:creationId xmlns:p14="http://schemas.microsoft.com/office/powerpoint/2010/main" val="3334779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00314" y="1245054"/>
            <a:ext cx="7772400" cy="1470025"/>
          </a:xfrm>
        </p:spPr>
        <p:txBody>
          <a:bodyPr/>
          <a:lstStyle>
            <a:lvl1pPr>
              <a:defRPr b="0" cap="none" spc="0">
                <a:ln w="18415" cmpd="sng">
                  <a:solidFill>
                    <a:srgbClr val="FFFFFF"/>
                  </a:solidFill>
                  <a:prstDash val="solid"/>
                </a:ln>
                <a:solidFill>
                  <a:srgbClr val="C00000"/>
                </a:solidFill>
                <a:effectLst>
                  <a:outerShdw blurRad="63500" dir="3600000" algn="tl" rotWithShape="0">
                    <a:srgbClr val="000000">
                      <a:alpha val="70000"/>
                    </a:srgbClr>
                  </a:outerShdw>
                </a:effectLst>
              </a:defRPr>
            </a:lvl1pPr>
          </a:lstStyle>
          <a:p>
            <a:r>
              <a:rPr lang="en-US"/>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id-ID"/>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B5FEF3C-7E40-44CA-AFE1-6D6DA929449D}"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C04A1E0-B114-402B-AC2E-4AB15DBAF594}"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fld id="{714342F7-9F3F-4240-86D7-2E1373ABB202}" type="datetimeFigureOut">
              <a:rPr lang="en-US"/>
              <a:pPr>
                <a:defRPr/>
              </a:pPr>
              <a:t>7/2/2019</a:t>
            </a:fld>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6D3715-DFEC-47CD-81D6-361EAA564A74}" type="slidenum">
              <a:rPr lang="en-US"/>
              <a:pPr>
                <a:defRPr/>
              </a:pPr>
              <a:t>‹#›</a:t>
            </a:fld>
            <a:endParaRPr lang="en-US"/>
          </a:p>
        </p:txBody>
      </p:sp>
    </p:spTree>
    <p:extLst>
      <p:ext uri="{BB962C8B-B14F-4D97-AF65-F5344CB8AC3E}">
        <p14:creationId xmlns:p14="http://schemas.microsoft.com/office/powerpoint/2010/main" val="1222778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482" y="961697"/>
            <a:ext cx="8623739" cy="4967634"/>
          </a:xfrm>
        </p:spPr>
        <p:txBody>
          <a:bodyPr>
            <a:normAutofit/>
          </a:bodyPr>
          <a:lstStyle>
            <a:lvl1pPr>
              <a:defRPr sz="2800" b="1"/>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d-ID"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6A949AF-D923-497C-AE71-69C11D13EE39}" type="datetimeFigureOut">
              <a:rPr lang="id-ID" smtClean="0"/>
              <a:pPr/>
              <a:t>02/07/2019</a:t>
            </a:fld>
            <a:endParaRPr lang="id-ID"/>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id-ID"/>
          </a:p>
        </p:txBody>
      </p:sp>
      <p:sp>
        <p:nvSpPr>
          <p:cNvPr id="6" name="Slide Number Placeholder 5"/>
          <p:cNvSpPr>
            <a:spLocks noGrp="1"/>
          </p:cNvSpPr>
          <p:nvPr>
            <p:ph type="sldNum" sz="quarter" idx="12"/>
          </p:nvPr>
        </p:nvSpPr>
        <p:spPr/>
        <p:txBody>
          <a:bodyPr/>
          <a:lstStyle/>
          <a:p>
            <a:pPr>
              <a:defRPr/>
            </a:pPr>
            <a:fld id="{33230054-E1E2-43BD-9F21-33F5CEB613B2}"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5FF086A-D46E-4CC5-A545-554B7006E433}"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4866D7D-CAA5-46AD-9906-2D9BFC307BB8}"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a:defRPr/>
            </a:pPr>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5E1AE17-995B-438B-B487-E19E2AD8F80F}"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id-ID"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a:defRPr/>
            </a:pPr>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AED2F8C1-C132-4EBC-9F9F-F62426E5D427}"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a:defRPr/>
            </a:pPr>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CB00A312-D326-4387-AFB8-5FD42173506F}"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A825BF8-4479-4C45-8A4F-E3A4B231E708}"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76523" y="386255"/>
            <a:ext cx="5486400" cy="566738"/>
          </a:xfrm>
        </p:spPr>
        <p:txBody>
          <a:bodyPr anchor="b"/>
          <a:lstStyle>
            <a:lvl1pPr algn="l">
              <a:defRPr sz="2000" b="1"/>
            </a:lvl1pPr>
          </a:lstStyle>
          <a:p>
            <a:r>
              <a:rPr lang="en-US"/>
              <a:t>Click to edit Master title style</a:t>
            </a:r>
            <a:endParaRPr lang="id-ID"/>
          </a:p>
        </p:txBody>
      </p:sp>
      <p:sp>
        <p:nvSpPr>
          <p:cNvPr id="3" name="Picture Placeholder 2"/>
          <p:cNvSpPr>
            <a:spLocks noGrp="1"/>
          </p:cNvSpPr>
          <p:nvPr>
            <p:ph type="pic" idx="1"/>
          </p:nvPr>
        </p:nvSpPr>
        <p:spPr>
          <a:xfrm>
            <a:off x="1776522" y="105421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d-ID"/>
          </a:p>
        </p:txBody>
      </p:sp>
      <p:sp>
        <p:nvSpPr>
          <p:cNvPr id="4" name="Text Placeholder 3"/>
          <p:cNvSpPr>
            <a:spLocks noGrp="1"/>
          </p:cNvSpPr>
          <p:nvPr>
            <p:ph type="body" sz="half" idx="2"/>
          </p:nvPr>
        </p:nvSpPr>
        <p:spPr>
          <a:xfrm>
            <a:off x="1792288" y="6085489"/>
            <a:ext cx="5486400" cy="51237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21D0AD9-390B-4FBB-B726-C76735DCE328}"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tiff"/><Relationship Id="rId3" Type="http://schemas.openxmlformats.org/officeDocument/2006/relationships/slideLayout" Target="../slideLayouts/slideLayout3.xml"/><Relationship Id="rId21" Type="http://schemas.openxmlformats.org/officeDocument/2006/relationships/image" Target="../media/image8.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tiff"/><Relationship Id="rId2" Type="http://schemas.openxmlformats.org/officeDocument/2006/relationships/slideLayout" Target="../slideLayouts/slideLayout2.xml"/><Relationship Id="rId16" Type="http://schemas.openxmlformats.org/officeDocument/2006/relationships/image" Target="../media/image3.tiff"/><Relationship Id="rId20"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tiff"/><Relationship Id="rId10" Type="http://schemas.openxmlformats.org/officeDocument/2006/relationships/slideLayout" Target="../slideLayouts/slideLayout10.xml"/><Relationship Id="rId19" Type="http://schemas.openxmlformats.org/officeDocument/2006/relationships/image" Target="../media/image6.tif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 Id="rId22" Type="http://schemas.openxmlformats.org/officeDocument/2006/relationships/image" Target="../media/image9.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gbr-template-kcl.jpg"/>
          <p:cNvPicPr>
            <a:picLocks noChangeAspect="1"/>
          </p:cNvPicPr>
          <p:nvPr userDrawn="1"/>
        </p:nvPicPr>
        <p:blipFill>
          <a:blip r:embed="rId14"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d-ID" dirty="0"/>
          </a:p>
        </p:txBody>
      </p:sp>
      <p:sp>
        <p:nvSpPr>
          <p:cNvPr id="6" name="Slide Number Placeholder 5"/>
          <p:cNvSpPr>
            <a:spLocks noGrp="1"/>
          </p:cNvSpPr>
          <p:nvPr>
            <p:ph type="sldNum" sz="quarter" idx="4"/>
          </p:nvPr>
        </p:nvSpPr>
        <p:spPr>
          <a:xfrm>
            <a:off x="8391644" y="5503762"/>
            <a:ext cx="648181" cy="561371"/>
          </a:xfrm>
          <a:prstGeom prst="rect">
            <a:avLst/>
          </a:prstGeom>
        </p:spPr>
        <p:txBody>
          <a:bodyPr vert="horz" lIns="91440" tIns="45720" rIns="91440" bIns="45720" rtlCol="0" anchor="ctr"/>
          <a:lstStyle>
            <a:lvl1pPr algn="r">
              <a:defRPr sz="2800" b="1">
                <a:solidFill>
                  <a:schemeClr val="bg1"/>
                </a:solidFill>
              </a:defRPr>
            </a:lvl1pPr>
          </a:lstStyle>
          <a:p>
            <a:pPr>
              <a:defRPr/>
            </a:pPr>
            <a:fld id="{B80118C1-8D95-4930-BC5E-205450A5D1AC}" type="slidenum">
              <a:rPr lang="en-US" smtClean="0"/>
              <a:pPr>
                <a:defRPr/>
              </a:pPr>
              <a:t>‹#›</a:t>
            </a:fld>
            <a:endParaRPr lang="en-US" dirty="0"/>
          </a:p>
        </p:txBody>
      </p:sp>
      <p:pic>
        <p:nvPicPr>
          <p:cNvPr id="10" name="Picture 9" descr="7_JULI 2016.tif"/>
          <p:cNvPicPr>
            <a:picLocks noChangeAspect="1"/>
          </p:cNvPicPr>
          <p:nvPr userDrawn="1"/>
        </p:nvPicPr>
        <p:blipFill>
          <a:blip r:embed="rId15" cstate="print"/>
          <a:stretch>
            <a:fillRect/>
          </a:stretch>
        </p:blipFill>
        <p:spPr>
          <a:xfrm>
            <a:off x="118063" y="6024042"/>
            <a:ext cx="776877" cy="76187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799999" lon="1200000" rev="120001"/>
            </a:camera>
            <a:lightRig rig="threePt" dir="t"/>
          </a:scene3d>
          <a:sp3d contourW="6350" prstMaterial="matte">
            <a:bevelT w="63500" h="63500"/>
            <a:contourClr>
              <a:srgbClr val="969696"/>
            </a:contourClr>
          </a:sp3d>
        </p:spPr>
      </p:pic>
      <p:pic>
        <p:nvPicPr>
          <p:cNvPr id="11" name="Picture 10" descr="8_AGUSTUS 2016.tif"/>
          <p:cNvPicPr>
            <a:picLocks noChangeAspect="1"/>
          </p:cNvPicPr>
          <p:nvPr userDrawn="1"/>
        </p:nvPicPr>
        <p:blipFill>
          <a:blip r:embed="rId16" cstate="print"/>
          <a:srcRect l="12903" r="12903"/>
          <a:stretch>
            <a:fillRect/>
          </a:stretch>
        </p:blipFill>
        <p:spPr>
          <a:xfrm>
            <a:off x="894294" y="6011685"/>
            <a:ext cx="798841" cy="71149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799994" lon="1200001" rev="19919992"/>
            </a:camera>
            <a:lightRig rig="threePt" dir="t"/>
          </a:scene3d>
          <a:sp3d contourW="6350" prstMaterial="matte">
            <a:bevelT w="63500" h="63500"/>
            <a:contourClr>
              <a:srgbClr val="969696"/>
            </a:contourClr>
          </a:sp3d>
        </p:spPr>
      </p:pic>
      <p:pic>
        <p:nvPicPr>
          <p:cNvPr id="12" name="Picture 11" descr="9_SEPTEMBER 2016.tif"/>
          <p:cNvPicPr>
            <a:picLocks noChangeAspect="1"/>
          </p:cNvPicPr>
          <p:nvPr userDrawn="1"/>
        </p:nvPicPr>
        <p:blipFill>
          <a:blip r:embed="rId17" cstate="print"/>
          <a:stretch>
            <a:fillRect/>
          </a:stretch>
        </p:blipFill>
        <p:spPr>
          <a:xfrm>
            <a:off x="1682100" y="6007265"/>
            <a:ext cx="741441" cy="73371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799999" lon="1200000" rev="21120000"/>
            </a:camera>
            <a:lightRig rig="threePt" dir="t"/>
          </a:scene3d>
          <a:sp3d contourW="6350" prstMaterial="matte">
            <a:bevelT w="63500" h="63500"/>
            <a:contourClr>
              <a:srgbClr val="969696"/>
            </a:contourClr>
          </a:sp3d>
        </p:spPr>
      </p:pic>
      <p:pic>
        <p:nvPicPr>
          <p:cNvPr id="13" name="Picture 12" descr="10_OKTOBER 2016-1.tif"/>
          <p:cNvPicPr>
            <a:picLocks noChangeAspect="1"/>
          </p:cNvPicPr>
          <p:nvPr userDrawn="1"/>
        </p:nvPicPr>
        <p:blipFill>
          <a:blip r:embed="rId18" cstate="print"/>
          <a:srcRect b="16182"/>
          <a:stretch>
            <a:fillRect/>
          </a:stretch>
        </p:blipFill>
        <p:spPr>
          <a:xfrm>
            <a:off x="3080125" y="6083949"/>
            <a:ext cx="809809" cy="70506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63500" h="63500"/>
            <a:contourClr>
              <a:srgbClr val="969696"/>
            </a:contourClr>
          </a:sp3d>
        </p:spPr>
      </p:pic>
      <p:pic>
        <p:nvPicPr>
          <p:cNvPr id="14" name="Picture 13" descr="kc pot.tif"/>
          <p:cNvPicPr>
            <a:picLocks noChangeAspect="1"/>
          </p:cNvPicPr>
          <p:nvPr userDrawn="1"/>
        </p:nvPicPr>
        <p:blipFill>
          <a:blip r:embed="rId19" cstate="print"/>
          <a:stretch>
            <a:fillRect/>
          </a:stretch>
        </p:blipFill>
        <p:spPr>
          <a:xfrm>
            <a:off x="3814019" y="6083936"/>
            <a:ext cx="797239" cy="66191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799999" lon="1200000" rev="720001"/>
            </a:camera>
            <a:lightRig rig="threePt" dir="t"/>
          </a:scene3d>
          <a:sp3d contourW="6350" prstMaterial="matte">
            <a:bevelT w="63500" h="63500"/>
            <a:contourClr>
              <a:srgbClr val="969696"/>
            </a:contourClr>
          </a:sp3d>
        </p:spPr>
      </p:pic>
      <p:pic>
        <p:nvPicPr>
          <p:cNvPr id="15" name="Picture 14" descr="uk.png"/>
          <p:cNvPicPr>
            <a:picLocks noChangeAspect="1"/>
          </p:cNvPicPr>
          <p:nvPr userDrawn="1"/>
        </p:nvPicPr>
        <p:blipFill>
          <a:blip r:embed="rId20" cstate="print"/>
          <a:stretch>
            <a:fillRect/>
          </a:stretch>
        </p:blipFill>
        <p:spPr>
          <a:xfrm>
            <a:off x="2363744" y="6065425"/>
            <a:ext cx="833987" cy="66084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799999" lon="1200000" rev="1020001"/>
            </a:camera>
            <a:lightRig rig="threePt" dir="t"/>
          </a:scene3d>
          <a:sp3d contourW="6350" prstMaterial="matte">
            <a:bevelT w="63500" h="63500"/>
            <a:contourClr>
              <a:srgbClr val="969696"/>
            </a:contourClr>
          </a:sp3d>
        </p:spPr>
      </p:pic>
      <p:pic>
        <p:nvPicPr>
          <p:cNvPr id="16" name="Picture 15" descr="ubi pot.png"/>
          <p:cNvPicPr>
            <a:picLocks noChangeAspect="1"/>
          </p:cNvPicPr>
          <p:nvPr userDrawn="1"/>
        </p:nvPicPr>
        <p:blipFill>
          <a:blip r:embed="rId21" cstate="print"/>
          <a:stretch>
            <a:fillRect/>
          </a:stretch>
        </p:blipFill>
        <p:spPr>
          <a:xfrm>
            <a:off x="4545939" y="6083679"/>
            <a:ext cx="720542" cy="66436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799999" lon="1200000" rev="21120000"/>
            </a:camera>
            <a:lightRig rig="threePt" dir="t"/>
          </a:scene3d>
          <a:sp3d contourW="6350" prstMaterial="matte">
            <a:bevelT w="63500" h="63500"/>
            <a:contourClr>
              <a:srgbClr val="969696"/>
            </a:contourClr>
          </a:sp3d>
        </p:spPr>
      </p:pic>
      <p:pic>
        <p:nvPicPr>
          <p:cNvPr id="27" name="Picture 26" descr="kemtan_Agrinov.tif"/>
          <p:cNvPicPr>
            <a:picLocks noChangeAspect="1"/>
          </p:cNvPicPr>
          <p:nvPr userDrawn="1"/>
        </p:nvPicPr>
        <p:blipFill>
          <a:blip r:embed="rId22" cstate="print"/>
          <a:stretch>
            <a:fillRect/>
          </a:stretch>
        </p:blipFill>
        <p:spPr>
          <a:xfrm>
            <a:off x="5453150" y="6078424"/>
            <a:ext cx="3502475" cy="669509"/>
          </a:xfrm>
          <a:prstGeom prst="rect">
            <a:avLst/>
          </a:prstGeom>
        </p:spPr>
      </p:pic>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7.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12" Type="http://schemas.openxmlformats.org/officeDocument/2006/relationships/image" Target="../media/image36.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0.jpeg"/><Relationship Id="rId11" Type="http://schemas.openxmlformats.org/officeDocument/2006/relationships/image" Target="../media/image35.jpeg"/><Relationship Id="rId5" Type="http://schemas.openxmlformats.org/officeDocument/2006/relationships/image" Target="../media/image29.jpeg"/><Relationship Id="rId10" Type="http://schemas.openxmlformats.org/officeDocument/2006/relationships/image" Target="../media/image34.jpeg"/><Relationship Id="rId4" Type="http://schemas.openxmlformats.org/officeDocument/2006/relationships/image" Target="../media/image28.jpeg"/><Relationship Id="rId9" Type="http://schemas.openxmlformats.org/officeDocument/2006/relationships/image" Target="../media/image33.jpeg"/></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2.png"/><Relationship Id="rId7" Type="http://schemas.openxmlformats.org/officeDocument/2006/relationships/image" Target="../media/image4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10" Type="http://schemas.openxmlformats.org/officeDocument/2006/relationships/image" Target="../media/image49.jpeg"/><Relationship Id="rId4" Type="http://schemas.openxmlformats.org/officeDocument/2006/relationships/image" Target="../media/image43.jpeg"/><Relationship Id="rId9" Type="http://schemas.openxmlformats.org/officeDocument/2006/relationships/image" Target="../media/image4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50.png"/><Relationship Id="rId7" Type="http://schemas.openxmlformats.org/officeDocument/2006/relationships/image" Target="../media/image54.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png"/></Relationships>
</file>

<file path=ppt/slides/_rels/slide3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4106" r="10695" b="25551"/>
          <a:stretch/>
        </p:blipFill>
        <p:spPr>
          <a:xfrm>
            <a:off x="1299410" y="116290"/>
            <a:ext cx="2723949" cy="2675084"/>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0000" r="3985"/>
          <a:stretch/>
        </p:blipFill>
        <p:spPr>
          <a:xfrm>
            <a:off x="5005137" y="116290"/>
            <a:ext cx="2820202" cy="2588409"/>
          </a:xfrm>
          <a:prstGeom prst="rect">
            <a:avLst/>
          </a:prstGeom>
        </p:spPr>
      </p:pic>
      <p:pic>
        <p:nvPicPr>
          <p:cNvPr id="6" name="Picture 5" descr="Image may contain: Yuliantoro Baliadi, standing"/>
          <p:cNvPicPr>
            <a:picLocks noChangeAspect="1" noChangeArrowheads="1"/>
          </p:cNvPicPr>
          <p:nvPr/>
        </p:nvPicPr>
        <p:blipFill rotWithShape="1">
          <a:blip r:embed="rId4">
            <a:extLst>
              <a:ext uri="{28A0092B-C50C-407E-A947-70E740481C1C}">
                <a14:useLocalDpi xmlns:a14="http://schemas.microsoft.com/office/drawing/2010/main" val="0"/>
              </a:ext>
            </a:extLst>
          </a:blip>
          <a:srcRect t="13048" b="33173"/>
          <a:stretch/>
        </p:blipFill>
        <p:spPr bwMode="auto">
          <a:xfrm>
            <a:off x="4210327" y="3768441"/>
            <a:ext cx="2456512" cy="2348564"/>
          </a:xfrm>
          <a:prstGeom prst="rect">
            <a:avLst/>
          </a:prstGeom>
          <a:noFill/>
          <a:extLst>
            <a:ext uri="{909E8E84-426E-40DD-AFC4-6F175D3DCCD1}">
              <a14:hiddenFill xmlns:a14="http://schemas.microsoft.com/office/drawing/2010/main">
                <a:solidFill>
                  <a:srgbClr val="FFFFFF"/>
                </a:solidFill>
              </a14:hiddenFill>
            </a:ext>
          </a:extLst>
        </p:spPr>
      </p:pic>
      <p:sp>
        <p:nvSpPr>
          <p:cNvPr id="7" name="Subtitle 3"/>
          <p:cNvSpPr txBox="1">
            <a:spLocks/>
          </p:cNvSpPr>
          <p:nvPr/>
        </p:nvSpPr>
        <p:spPr>
          <a:xfrm>
            <a:off x="559428" y="2684009"/>
            <a:ext cx="8156306" cy="40555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b="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dirty="0">
              <a:latin typeface="Brush Script MT" pitchFamily="66" charset="0"/>
            </a:endParaRPr>
          </a:p>
        </p:txBody>
      </p:sp>
      <p:sp>
        <p:nvSpPr>
          <p:cNvPr id="8" name="Rectangle 7"/>
          <p:cNvSpPr/>
          <p:nvPr/>
        </p:nvSpPr>
        <p:spPr>
          <a:xfrm>
            <a:off x="1977104" y="4758057"/>
            <a:ext cx="2171557" cy="646331"/>
          </a:xfrm>
          <a:prstGeom prst="rect">
            <a:avLst/>
          </a:prstGeom>
        </p:spPr>
        <p:txBody>
          <a:bodyPr wrap="none">
            <a:spAutoFit/>
          </a:bodyPr>
          <a:lstStyle/>
          <a:p>
            <a:pPr marL="0" indent="0" algn="ctr">
              <a:buNone/>
            </a:pPr>
            <a:r>
              <a:rPr lang="en-US" i="1" dirty="0" smtClean="0">
                <a:ln w="10541" cmpd="sng">
                  <a:solidFill>
                    <a:schemeClr val="accent1">
                      <a:shade val="88000"/>
                      <a:satMod val="110000"/>
                    </a:schemeClr>
                  </a:solidFill>
                  <a:prstDash val="solid"/>
                </a:ln>
                <a:solidFill>
                  <a:sysClr val="windowText" lastClr="000000"/>
                </a:solidFill>
                <a:latin typeface="Bernard MT Condensed" pitchFamily="18" charset="0"/>
              </a:rPr>
              <a:t>Dr. </a:t>
            </a:r>
            <a:r>
              <a:rPr lang="en-US" i="1" dirty="0" err="1" smtClean="0">
                <a:ln w="10541" cmpd="sng">
                  <a:solidFill>
                    <a:schemeClr val="accent1">
                      <a:shade val="88000"/>
                      <a:satMod val="110000"/>
                    </a:schemeClr>
                  </a:solidFill>
                  <a:prstDash val="solid"/>
                </a:ln>
                <a:solidFill>
                  <a:sysClr val="windowText" lastClr="000000"/>
                </a:solidFill>
                <a:latin typeface="Bernard MT Condensed" pitchFamily="18" charset="0"/>
              </a:rPr>
              <a:t>Yuliantoro</a:t>
            </a:r>
            <a:r>
              <a:rPr lang="en-US" i="1" dirty="0" smtClean="0">
                <a:ln w="10541" cmpd="sng">
                  <a:solidFill>
                    <a:schemeClr val="accent1">
                      <a:shade val="88000"/>
                      <a:satMod val="110000"/>
                    </a:schemeClr>
                  </a:solidFill>
                  <a:prstDash val="solid"/>
                </a:ln>
                <a:solidFill>
                  <a:sysClr val="windowText" lastClr="000000"/>
                </a:solidFill>
                <a:latin typeface="Bernard MT Condensed" pitchFamily="18" charset="0"/>
              </a:rPr>
              <a:t>  </a:t>
            </a:r>
            <a:r>
              <a:rPr lang="en-US" i="1" dirty="0" err="1" smtClean="0">
                <a:ln w="10541" cmpd="sng">
                  <a:solidFill>
                    <a:schemeClr val="accent1">
                      <a:shade val="88000"/>
                      <a:satMod val="110000"/>
                    </a:schemeClr>
                  </a:solidFill>
                  <a:prstDash val="solid"/>
                </a:ln>
                <a:solidFill>
                  <a:sysClr val="windowText" lastClr="000000"/>
                </a:solidFill>
                <a:latin typeface="Bernard MT Condensed" pitchFamily="18" charset="0"/>
              </a:rPr>
              <a:t>Baliadi</a:t>
            </a:r>
            <a:endParaRPr lang="en-US" i="1" dirty="0" smtClean="0">
              <a:ln w="10541" cmpd="sng">
                <a:solidFill>
                  <a:schemeClr val="accent1">
                    <a:shade val="88000"/>
                    <a:satMod val="110000"/>
                  </a:schemeClr>
                </a:solidFill>
                <a:prstDash val="solid"/>
              </a:ln>
              <a:solidFill>
                <a:sysClr val="windowText" lastClr="000000"/>
              </a:solidFill>
              <a:latin typeface="Bernard MT Condensed" pitchFamily="18" charset="0"/>
            </a:endParaRPr>
          </a:p>
          <a:p>
            <a:pPr marL="0" indent="0" algn="ctr">
              <a:buNone/>
            </a:pPr>
            <a:r>
              <a:rPr lang="en-US" i="1" dirty="0" smtClean="0">
                <a:ln w="10541" cmpd="sng">
                  <a:solidFill>
                    <a:schemeClr val="accent1">
                      <a:shade val="88000"/>
                      <a:satMod val="110000"/>
                    </a:schemeClr>
                  </a:solidFill>
                  <a:prstDash val="solid"/>
                </a:ln>
                <a:solidFill>
                  <a:sysClr val="windowText" lastClr="000000"/>
                </a:solidFill>
                <a:latin typeface="Bernard MT Condensed" pitchFamily="18" charset="0"/>
              </a:rPr>
              <a:t>Head of ILETRI</a:t>
            </a:r>
            <a:endParaRPr lang="en-US" i="1" dirty="0">
              <a:ln w="10541" cmpd="sng">
                <a:solidFill>
                  <a:schemeClr val="accent1">
                    <a:shade val="88000"/>
                    <a:satMod val="110000"/>
                  </a:schemeClr>
                </a:solidFill>
                <a:prstDash val="solid"/>
              </a:ln>
              <a:solidFill>
                <a:sysClr val="windowText" lastClr="000000"/>
              </a:solidFill>
              <a:latin typeface="Bernard MT Condensed" pitchFamily="18" charset="0"/>
            </a:endParaRPr>
          </a:p>
        </p:txBody>
      </p:sp>
      <p:sp>
        <p:nvSpPr>
          <p:cNvPr id="9" name="Rectangle 8"/>
          <p:cNvSpPr/>
          <p:nvPr/>
        </p:nvSpPr>
        <p:spPr>
          <a:xfrm>
            <a:off x="5548654" y="2684009"/>
            <a:ext cx="2041521" cy="646331"/>
          </a:xfrm>
          <a:prstGeom prst="rect">
            <a:avLst/>
          </a:prstGeom>
        </p:spPr>
        <p:txBody>
          <a:bodyPr wrap="none">
            <a:spAutoFit/>
          </a:bodyPr>
          <a:lstStyle/>
          <a:p>
            <a:r>
              <a:rPr lang="en-US" i="1" dirty="0" smtClean="0">
                <a:ln w="10541" cmpd="sng">
                  <a:solidFill>
                    <a:schemeClr val="accent1">
                      <a:shade val="88000"/>
                      <a:satMod val="110000"/>
                    </a:schemeClr>
                  </a:solidFill>
                  <a:prstDash val="solid"/>
                </a:ln>
                <a:solidFill>
                  <a:sysClr val="windowText" lastClr="000000"/>
                </a:solidFill>
                <a:latin typeface="Bernard MT Condensed" pitchFamily="18" charset="0"/>
              </a:rPr>
              <a:t>Dr. </a:t>
            </a:r>
            <a:r>
              <a:rPr lang="en-US" i="1" dirty="0" err="1" smtClean="0">
                <a:ln w="10541" cmpd="sng">
                  <a:solidFill>
                    <a:schemeClr val="accent1">
                      <a:shade val="88000"/>
                      <a:satMod val="110000"/>
                    </a:schemeClr>
                  </a:solidFill>
                  <a:prstDash val="solid"/>
                </a:ln>
                <a:solidFill>
                  <a:sysClr val="windowText" lastClr="000000"/>
                </a:solidFill>
                <a:latin typeface="Bernard MT Condensed" pitchFamily="18" charset="0"/>
              </a:rPr>
              <a:t>Haris</a:t>
            </a:r>
            <a:r>
              <a:rPr lang="en-US" i="1" dirty="0" smtClean="0">
                <a:ln w="10541" cmpd="sng">
                  <a:solidFill>
                    <a:schemeClr val="accent1">
                      <a:shade val="88000"/>
                      <a:satMod val="110000"/>
                    </a:schemeClr>
                  </a:solidFill>
                  <a:prstDash val="solid"/>
                </a:ln>
                <a:solidFill>
                  <a:sysClr val="windowText" lastClr="000000"/>
                </a:solidFill>
                <a:latin typeface="Bernard MT Condensed" pitchFamily="18" charset="0"/>
              </a:rPr>
              <a:t> </a:t>
            </a:r>
            <a:r>
              <a:rPr lang="en-US" i="1" dirty="0" err="1" smtClean="0">
                <a:ln w="10541" cmpd="sng">
                  <a:solidFill>
                    <a:schemeClr val="accent1">
                      <a:shade val="88000"/>
                      <a:satMod val="110000"/>
                    </a:schemeClr>
                  </a:solidFill>
                  <a:prstDash val="solid"/>
                </a:ln>
                <a:solidFill>
                  <a:sysClr val="windowText" lastClr="000000"/>
                </a:solidFill>
                <a:latin typeface="Bernard MT Condensed" pitchFamily="18" charset="0"/>
              </a:rPr>
              <a:t>Syahbuddin</a:t>
            </a:r>
            <a:endParaRPr lang="en-US" i="1" dirty="0" smtClean="0">
              <a:ln w="10541" cmpd="sng">
                <a:solidFill>
                  <a:schemeClr val="accent1">
                    <a:shade val="88000"/>
                    <a:satMod val="110000"/>
                  </a:schemeClr>
                </a:solidFill>
                <a:prstDash val="solid"/>
              </a:ln>
              <a:solidFill>
                <a:sysClr val="windowText" lastClr="000000"/>
              </a:solidFill>
              <a:latin typeface="Bernard MT Condensed" pitchFamily="18" charset="0"/>
            </a:endParaRPr>
          </a:p>
          <a:p>
            <a:r>
              <a:rPr lang="en-US" i="1" dirty="0" smtClean="0">
                <a:ln w="10541" cmpd="sng">
                  <a:solidFill>
                    <a:schemeClr val="accent1">
                      <a:shade val="88000"/>
                      <a:satMod val="110000"/>
                    </a:schemeClr>
                  </a:solidFill>
                  <a:prstDash val="solid"/>
                </a:ln>
                <a:solidFill>
                  <a:sysClr val="windowText" lastClr="000000"/>
                </a:solidFill>
                <a:latin typeface="Bernard MT Condensed" pitchFamily="18" charset="0"/>
              </a:rPr>
              <a:t>Head of ICFORD</a:t>
            </a:r>
            <a:endParaRPr lang="en-US" dirty="0"/>
          </a:p>
        </p:txBody>
      </p:sp>
      <p:sp>
        <p:nvSpPr>
          <p:cNvPr id="10" name="Rectangle 9"/>
          <p:cNvSpPr/>
          <p:nvPr/>
        </p:nvSpPr>
        <p:spPr>
          <a:xfrm>
            <a:off x="1795734" y="2886784"/>
            <a:ext cx="1643976" cy="646331"/>
          </a:xfrm>
          <a:prstGeom prst="rect">
            <a:avLst/>
          </a:prstGeom>
        </p:spPr>
        <p:txBody>
          <a:bodyPr wrap="none">
            <a:spAutoFit/>
          </a:bodyPr>
          <a:lstStyle/>
          <a:p>
            <a:pPr marL="0" indent="0" algn="ctr">
              <a:buNone/>
            </a:pPr>
            <a:r>
              <a:rPr lang="en-US" i="1" dirty="0" smtClean="0">
                <a:ln w="10541" cmpd="sng">
                  <a:solidFill>
                    <a:schemeClr val="accent1">
                      <a:shade val="88000"/>
                      <a:satMod val="110000"/>
                    </a:schemeClr>
                  </a:solidFill>
                  <a:prstDash val="solid"/>
                </a:ln>
                <a:solidFill>
                  <a:sysClr val="windowText" lastClr="000000"/>
                </a:solidFill>
                <a:latin typeface="Bernard MT Condensed" pitchFamily="18" charset="0"/>
              </a:rPr>
              <a:t>Dr. </a:t>
            </a:r>
            <a:r>
              <a:rPr lang="en-US" i="1" dirty="0" err="1" smtClean="0">
                <a:ln w="10541" cmpd="sng">
                  <a:solidFill>
                    <a:schemeClr val="accent1">
                      <a:shade val="88000"/>
                      <a:satMod val="110000"/>
                    </a:schemeClr>
                  </a:solidFill>
                  <a:prstDash val="solid"/>
                </a:ln>
                <a:solidFill>
                  <a:sysClr val="windowText" lastClr="000000"/>
                </a:solidFill>
                <a:latin typeface="Bernard MT Condensed" pitchFamily="18" charset="0"/>
              </a:rPr>
              <a:t>Fadjry</a:t>
            </a:r>
            <a:r>
              <a:rPr lang="en-US" i="1" dirty="0" smtClean="0">
                <a:ln w="10541" cmpd="sng">
                  <a:solidFill>
                    <a:schemeClr val="accent1">
                      <a:shade val="88000"/>
                      <a:satMod val="110000"/>
                    </a:schemeClr>
                  </a:solidFill>
                  <a:prstDash val="solid"/>
                </a:ln>
                <a:solidFill>
                  <a:sysClr val="windowText" lastClr="000000"/>
                </a:solidFill>
                <a:latin typeface="Bernard MT Condensed" pitchFamily="18" charset="0"/>
              </a:rPr>
              <a:t> </a:t>
            </a:r>
            <a:r>
              <a:rPr lang="en-US" i="1" dirty="0" err="1" smtClean="0">
                <a:ln w="10541" cmpd="sng">
                  <a:solidFill>
                    <a:schemeClr val="accent1">
                      <a:shade val="88000"/>
                      <a:satMod val="110000"/>
                    </a:schemeClr>
                  </a:solidFill>
                  <a:prstDash val="solid"/>
                </a:ln>
                <a:solidFill>
                  <a:sysClr val="windowText" lastClr="000000"/>
                </a:solidFill>
                <a:latin typeface="Bernard MT Condensed" pitchFamily="18" charset="0"/>
              </a:rPr>
              <a:t>Djufry</a:t>
            </a:r>
            <a:endParaRPr lang="en-US" i="1" dirty="0" smtClean="0">
              <a:ln w="10541" cmpd="sng">
                <a:solidFill>
                  <a:schemeClr val="accent1">
                    <a:shade val="88000"/>
                    <a:satMod val="110000"/>
                  </a:schemeClr>
                </a:solidFill>
                <a:prstDash val="solid"/>
              </a:ln>
              <a:solidFill>
                <a:sysClr val="windowText" lastClr="000000"/>
              </a:solidFill>
              <a:latin typeface="Bernard MT Condensed" pitchFamily="18" charset="0"/>
            </a:endParaRPr>
          </a:p>
          <a:p>
            <a:pPr marL="0" indent="0" algn="ctr">
              <a:buNone/>
            </a:pPr>
            <a:r>
              <a:rPr lang="en-US" i="1" dirty="0" smtClean="0">
                <a:ln w="10541" cmpd="sng">
                  <a:solidFill>
                    <a:schemeClr val="accent1">
                      <a:shade val="88000"/>
                      <a:satMod val="110000"/>
                    </a:schemeClr>
                  </a:solidFill>
                  <a:prstDash val="solid"/>
                </a:ln>
                <a:solidFill>
                  <a:sysClr val="windowText" lastClr="000000"/>
                </a:solidFill>
                <a:latin typeface="Bernard MT Condensed" pitchFamily="18" charset="0"/>
              </a:rPr>
              <a:t>Head of IAARD</a:t>
            </a:r>
            <a:endParaRPr lang="en-US" dirty="0">
              <a:latin typeface="Brush Script MT" pitchFamily="66" charset="0"/>
            </a:endParaRPr>
          </a:p>
        </p:txBody>
      </p:sp>
    </p:spTree>
    <p:extLst>
      <p:ext uri="{BB962C8B-B14F-4D97-AF65-F5344CB8AC3E}">
        <p14:creationId xmlns:p14="http://schemas.microsoft.com/office/powerpoint/2010/main" val="386548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33230054-E1E2-43BD-9F21-33F5CEB613B2}" type="slidenum">
              <a:rPr lang="en-US" smtClean="0"/>
              <a:pPr>
                <a:defRPr/>
              </a:pPr>
              <a:t>10</a:t>
            </a:fld>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5081" r="2606" b="34919"/>
          <a:stretch/>
        </p:blipFill>
        <p:spPr bwMode="auto">
          <a:xfrm>
            <a:off x="173593" y="1007647"/>
            <a:ext cx="8726129" cy="4778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5-Point Star 4"/>
          <p:cNvSpPr/>
          <p:nvPr/>
        </p:nvSpPr>
        <p:spPr>
          <a:xfrm>
            <a:off x="1140032" y="1947553"/>
            <a:ext cx="184068" cy="178129"/>
          </a:xfrm>
          <a:prstGeom prst="star5">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5-Point Star 6"/>
          <p:cNvSpPr/>
          <p:nvPr/>
        </p:nvSpPr>
        <p:spPr>
          <a:xfrm>
            <a:off x="1987138" y="3121232"/>
            <a:ext cx="184068" cy="173721"/>
          </a:xfrm>
          <a:prstGeom prst="star5">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p:cNvSpPr/>
          <p:nvPr/>
        </p:nvSpPr>
        <p:spPr>
          <a:xfrm>
            <a:off x="2224645" y="3530930"/>
            <a:ext cx="169223" cy="132607"/>
          </a:xfrm>
          <a:prstGeom prst="star5">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p:nvPr/>
        </p:nvSpPr>
        <p:spPr>
          <a:xfrm>
            <a:off x="1640775" y="3205888"/>
            <a:ext cx="184068" cy="178129"/>
          </a:xfrm>
          <a:prstGeom prst="star5">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p:cNvSpPr/>
          <p:nvPr/>
        </p:nvSpPr>
        <p:spPr>
          <a:xfrm>
            <a:off x="2323607" y="3946567"/>
            <a:ext cx="140523" cy="132608"/>
          </a:xfrm>
          <a:prstGeom prst="star5">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p:cNvSpPr/>
          <p:nvPr/>
        </p:nvSpPr>
        <p:spPr>
          <a:xfrm>
            <a:off x="2713514" y="4032663"/>
            <a:ext cx="140523" cy="132608"/>
          </a:xfrm>
          <a:prstGeom prst="star5">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1"/>
          <p:cNvSpPr/>
          <p:nvPr/>
        </p:nvSpPr>
        <p:spPr>
          <a:xfrm>
            <a:off x="3247903" y="4107874"/>
            <a:ext cx="140523" cy="132608"/>
          </a:xfrm>
          <a:prstGeom prst="star5">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12"/>
          <p:cNvSpPr/>
          <p:nvPr/>
        </p:nvSpPr>
        <p:spPr>
          <a:xfrm>
            <a:off x="3445597" y="4234214"/>
            <a:ext cx="140523" cy="132608"/>
          </a:xfrm>
          <a:prstGeom prst="star5">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5-Point Star 13"/>
          <p:cNvSpPr/>
          <p:nvPr/>
        </p:nvSpPr>
        <p:spPr>
          <a:xfrm>
            <a:off x="3177641" y="4267201"/>
            <a:ext cx="140523" cy="132608"/>
          </a:xfrm>
          <a:prstGeom prst="star5">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5-Point Star 14"/>
          <p:cNvSpPr/>
          <p:nvPr/>
        </p:nvSpPr>
        <p:spPr>
          <a:xfrm>
            <a:off x="4043550" y="4457403"/>
            <a:ext cx="140523" cy="132608"/>
          </a:xfrm>
          <a:prstGeom prst="star5">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5-Point Star 15"/>
          <p:cNvSpPr/>
          <p:nvPr/>
        </p:nvSpPr>
        <p:spPr>
          <a:xfrm>
            <a:off x="2546268" y="3861462"/>
            <a:ext cx="140523" cy="132608"/>
          </a:xfrm>
          <a:prstGeom prst="star5">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5-Point Star 16"/>
          <p:cNvSpPr/>
          <p:nvPr/>
        </p:nvSpPr>
        <p:spPr>
          <a:xfrm>
            <a:off x="4472532" y="4590011"/>
            <a:ext cx="140523" cy="132608"/>
          </a:xfrm>
          <a:prstGeom prst="star5">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5-Point Star 17"/>
          <p:cNvSpPr/>
          <p:nvPr/>
        </p:nvSpPr>
        <p:spPr>
          <a:xfrm>
            <a:off x="4463624" y="2772889"/>
            <a:ext cx="140523" cy="132608"/>
          </a:xfrm>
          <a:prstGeom prst="star5">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5-Point Star 18"/>
          <p:cNvSpPr/>
          <p:nvPr/>
        </p:nvSpPr>
        <p:spPr>
          <a:xfrm>
            <a:off x="3760521" y="3294953"/>
            <a:ext cx="140523" cy="132608"/>
          </a:xfrm>
          <a:prstGeom prst="star5">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5-Point Star 19"/>
          <p:cNvSpPr/>
          <p:nvPr/>
        </p:nvSpPr>
        <p:spPr>
          <a:xfrm>
            <a:off x="4265704" y="3355320"/>
            <a:ext cx="140523" cy="132608"/>
          </a:xfrm>
          <a:prstGeom prst="star5">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5-Point Star 20"/>
          <p:cNvSpPr/>
          <p:nvPr/>
        </p:nvSpPr>
        <p:spPr>
          <a:xfrm>
            <a:off x="3294416" y="2706585"/>
            <a:ext cx="140523" cy="132608"/>
          </a:xfrm>
          <a:prstGeom prst="star5">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5-Point Star 21"/>
          <p:cNvSpPr/>
          <p:nvPr/>
        </p:nvSpPr>
        <p:spPr>
          <a:xfrm>
            <a:off x="5079671" y="3530930"/>
            <a:ext cx="140523" cy="132608"/>
          </a:xfrm>
          <a:prstGeom prst="star5">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5-Point Star 22"/>
          <p:cNvSpPr/>
          <p:nvPr/>
        </p:nvSpPr>
        <p:spPr>
          <a:xfrm>
            <a:off x="7644740" y="3404801"/>
            <a:ext cx="140523" cy="132608"/>
          </a:xfrm>
          <a:prstGeom prst="star5">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5-Point Star 23"/>
          <p:cNvSpPr/>
          <p:nvPr/>
        </p:nvSpPr>
        <p:spPr>
          <a:xfrm>
            <a:off x="6724403" y="2905498"/>
            <a:ext cx="140523" cy="132608"/>
          </a:xfrm>
          <a:prstGeom prst="star5">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5-Point Star 24"/>
          <p:cNvSpPr/>
          <p:nvPr/>
        </p:nvSpPr>
        <p:spPr>
          <a:xfrm>
            <a:off x="5149932" y="4619701"/>
            <a:ext cx="140523" cy="132608"/>
          </a:xfrm>
          <a:prstGeom prst="star5">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5-Point Star 26"/>
          <p:cNvSpPr/>
          <p:nvPr/>
        </p:nvSpPr>
        <p:spPr>
          <a:xfrm>
            <a:off x="5241963" y="3264277"/>
            <a:ext cx="140523" cy="132608"/>
          </a:xfrm>
          <a:prstGeom prst="star5">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4"/>
          <p:cNvSpPr txBox="1">
            <a:spLocks noChangeArrowheads="1"/>
          </p:cNvSpPr>
          <p:nvPr/>
        </p:nvSpPr>
        <p:spPr bwMode="auto">
          <a:xfrm>
            <a:off x="77399" y="412791"/>
            <a:ext cx="8822323" cy="461665"/>
          </a:xfrm>
          <a:prstGeom prst="rect">
            <a:avLst/>
          </a:prstGeom>
          <a:noFill/>
          <a:ln w="9525">
            <a:noFill/>
            <a:miter lim="800000"/>
            <a:headEnd/>
            <a:tailEnd/>
          </a:ln>
        </p:spPr>
        <p:txBody>
          <a:bodyPr wrap="square">
            <a:spAutoFit/>
          </a:bodyPr>
          <a:lstStyle/>
          <a:p>
            <a:pPr algn="ct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Cassava Varieties distribution 2013-2017</a:t>
            </a:r>
          </a:p>
        </p:txBody>
      </p:sp>
      <p:sp>
        <p:nvSpPr>
          <p:cNvPr id="2" name="TextBox 1"/>
          <p:cNvSpPr txBox="1"/>
          <p:nvPr/>
        </p:nvSpPr>
        <p:spPr>
          <a:xfrm>
            <a:off x="5598696" y="1007647"/>
            <a:ext cx="3048000" cy="1077218"/>
          </a:xfrm>
          <a:prstGeom prst="rect">
            <a:avLst/>
          </a:prstGeom>
          <a:noFill/>
        </p:spPr>
        <p:txBody>
          <a:bodyPr wrap="square" rtlCol="0">
            <a:spAutoFit/>
          </a:bodyPr>
          <a:lstStyle/>
          <a:p>
            <a:r>
              <a:rPr lang="en-US" sz="1600" b="1" dirty="0" err="1">
                <a:latin typeface="Arial" pitchFamily="34" charset="0"/>
                <a:cs typeface="Arial" pitchFamily="34" charset="0"/>
              </a:rPr>
              <a:t>Adira</a:t>
            </a:r>
            <a:r>
              <a:rPr lang="en-US" sz="1600" b="1" dirty="0">
                <a:latin typeface="Arial" pitchFamily="34" charset="0"/>
                <a:cs typeface="Arial" pitchFamily="34" charset="0"/>
              </a:rPr>
              <a:t> 1, </a:t>
            </a:r>
            <a:r>
              <a:rPr lang="en-US" sz="1600" b="1" dirty="0" err="1">
                <a:latin typeface="Arial" pitchFamily="34" charset="0"/>
                <a:cs typeface="Arial" pitchFamily="34" charset="0"/>
              </a:rPr>
              <a:t>Adira</a:t>
            </a:r>
            <a:r>
              <a:rPr lang="en-US" sz="1600" b="1" dirty="0">
                <a:latin typeface="Arial" pitchFamily="34" charset="0"/>
                <a:cs typeface="Arial" pitchFamily="34" charset="0"/>
              </a:rPr>
              <a:t> 4, Malang 1, Malang 4, Malang 6, UJ3, UJ5, </a:t>
            </a:r>
            <a:r>
              <a:rPr lang="en-US" sz="1600" b="1" dirty="0" err="1">
                <a:latin typeface="Arial" pitchFamily="34" charset="0"/>
                <a:cs typeface="Arial" pitchFamily="34" charset="0"/>
              </a:rPr>
              <a:t>Darul</a:t>
            </a:r>
            <a:r>
              <a:rPr lang="en-US" sz="1600" b="1" dirty="0">
                <a:latin typeface="Arial" pitchFamily="34" charset="0"/>
                <a:cs typeface="Arial" pitchFamily="34" charset="0"/>
              </a:rPr>
              <a:t> </a:t>
            </a:r>
            <a:r>
              <a:rPr lang="en-US" sz="1600" b="1" dirty="0" err="1">
                <a:latin typeface="Arial" pitchFamily="34" charset="0"/>
                <a:cs typeface="Arial" pitchFamily="34" charset="0"/>
              </a:rPr>
              <a:t>Hidayah</a:t>
            </a:r>
            <a:r>
              <a:rPr lang="en-US" sz="1600" b="1" dirty="0">
                <a:latin typeface="Arial" pitchFamily="34" charset="0"/>
                <a:cs typeface="Arial" pitchFamily="34" charset="0"/>
              </a:rPr>
              <a:t>, </a:t>
            </a:r>
            <a:r>
              <a:rPr lang="en-US" sz="1600" b="1" dirty="0" err="1">
                <a:latin typeface="Arial" pitchFamily="34" charset="0"/>
                <a:cs typeface="Arial" pitchFamily="34" charset="0"/>
              </a:rPr>
              <a:t>Litbang</a:t>
            </a:r>
            <a:r>
              <a:rPr lang="en-US" sz="1600" b="1" dirty="0">
                <a:latin typeface="Arial" pitchFamily="34" charset="0"/>
                <a:cs typeface="Arial" pitchFamily="34" charset="0"/>
              </a:rPr>
              <a:t> UK2, UK1 </a:t>
            </a:r>
            <a:r>
              <a:rPr lang="en-US" sz="1600" b="1" dirty="0" err="1">
                <a:latin typeface="Arial" pitchFamily="34" charset="0"/>
                <a:cs typeface="Arial" pitchFamily="34" charset="0"/>
              </a:rPr>
              <a:t>Agritan</a:t>
            </a:r>
            <a:endParaRPr lang="en-US" sz="1600" b="1" dirty="0">
              <a:latin typeface="Arial" pitchFamily="34" charset="0"/>
              <a:cs typeface="Arial" pitchFamily="34" charset="0"/>
            </a:endParaRPr>
          </a:p>
        </p:txBody>
      </p:sp>
    </p:spTree>
    <p:extLst>
      <p:ext uri="{BB962C8B-B14F-4D97-AF65-F5344CB8AC3E}">
        <p14:creationId xmlns:p14="http://schemas.microsoft.com/office/powerpoint/2010/main" val="2214584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ChangeArrowheads="1"/>
          </p:cNvSpPr>
          <p:nvPr/>
        </p:nvSpPr>
        <p:spPr bwMode="auto">
          <a:xfrm>
            <a:off x="490854" y="5340861"/>
            <a:ext cx="8176501" cy="830997"/>
          </a:xfrm>
          <a:prstGeom prst="rect">
            <a:avLst/>
          </a:prstGeom>
          <a:solidFill>
            <a:schemeClr val="accent3">
              <a:lumMod val="60000"/>
              <a:lumOff val="40000"/>
            </a:schemeClr>
          </a:solidFill>
          <a:ln w="19050">
            <a:solidFill>
              <a:schemeClr val="tx1"/>
            </a:solidFill>
          </a:ln>
        </p:spPr>
        <p:txBody>
          <a:bodyPr wrap="square" anchor="ctr">
            <a:spAutoFit/>
          </a:bodyPr>
          <a:lstStyle/>
          <a:p>
            <a:pPr algn="ctr"/>
            <a:r>
              <a:rPr lang="en-US" sz="2400" dirty="0">
                <a:solidFill>
                  <a:srgbClr val="FF0000"/>
                </a:solidFill>
                <a:effectLst>
                  <a:outerShdw blurRad="38100" dist="38100" dir="2700000" algn="tl">
                    <a:srgbClr val="000000">
                      <a:alpha val="43137"/>
                    </a:srgbClr>
                  </a:outerShdw>
                </a:effectLst>
              </a:rPr>
              <a:t>Total cassava seedlings distributed over the last five years </a:t>
            </a:r>
          </a:p>
          <a:p>
            <a:pPr algn="ctr"/>
            <a:r>
              <a:rPr lang="en-US" sz="2400" dirty="0">
                <a:solidFill>
                  <a:srgbClr val="FF0000"/>
                </a:solidFill>
                <a:effectLst>
                  <a:outerShdw blurRad="38100" dist="38100" dir="2700000" algn="tl">
                    <a:srgbClr val="000000">
                      <a:alpha val="43137"/>
                    </a:srgbClr>
                  </a:outerShdw>
                </a:effectLst>
              </a:rPr>
              <a:t>from ILETRI (by varieties)</a:t>
            </a:r>
            <a:endParaRPr lang="en-US" sz="2400" dirty="0">
              <a:solidFill>
                <a:srgbClr val="FF0000"/>
              </a:solidFill>
              <a:effectLst>
                <a:outerShdw blurRad="38100" dist="38100" dir="2700000" algn="tl">
                  <a:srgbClr val="000000">
                    <a:alpha val="43137"/>
                  </a:srgbClr>
                </a:outerShdw>
              </a:effectLst>
              <a:latin typeface="Tahoma" pitchFamily="34" charset="0"/>
              <a:ea typeface="Calibri" pitchFamily="34" charset="0"/>
              <a:cs typeface="Tahoma" pitchFamily="34" charset="0"/>
            </a:endParaRPr>
          </a:p>
        </p:txBody>
      </p:sp>
      <p:graphicFrame>
        <p:nvGraphicFramePr>
          <p:cNvPr id="6" name="Chart 5"/>
          <p:cNvGraphicFramePr>
            <a:graphicFrameLocks/>
          </p:cNvGraphicFramePr>
          <p:nvPr>
            <p:extLst>
              <p:ext uri="{D42A27DB-BD31-4B8C-83A1-F6EECF244321}">
                <p14:modId xmlns:p14="http://schemas.microsoft.com/office/powerpoint/2010/main" val="1071016623"/>
              </p:ext>
            </p:extLst>
          </p:nvPr>
        </p:nvGraphicFramePr>
        <p:xfrm>
          <a:off x="968075" y="129689"/>
          <a:ext cx="7222058" cy="5257800"/>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p:nvPr/>
        </p:nvSpPr>
        <p:spPr>
          <a:xfrm>
            <a:off x="2048230" y="1835259"/>
            <a:ext cx="2283927" cy="923330"/>
          </a:xfrm>
          <a:prstGeom prst="rect">
            <a:avLst/>
          </a:prstGeom>
          <a:solidFill>
            <a:srgbClr val="CCFF66"/>
          </a:solidFill>
          <a:ln w="28575">
            <a:solidFill>
              <a:schemeClr val="tx1"/>
            </a:solidFill>
          </a:ln>
        </p:spPr>
        <p:txBody>
          <a:bodyPr wrap="square">
            <a:spAutoFit/>
          </a:bodyPr>
          <a:lstStyle/>
          <a:p>
            <a:r>
              <a:rPr lang="en-US" dirty="0"/>
              <a:t>Malang 4 is the most widely distributed variety</a:t>
            </a:r>
          </a:p>
        </p:txBody>
      </p:sp>
    </p:spTree>
    <p:extLst>
      <p:ext uri="{BB962C8B-B14F-4D97-AF65-F5344CB8AC3E}">
        <p14:creationId xmlns:p14="http://schemas.microsoft.com/office/powerpoint/2010/main" val="1633477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33230054-E1E2-43BD-9F21-33F5CEB613B2}" type="slidenum">
              <a:rPr lang="en-US" smtClean="0"/>
              <a:pPr>
                <a:defRPr/>
              </a:pPr>
              <a:t>12</a:t>
            </a:fld>
            <a:endParaRPr lang="en-US"/>
          </a:p>
        </p:txBody>
      </p:sp>
      <p:sp>
        <p:nvSpPr>
          <p:cNvPr id="4" name="Text Box 2"/>
          <p:cNvSpPr txBox="1">
            <a:spLocks noChangeArrowheads="1"/>
          </p:cNvSpPr>
          <p:nvPr/>
        </p:nvSpPr>
        <p:spPr bwMode="auto">
          <a:xfrm>
            <a:off x="0" y="720013"/>
            <a:ext cx="9144000" cy="439547"/>
          </a:xfrm>
          <a:prstGeom prst="rect">
            <a:avLst/>
          </a:prstGeom>
          <a:ln>
            <a:headEnd/>
            <a:tailEnd/>
          </a:ln>
        </p:spPr>
        <p:style>
          <a:lnRef idx="3">
            <a:schemeClr val="lt1"/>
          </a:lnRef>
          <a:fillRef idx="1">
            <a:schemeClr val="accent6"/>
          </a:fillRef>
          <a:effectRef idx="1">
            <a:schemeClr val="accent6"/>
          </a:effectRef>
          <a:fontRef idx="minor">
            <a:schemeClr val="lt1"/>
          </a:fontRef>
        </p:style>
        <p:txBody>
          <a:bodyPr lIns="92075" tIns="46039" rIns="92075" bIns="46039">
            <a:spAutoFit/>
          </a:bodyPr>
          <a:lstStyle/>
          <a:p>
            <a:pPr algn="ctr" fontAlgn="auto">
              <a:lnSpc>
                <a:spcPct val="0"/>
              </a:lnSpc>
              <a:spcBef>
                <a:spcPts val="0"/>
              </a:spcBef>
              <a:spcAft>
                <a:spcPts val="0"/>
              </a:spcAft>
              <a:defRPr/>
            </a:pPr>
            <a:endParaRPr lang="en-US" sz="2800" b="1" dirty="0">
              <a:solidFill>
                <a:schemeClr val="bg1"/>
              </a:solidFill>
              <a:latin typeface="Arial" panose="020B0604020202020204" pitchFamily="34" charset="0"/>
              <a:cs typeface="Arial" panose="020B0604020202020204" pitchFamily="34" charset="0"/>
            </a:endParaRPr>
          </a:p>
          <a:p>
            <a:pPr algn="ctr" fontAlgn="auto">
              <a:spcBef>
                <a:spcPts val="0"/>
              </a:spcBef>
              <a:spcAft>
                <a:spcPts val="0"/>
              </a:spcAft>
              <a:defRPr/>
            </a:pPr>
            <a:r>
              <a:rPr lang="en-US" sz="2200" b="1" dirty="0">
                <a:solidFill>
                  <a:schemeClr val="bg1"/>
                </a:solidFill>
                <a:latin typeface="Arial" panose="020B0604020202020204" pitchFamily="34" charset="0"/>
                <a:cs typeface="Arial" panose="020B0604020202020204" pitchFamily="34" charset="0"/>
              </a:rPr>
              <a:t>CASSAVA PROBLEMS</a:t>
            </a:r>
          </a:p>
          <a:p>
            <a:pPr algn="ctr" fontAlgn="auto">
              <a:lnSpc>
                <a:spcPct val="0"/>
              </a:lnSpc>
              <a:spcBef>
                <a:spcPts val="0"/>
              </a:spcBef>
              <a:spcAft>
                <a:spcPts val="0"/>
              </a:spcAft>
              <a:defRPr/>
            </a:pPr>
            <a:endParaRPr lang="en-US" sz="2400" b="1" dirty="0">
              <a:solidFill>
                <a:schemeClr val="bg1"/>
              </a:solidFill>
              <a:latin typeface="Arial" panose="020B0604020202020204" pitchFamily="34" charset="0"/>
              <a:cs typeface="Arial" panose="020B0604020202020204" pitchFamily="34" charset="0"/>
            </a:endParaRPr>
          </a:p>
        </p:txBody>
      </p:sp>
      <p:sp>
        <p:nvSpPr>
          <p:cNvPr id="5" name="Content Placeholder 2"/>
          <p:cNvSpPr txBox="1">
            <a:spLocks/>
          </p:cNvSpPr>
          <p:nvPr/>
        </p:nvSpPr>
        <p:spPr>
          <a:xfrm>
            <a:off x="370196" y="1640753"/>
            <a:ext cx="8403609" cy="3369553"/>
          </a:xfrm>
          <a:prstGeom prst="rect">
            <a:avLst/>
          </a:prstGeom>
          <a:solidFill>
            <a:srgbClr val="CCFF99"/>
          </a:solidFill>
        </p:spPr>
        <p:style>
          <a:lnRef idx="2">
            <a:schemeClr val="accent4"/>
          </a:lnRef>
          <a:fillRef idx="1">
            <a:schemeClr val="lt1"/>
          </a:fillRef>
          <a:effectRef idx="0">
            <a:schemeClr val="accent4"/>
          </a:effectRef>
          <a:fontRef idx="minor">
            <a:schemeClr val="dk1"/>
          </a:fontRef>
        </p:style>
        <p:txBody>
          <a:bodyPr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dk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dk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dk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9pPr>
          </a:lstStyle>
          <a:p>
            <a:pPr marL="385757" indent="-385757" fontAlgn="auto">
              <a:spcAft>
                <a:spcPts val="0"/>
              </a:spcAft>
              <a:buFont typeface="Arial" panose="020B0604020202020204" pitchFamily="34" charset="0"/>
              <a:buAutoNum type="arabicPeriod"/>
              <a:defRPr/>
            </a:pPr>
            <a:r>
              <a:rPr lang="en-US" sz="2400" dirty="0"/>
              <a:t>Switch to other commodities, such as corn and horticulture commodities.</a:t>
            </a:r>
          </a:p>
          <a:p>
            <a:pPr marL="385757" indent="-385757" fontAlgn="auto">
              <a:spcAft>
                <a:spcPts val="0"/>
              </a:spcAft>
              <a:buFont typeface="Arial" panose="020B0604020202020204" pitchFamily="34" charset="0"/>
              <a:buAutoNum type="arabicPeriod"/>
              <a:defRPr/>
            </a:pPr>
            <a:r>
              <a:rPr lang="en-US" sz="2400" dirty="0"/>
              <a:t>There is no guaranteed price, thus reducing the interest of farmers to cultivate cassava.</a:t>
            </a:r>
          </a:p>
          <a:p>
            <a:pPr marL="385757" indent="-385757" fontAlgn="auto">
              <a:spcAft>
                <a:spcPts val="0"/>
              </a:spcAft>
              <a:buFont typeface="Arial" panose="020B0604020202020204" pitchFamily="34" charset="0"/>
              <a:buAutoNum type="arabicPeriod"/>
              <a:defRPr/>
            </a:pPr>
            <a:r>
              <a:rPr lang="en-US" sz="2400" dirty="0"/>
              <a:t>The increasing volume of tapioca imports and derivative products in the past five years.</a:t>
            </a:r>
          </a:p>
          <a:p>
            <a:pPr marL="385757" indent="-385757" fontAlgn="auto">
              <a:spcAft>
                <a:spcPts val="0"/>
              </a:spcAft>
              <a:buFont typeface="Arial" panose="020B0604020202020204" pitchFamily="34" charset="0"/>
              <a:buAutoNum type="arabicPeriod"/>
              <a:defRPr/>
            </a:pPr>
            <a:r>
              <a:rPr lang="en-US" sz="2400" dirty="0"/>
              <a:t>There are no regulations that protect the commodity of cassava.</a:t>
            </a:r>
          </a:p>
        </p:txBody>
      </p:sp>
    </p:spTree>
    <p:extLst>
      <p:ext uri="{BB962C8B-B14F-4D97-AF65-F5344CB8AC3E}">
        <p14:creationId xmlns:p14="http://schemas.microsoft.com/office/powerpoint/2010/main" val="2035484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33230054-E1E2-43BD-9F21-33F5CEB613B2}" type="slidenum">
              <a:rPr lang="en-US" smtClean="0"/>
              <a:pPr>
                <a:defRPr/>
              </a:pPr>
              <a:t>13</a:t>
            </a:fld>
            <a:endParaRPr lang="en-US"/>
          </a:p>
        </p:txBody>
      </p:sp>
      <p:sp>
        <p:nvSpPr>
          <p:cNvPr id="4" name="Title 1"/>
          <p:cNvSpPr txBox="1">
            <a:spLocks/>
          </p:cNvSpPr>
          <p:nvPr/>
        </p:nvSpPr>
        <p:spPr>
          <a:xfrm>
            <a:off x="615802" y="416450"/>
            <a:ext cx="7945821" cy="743651"/>
          </a:xfrm>
          <a:prstGeom prst="rect">
            <a:avLst/>
          </a:prstGeom>
          <a:solidFill>
            <a:schemeClr val="accent6"/>
          </a:solidFill>
        </p:spPr>
        <p:txBody>
          <a:bodyPr rtlCol="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dirty="0"/>
              <a:t>Cassava Development Policy in Indonesia</a:t>
            </a:r>
            <a:endParaRPr lang="en-US" sz="3200" b="1" dirty="0">
              <a:effectLst>
                <a:outerShdw blurRad="38100" dist="38100" dir="2700000" algn="tl">
                  <a:srgbClr val="000000">
                    <a:alpha val="43137"/>
                  </a:srgbClr>
                </a:outerShdw>
              </a:effectLst>
            </a:endParaRPr>
          </a:p>
        </p:txBody>
      </p:sp>
      <p:sp>
        <p:nvSpPr>
          <p:cNvPr id="5" name="Content Placeholder 2"/>
          <p:cNvSpPr>
            <a:spLocks noGrp="1"/>
          </p:cNvSpPr>
          <p:nvPr>
            <p:ph idx="1"/>
          </p:nvPr>
        </p:nvSpPr>
        <p:spPr>
          <a:xfrm>
            <a:off x="628650" y="1484784"/>
            <a:ext cx="7886700" cy="3780899"/>
          </a:xfrm>
          <a:solidFill>
            <a:srgbClr val="CCFF99"/>
          </a:solidFill>
        </p:spPr>
        <p:txBody>
          <a:bodyPr>
            <a:normAutofit/>
          </a:bodyPr>
          <a:lstStyle/>
          <a:p>
            <a:pPr marL="514350" indent="-514350" algn="just">
              <a:buFont typeface="Arial" charset="0"/>
              <a:buAutoNum type="arabicPeriod"/>
            </a:pPr>
            <a:r>
              <a:rPr lang="en-US" sz="2400" dirty="0"/>
              <a:t>Increase cassava production</a:t>
            </a:r>
          </a:p>
          <a:p>
            <a:pPr marL="514350" indent="-514350" algn="just">
              <a:buFont typeface="Arial" charset="0"/>
              <a:buAutoNum type="arabicPeriod"/>
            </a:pPr>
            <a:r>
              <a:rPr lang="en-US" sz="2400" dirty="0"/>
              <a:t>Developing cassava agribusiness in an integrated manner by developing the role of the private sector, cooperatives and state-owned enterprises</a:t>
            </a:r>
          </a:p>
          <a:p>
            <a:pPr marL="514350" indent="-514350" algn="just">
              <a:buFont typeface="Arial" charset="0"/>
              <a:buAutoNum type="arabicPeriod"/>
            </a:pPr>
            <a:r>
              <a:rPr lang="en-US" sz="2400" dirty="0"/>
              <a:t>Support the movement to increase food diversification</a:t>
            </a:r>
          </a:p>
          <a:p>
            <a:pPr marL="514350" indent="-514350" algn="just">
              <a:buFont typeface="Arial" charset="0"/>
              <a:buAutoNum type="arabicPeriod"/>
            </a:pPr>
            <a:r>
              <a:rPr lang="en-US" sz="2400" dirty="0"/>
              <a:t>Increasing capital sources that are easily accessible to farmers</a:t>
            </a:r>
          </a:p>
          <a:p>
            <a:pPr marL="514350" indent="-514350" algn="just">
              <a:buFont typeface="Arial" charset="0"/>
              <a:buAutoNum type="arabicPeriod"/>
            </a:pPr>
            <a:r>
              <a:rPr lang="en-US" sz="2400" dirty="0"/>
              <a:t>Improve cassava commodity trading that is conducive to farmers</a:t>
            </a:r>
            <a:endParaRPr lang="en-US" altLang="en-US" sz="2400" dirty="0"/>
          </a:p>
          <a:p>
            <a:pPr marL="514350" indent="-514350" algn="just" eaLnBrk="1" hangingPunct="1">
              <a:buFont typeface="Arial" charset="0"/>
              <a:buAutoNum type="arabicPeriod"/>
            </a:pPr>
            <a:endParaRPr lang="en-US" altLang="en-US" sz="2400" dirty="0"/>
          </a:p>
          <a:p>
            <a:pPr marL="514350" indent="-514350" algn="just" eaLnBrk="1" hangingPunct="1">
              <a:buFont typeface="Arial" charset="0"/>
              <a:buAutoNum type="arabicPeriod"/>
            </a:pPr>
            <a:endParaRPr lang="en-US" altLang="en-US" sz="2400" dirty="0"/>
          </a:p>
          <a:p>
            <a:pPr marL="514350" indent="-514350" algn="just" eaLnBrk="1" hangingPunct="1">
              <a:buFont typeface="Arial" charset="0"/>
              <a:buAutoNum type="arabicPeriod"/>
            </a:pPr>
            <a:endParaRPr lang="en-US" altLang="en-US" dirty="0"/>
          </a:p>
          <a:p>
            <a:pPr marL="514350" indent="-514350" algn="just" eaLnBrk="1" hangingPunct="1">
              <a:buFont typeface="Arial" charset="0"/>
              <a:buAutoNum type="arabicPeriod"/>
            </a:pPr>
            <a:endParaRPr lang="en-US" altLang="en-US" dirty="0"/>
          </a:p>
          <a:p>
            <a:pPr marL="514350" indent="-514350" algn="just" eaLnBrk="1" hangingPunct="1">
              <a:buFont typeface="Arial" charset="0"/>
              <a:buAutoNum type="arabicPeriod"/>
            </a:pPr>
            <a:endParaRPr lang="en-US" altLang="en-US" dirty="0"/>
          </a:p>
        </p:txBody>
      </p:sp>
    </p:spTree>
    <p:extLst>
      <p:ext uri="{BB962C8B-B14F-4D97-AF65-F5344CB8AC3E}">
        <p14:creationId xmlns:p14="http://schemas.microsoft.com/office/powerpoint/2010/main" val="2483676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Line 38"/>
          <p:cNvSpPr>
            <a:spLocks noChangeShapeType="1"/>
          </p:cNvSpPr>
          <p:nvPr/>
        </p:nvSpPr>
        <p:spPr bwMode="auto">
          <a:xfrm>
            <a:off x="4477556" y="4415536"/>
            <a:ext cx="507492" cy="0"/>
          </a:xfrm>
          <a:prstGeom prst="line">
            <a:avLst/>
          </a:prstGeom>
          <a:ln>
            <a:headEnd/>
            <a:tailEnd/>
          </a:ln>
        </p:spPr>
        <p:style>
          <a:lnRef idx="2">
            <a:schemeClr val="dk1"/>
          </a:lnRef>
          <a:fillRef idx="1">
            <a:schemeClr val="lt1"/>
          </a:fillRef>
          <a:effectRef idx="0">
            <a:schemeClr val="dk1"/>
          </a:effectRef>
          <a:fontRef idx="minor">
            <a:schemeClr val="dk1"/>
          </a:fontRef>
        </p:style>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p>
        </p:txBody>
      </p:sp>
      <p:sp>
        <p:nvSpPr>
          <p:cNvPr id="3" name="Slide Number Placeholder 2"/>
          <p:cNvSpPr>
            <a:spLocks noGrp="1"/>
          </p:cNvSpPr>
          <p:nvPr>
            <p:ph type="sldNum" sz="quarter" idx="12"/>
          </p:nvPr>
        </p:nvSpPr>
        <p:spPr/>
        <p:txBody>
          <a:bodyPr/>
          <a:lstStyle/>
          <a:p>
            <a:pPr>
              <a:defRPr/>
            </a:pPr>
            <a:fld id="{33230054-E1E2-43BD-9F21-33F5CEB613B2}" type="slidenum">
              <a:rPr lang="en-US" smtClean="0"/>
              <a:pPr>
                <a:defRPr/>
              </a:pPr>
              <a:t>14</a:t>
            </a:fld>
            <a:endParaRPr lang="en-US"/>
          </a:p>
        </p:txBody>
      </p:sp>
      <p:sp>
        <p:nvSpPr>
          <p:cNvPr id="4" name="Text Box 16"/>
          <p:cNvSpPr txBox="1">
            <a:spLocks noChangeArrowheads="1"/>
          </p:cNvSpPr>
          <p:nvPr/>
        </p:nvSpPr>
        <p:spPr bwMode="auto">
          <a:xfrm>
            <a:off x="928688" y="115888"/>
            <a:ext cx="7215187" cy="585787"/>
          </a:xfrm>
          <a:prstGeom prst="rect">
            <a:avLst/>
          </a:prstGeom>
          <a:gradFill rotWithShape="1">
            <a:gsLst>
              <a:gs pos="0">
                <a:srgbClr val="FFFF66"/>
              </a:gs>
              <a:gs pos="100000">
                <a:srgbClr val="FFFFFF"/>
              </a:gs>
            </a:gsLst>
            <a:lin ang="5400000" scaled="1"/>
          </a:gradFill>
          <a:ln w="9525">
            <a:solidFill>
              <a:srgbClr val="7030A0">
                <a:alpha val="16862"/>
              </a:srgbClr>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200" dirty="0">
                <a:latin typeface="Bernard MT Condensed" pitchFamily="18" charset="0"/>
              </a:rPr>
              <a:t>S T R A T E G Y</a:t>
            </a:r>
          </a:p>
        </p:txBody>
      </p:sp>
      <p:sp>
        <p:nvSpPr>
          <p:cNvPr id="23" name="Line 34"/>
          <p:cNvSpPr>
            <a:spLocks noChangeShapeType="1"/>
          </p:cNvSpPr>
          <p:nvPr/>
        </p:nvSpPr>
        <p:spPr bwMode="auto">
          <a:xfrm>
            <a:off x="2156404" y="4561545"/>
            <a:ext cx="304495" cy="0"/>
          </a:xfrm>
          <a:prstGeom prst="line">
            <a:avLst/>
          </a:prstGeom>
          <a:ln>
            <a:headEnd/>
            <a:tailEnd/>
          </a:ln>
        </p:spPr>
        <p:style>
          <a:lnRef idx="2">
            <a:schemeClr val="dk1"/>
          </a:lnRef>
          <a:fillRef idx="1">
            <a:schemeClr val="lt1"/>
          </a:fillRef>
          <a:effectRef idx="0">
            <a:schemeClr val="dk1"/>
          </a:effectRef>
          <a:fontRef idx="minor">
            <a:schemeClr val="dk1"/>
          </a:fontRef>
        </p:style>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p>
        </p:txBody>
      </p:sp>
      <p:sp>
        <p:nvSpPr>
          <p:cNvPr id="6" name="Rectangle 5"/>
          <p:cNvSpPr>
            <a:spLocks noChangeArrowheads="1"/>
          </p:cNvSpPr>
          <p:nvPr/>
        </p:nvSpPr>
        <p:spPr bwMode="auto">
          <a:xfrm>
            <a:off x="619125" y="1571564"/>
            <a:ext cx="575158" cy="4239220"/>
          </a:xfrm>
          <a:prstGeom prst="rect">
            <a:avLst/>
          </a:prstGeom>
          <a:ln>
            <a:headEnd/>
            <a:tailEnd/>
          </a:ln>
        </p:spPr>
        <p:style>
          <a:lnRef idx="2">
            <a:schemeClr val="dk1"/>
          </a:lnRef>
          <a:fillRef idx="1">
            <a:schemeClr val="lt1"/>
          </a:fillRef>
          <a:effectRef idx="0">
            <a:schemeClr val="dk1"/>
          </a:effectRef>
          <a:fontRef idx="minor">
            <a:schemeClr val="dk1"/>
          </a:fontRef>
        </p:style>
        <p:txBody>
          <a:bodyPr vert="wordArtVert"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2800" dirty="0">
                <a:effectLst>
                  <a:outerShdw blurRad="38100" dist="38100" dir="2700000" algn="tl">
                    <a:srgbClr val="000000">
                      <a:alpha val="43137"/>
                    </a:srgbClr>
                  </a:outerShdw>
                </a:effectLst>
                <a:latin typeface="Elephant" pitchFamily="18" charset="0"/>
              </a:rPr>
              <a:t>STRATEGY</a:t>
            </a:r>
          </a:p>
        </p:txBody>
      </p:sp>
      <p:sp>
        <p:nvSpPr>
          <p:cNvPr id="7" name="Rectangle 6"/>
          <p:cNvSpPr>
            <a:spLocks noChangeArrowheads="1"/>
          </p:cNvSpPr>
          <p:nvPr/>
        </p:nvSpPr>
        <p:spPr bwMode="auto">
          <a:xfrm>
            <a:off x="2378432" y="4151959"/>
            <a:ext cx="2203363" cy="875491"/>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400" b="1" dirty="0">
                <a:latin typeface="Arial Narrow" pitchFamily="34" charset="0"/>
                <a:cs typeface="Arial" charset="0"/>
              </a:rPr>
              <a:t>PRODUCTION </a:t>
            </a:r>
          </a:p>
          <a:p>
            <a:pPr algn="ctr">
              <a:defRPr/>
            </a:pPr>
            <a:r>
              <a:rPr lang="en-US" sz="1400" b="1" dirty="0">
                <a:latin typeface="Arial Narrow" pitchFamily="34" charset="0"/>
                <a:cs typeface="Arial" charset="0"/>
              </a:rPr>
              <a:t>SAFEKEEPING</a:t>
            </a:r>
          </a:p>
        </p:txBody>
      </p:sp>
      <p:sp>
        <p:nvSpPr>
          <p:cNvPr id="8" name="Line 19"/>
          <p:cNvSpPr>
            <a:spLocks noChangeShapeType="1"/>
          </p:cNvSpPr>
          <p:nvPr/>
        </p:nvSpPr>
        <p:spPr bwMode="auto">
          <a:xfrm>
            <a:off x="1517810" y="1786597"/>
            <a:ext cx="0" cy="4024187"/>
          </a:xfrm>
          <a:prstGeom prst="line">
            <a:avLst/>
          </a:prstGeom>
          <a:ln>
            <a:headEnd/>
            <a:tailEnd/>
          </a:ln>
        </p:spPr>
        <p:style>
          <a:lnRef idx="2">
            <a:schemeClr val="dk1"/>
          </a:lnRef>
          <a:fillRef idx="1">
            <a:schemeClr val="lt1"/>
          </a:fillRef>
          <a:effectRef idx="0">
            <a:schemeClr val="dk1"/>
          </a:effectRef>
          <a:fontRef idx="minor">
            <a:schemeClr val="dk1"/>
          </a:fontRef>
        </p:style>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p>
        </p:txBody>
      </p:sp>
      <p:sp>
        <p:nvSpPr>
          <p:cNvPr id="9" name="Line 45"/>
          <p:cNvSpPr>
            <a:spLocks noChangeShapeType="1"/>
          </p:cNvSpPr>
          <p:nvPr/>
        </p:nvSpPr>
        <p:spPr bwMode="auto">
          <a:xfrm flipH="1">
            <a:off x="1223887" y="3725306"/>
            <a:ext cx="287579" cy="0"/>
          </a:xfrm>
          <a:prstGeom prst="line">
            <a:avLst/>
          </a:prstGeom>
          <a:ln>
            <a:headEnd/>
            <a:tailEnd/>
          </a:ln>
        </p:spPr>
        <p:style>
          <a:lnRef idx="2">
            <a:schemeClr val="dk1"/>
          </a:lnRef>
          <a:fillRef idx="1">
            <a:schemeClr val="lt1"/>
          </a:fillRef>
          <a:effectRef idx="0">
            <a:schemeClr val="dk1"/>
          </a:effectRef>
          <a:fontRef idx="minor">
            <a:schemeClr val="dk1"/>
          </a:fontRef>
        </p:style>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p>
        </p:txBody>
      </p:sp>
      <p:sp>
        <p:nvSpPr>
          <p:cNvPr id="10" name="Oval 9"/>
          <p:cNvSpPr>
            <a:spLocks noChangeArrowheads="1"/>
          </p:cNvSpPr>
          <p:nvPr/>
        </p:nvSpPr>
        <p:spPr bwMode="auto">
          <a:xfrm>
            <a:off x="1648912" y="1571564"/>
            <a:ext cx="505378" cy="489797"/>
          </a:xfrm>
          <a:prstGeom prst="ellipse">
            <a:avLst/>
          </a:prstGeom>
          <a:ln>
            <a:headEnd/>
            <a:tailEnd/>
          </a:ln>
        </p:spPr>
        <p:style>
          <a:lnRef idx="2">
            <a:schemeClr val="dk1"/>
          </a:lnRef>
          <a:fillRef idx="1">
            <a:schemeClr val="lt1"/>
          </a:fillRef>
          <a:effectRef idx="0">
            <a:schemeClr val="dk1"/>
          </a:effectRef>
          <a:fontRef idx="minor">
            <a:schemeClr val="dk1"/>
          </a:fontRef>
        </p:style>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t>1</a:t>
            </a:r>
          </a:p>
        </p:txBody>
      </p:sp>
      <p:sp>
        <p:nvSpPr>
          <p:cNvPr id="11" name="Oval 10"/>
          <p:cNvSpPr>
            <a:spLocks noChangeArrowheads="1"/>
          </p:cNvSpPr>
          <p:nvPr/>
        </p:nvSpPr>
        <p:spPr bwMode="auto">
          <a:xfrm>
            <a:off x="1682745" y="2923200"/>
            <a:ext cx="507492" cy="491504"/>
          </a:xfrm>
          <a:prstGeom prst="ellipse">
            <a:avLst/>
          </a:prstGeom>
          <a:ln>
            <a:headEnd/>
            <a:tailEnd/>
          </a:ln>
        </p:spPr>
        <p:style>
          <a:lnRef idx="2">
            <a:schemeClr val="dk1"/>
          </a:lnRef>
          <a:fillRef idx="1">
            <a:schemeClr val="lt1"/>
          </a:fillRef>
          <a:effectRef idx="0">
            <a:schemeClr val="dk1"/>
          </a:effectRef>
          <a:fontRef idx="minor">
            <a:schemeClr val="dk1"/>
          </a:fontRef>
        </p:style>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t>2</a:t>
            </a:r>
          </a:p>
        </p:txBody>
      </p:sp>
      <p:sp>
        <p:nvSpPr>
          <p:cNvPr id="12" name="Oval 11"/>
          <p:cNvSpPr>
            <a:spLocks noChangeArrowheads="1"/>
          </p:cNvSpPr>
          <p:nvPr/>
        </p:nvSpPr>
        <p:spPr bwMode="auto">
          <a:xfrm>
            <a:off x="1648912" y="4315794"/>
            <a:ext cx="505378" cy="491504"/>
          </a:xfrm>
          <a:prstGeom prst="ellipse">
            <a:avLst/>
          </a:prstGeom>
          <a:ln>
            <a:headEnd/>
            <a:tailEnd/>
          </a:ln>
        </p:spPr>
        <p:style>
          <a:lnRef idx="2">
            <a:schemeClr val="dk1"/>
          </a:lnRef>
          <a:fillRef idx="1">
            <a:schemeClr val="lt1"/>
          </a:fillRef>
          <a:effectRef idx="0">
            <a:schemeClr val="dk1"/>
          </a:effectRef>
          <a:fontRef idx="minor">
            <a:schemeClr val="dk1"/>
          </a:fontRef>
        </p:style>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t>3</a:t>
            </a:r>
          </a:p>
        </p:txBody>
      </p:sp>
      <p:sp>
        <p:nvSpPr>
          <p:cNvPr id="13" name="Oval 12"/>
          <p:cNvSpPr>
            <a:spLocks noChangeArrowheads="1"/>
          </p:cNvSpPr>
          <p:nvPr/>
        </p:nvSpPr>
        <p:spPr bwMode="auto">
          <a:xfrm>
            <a:off x="1648912" y="5537726"/>
            <a:ext cx="505378" cy="491504"/>
          </a:xfrm>
          <a:prstGeom prst="ellipse">
            <a:avLst/>
          </a:prstGeom>
          <a:ln>
            <a:headEnd/>
            <a:tailEnd/>
          </a:ln>
        </p:spPr>
        <p:style>
          <a:lnRef idx="2">
            <a:schemeClr val="dk1"/>
          </a:lnRef>
          <a:fillRef idx="1">
            <a:schemeClr val="lt1"/>
          </a:fillRef>
          <a:effectRef idx="0">
            <a:schemeClr val="dk1"/>
          </a:effectRef>
          <a:fontRef idx="minor">
            <a:schemeClr val="dk1"/>
          </a:fontRef>
        </p:style>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t>4</a:t>
            </a:r>
          </a:p>
        </p:txBody>
      </p:sp>
      <p:sp>
        <p:nvSpPr>
          <p:cNvPr id="14" name="Rectangle 13"/>
          <p:cNvSpPr>
            <a:spLocks noChangeArrowheads="1"/>
          </p:cNvSpPr>
          <p:nvPr/>
        </p:nvSpPr>
        <p:spPr bwMode="auto">
          <a:xfrm>
            <a:off x="4860916" y="2988324"/>
            <a:ext cx="3626456" cy="897677"/>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228600" indent="-228600">
              <a:buFont typeface="Arial" charset="0"/>
              <a:buAutoNum type="alphaLcParenR"/>
              <a:defRPr/>
            </a:pPr>
            <a:r>
              <a:rPr lang="en-US" sz="1400" b="1" dirty="0">
                <a:solidFill>
                  <a:schemeClr val="tx1"/>
                </a:solidFill>
                <a:latin typeface="Tahoma" pitchFamily="34" charset="0"/>
                <a:cs typeface="Tahoma" pitchFamily="34" charset="0"/>
              </a:rPr>
              <a:t>Land optimization  </a:t>
            </a:r>
          </a:p>
          <a:p>
            <a:pPr marL="228600" indent="-228600">
              <a:buFont typeface="Arial" charset="0"/>
              <a:buAutoNum type="alphaLcParenR"/>
              <a:defRPr/>
            </a:pPr>
            <a:r>
              <a:rPr lang="en-US" sz="1400" b="1" dirty="0">
                <a:solidFill>
                  <a:schemeClr val="tx1"/>
                </a:solidFill>
                <a:latin typeface="Tahoma" pitchFamily="34" charset="0"/>
                <a:cs typeface="Tahoma" pitchFamily="34" charset="0"/>
              </a:rPr>
              <a:t>Increase in IP</a:t>
            </a:r>
          </a:p>
          <a:p>
            <a:pPr marL="228600" indent="-228600">
              <a:buFont typeface="Arial" charset="0"/>
              <a:buAutoNum type="alphaLcParenR"/>
              <a:defRPr/>
            </a:pPr>
            <a:r>
              <a:rPr lang="en-US" sz="1400" b="1" dirty="0">
                <a:solidFill>
                  <a:schemeClr val="tx1"/>
                </a:solidFill>
                <a:latin typeface="Tahoma" pitchFamily="34" charset="0"/>
                <a:cs typeface="Tahoma" pitchFamily="34" charset="0"/>
              </a:rPr>
              <a:t>Expansion of planting area</a:t>
            </a:r>
          </a:p>
        </p:txBody>
      </p:sp>
      <p:sp>
        <p:nvSpPr>
          <p:cNvPr id="15" name="Rectangle 14"/>
          <p:cNvSpPr>
            <a:spLocks noChangeArrowheads="1"/>
          </p:cNvSpPr>
          <p:nvPr/>
        </p:nvSpPr>
        <p:spPr bwMode="auto">
          <a:xfrm>
            <a:off x="4915894" y="701675"/>
            <a:ext cx="4110689" cy="2201991"/>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228600" indent="-228600">
              <a:buFont typeface="Arial" charset="0"/>
              <a:buAutoNum type="alphaLcParenR"/>
              <a:defRPr/>
            </a:pPr>
            <a:r>
              <a:rPr lang="en-US" sz="1400" b="1" dirty="0">
                <a:solidFill>
                  <a:schemeClr val="tx1"/>
                </a:solidFill>
                <a:latin typeface="Tahoma" pitchFamily="34" charset="0"/>
                <a:cs typeface="Tahoma" pitchFamily="34" charset="0"/>
              </a:rPr>
              <a:t>Productivity improvement</a:t>
            </a:r>
          </a:p>
          <a:p>
            <a:pPr marL="228600" indent="-228600">
              <a:buFont typeface="Arial" charset="0"/>
              <a:buAutoNum type="alphaLcParenR"/>
              <a:defRPr/>
            </a:pPr>
            <a:r>
              <a:rPr lang="en-US" sz="1400" b="1" dirty="0">
                <a:solidFill>
                  <a:schemeClr val="tx1"/>
                </a:solidFill>
                <a:latin typeface="Tahoma" pitchFamily="34" charset="0"/>
                <a:cs typeface="Tahoma" pitchFamily="34" charset="0"/>
              </a:rPr>
              <a:t>Use of superior variety </a:t>
            </a:r>
          </a:p>
          <a:p>
            <a:pPr marL="228600" indent="-228600">
              <a:buFont typeface="Arial" charset="0"/>
              <a:buAutoNum type="alphaLcParenR"/>
              <a:defRPr/>
            </a:pPr>
            <a:r>
              <a:rPr lang="en-US" sz="1400" b="1" dirty="0">
                <a:solidFill>
                  <a:schemeClr val="tx1"/>
                </a:solidFill>
                <a:latin typeface="Tahoma" pitchFamily="34" charset="0"/>
                <a:cs typeface="Tahoma" pitchFamily="34" charset="0"/>
              </a:rPr>
              <a:t>Application of good cultivation technique</a:t>
            </a:r>
          </a:p>
          <a:p>
            <a:pPr marL="228600" indent="-228600">
              <a:buFont typeface="Arial" charset="0"/>
              <a:buAutoNum type="alphaLcParenR"/>
              <a:defRPr/>
            </a:pPr>
            <a:r>
              <a:rPr lang="en-US" sz="1400" b="1" dirty="0">
                <a:solidFill>
                  <a:schemeClr val="tx1"/>
                </a:solidFill>
                <a:latin typeface="Tahoma" pitchFamily="34" charset="0"/>
                <a:cs typeface="Tahoma" pitchFamily="34" charset="0"/>
              </a:rPr>
              <a:t>Use of balanced fertilizers</a:t>
            </a:r>
          </a:p>
          <a:p>
            <a:pPr marL="228600" indent="-228600">
              <a:buFont typeface="Arial" charset="0"/>
              <a:buAutoNum type="alphaLcParenR"/>
              <a:defRPr/>
            </a:pPr>
            <a:r>
              <a:rPr lang="en-US" sz="1400" b="1" dirty="0">
                <a:solidFill>
                  <a:schemeClr val="tx1"/>
                </a:solidFill>
                <a:latin typeface="Tahoma" pitchFamily="34" charset="0"/>
                <a:cs typeface="Tahoma" pitchFamily="34" charset="0"/>
              </a:rPr>
              <a:t>Controlling plant pest organisms that </a:t>
            </a:r>
          </a:p>
          <a:p>
            <a:pPr>
              <a:defRPr/>
            </a:pPr>
            <a:r>
              <a:rPr lang="en-US" sz="1400" b="1" dirty="0">
                <a:solidFill>
                  <a:schemeClr val="tx1"/>
                </a:solidFill>
                <a:latin typeface="Tahoma" pitchFamily="34" charset="0"/>
                <a:cs typeface="Tahoma" pitchFamily="34" charset="0"/>
              </a:rPr>
              <a:t>    </a:t>
            </a:r>
            <a:r>
              <a:rPr lang="en-US" sz="1400" b="1" dirty="0" err="1">
                <a:solidFill>
                  <a:schemeClr val="tx1"/>
                </a:solidFill>
                <a:latin typeface="Tahoma" pitchFamily="34" charset="0"/>
                <a:cs typeface="Tahoma" pitchFamily="34" charset="0"/>
              </a:rPr>
              <a:t>envronentally</a:t>
            </a:r>
            <a:r>
              <a:rPr lang="en-US" sz="1400" b="1" dirty="0">
                <a:solidFill>
                  <a:schemeClr val="tx1"/>
                </a:solidFill>
                <a:latin typeface="Tahoma" pitchFamily="34" charset="0"/>
                <a:cs typeface="Tahoma" pitchFamily="34" charset="0"/>
              </a:rPr>
              <a:t> friendly</a:t>
            </a:r>
          </a:p>
          <a:p>
            <a:pPr>
              <a:defRPr/>
            </a:pPr>
            <a:r>
              <a:rPr lang="en-US" sz="1400" b="1" dirty="0">
                <a:solidFill>
                  <a:schemeClr val="tx1"/>
                </a:solidFill>
                <a:latin typeface="Tahoma" pitchFamily="34" charset="0"/>
                <a:cs typeface="Tahoma" pitchFamily="34" charset="0"/>
              </a:rPr>
              <a:t>f)  Adaptive to climate change</a:t>
            </a:r>
          </a:p>
          <a:p>
            <a:pPr marL="228600" indent="-228600">
              <a:buFont typeface="Arial" charset="0"/>
              <a:buAutoNum type="alphaLcParenR"/>
              <a:defRPr/>
            </a:pPr>
            <a:r>
              <a:rPr lang="en-US" sz="1400" b="1" dirty="0">
                <a:solidFill>
                  <a:schemeClr val="tx1"/>
                </a:solidFill>
                <a:latin typeface="Tahoma" pitchFamily="34" charset="0"/>
                <a:cs typeface="Tahoma" pitchFamily="34" charset="0"/>
              </a:rPr>
              <a:t>Setting planting time</a:t>
            </a:r>
          </a:p>
          <a:p>
            <a:pPr marL="228600" indent="-228600">
              <a:buFont typeface="Arial" charset="0"/>
              <a:buAutoNum type="alphaLcParenR"/>
              <a:defRPr/>
            </a:pPr>
            <a:r>
              <a:rPr lang="en-US" sz="1400" b="1" dirty="0">
                <a:solidFill>
                  <a:schemeClr val="tx1"/>
                </a:solidFill>
                <a:latin typeface="Tahoma" pitchFamily="34" charset="0"/>
                <a:cs typeface="Tahoma" pitchFamily="34" charset="0"/>
              </a:rPr>
              <a:t>Post harvest handling</a:t>
            </a:r>
          </a:p>
        </p:txBody>
      </p:sp>
      <p:sp>
        <p:nvSpPr>
          <p:cNvPr id="16" name="Rectangle 15"/>
          <p:cNvSpPr>
            <a:spLocks noChangeArrowheads="1"/>
          </p:cNvSpPr>
          <p:nvPr/>
        </p:nvSpPr>
        <p:spPr bwMode="auto">
          <a:xfrm>
            <a:off x="4901092" y="4059803"/>
            <a:ext cx="3653946" cy="747496"/>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228600" indent="-228600">
              <a:buFont typeface="Arial" charset="0"/>
              <a:buAutoNum type="alphaLcParenR"/>
              <a:defRPr/>
            </a:pPr>
            <a:r>
              <a:rPr lang="en-US" sz="1400" b="1" dirty="0">
                <a:solidFill>
                  <a:schemeClr val="tx1"/>
                </a:solidFill>
                <a:latin typeface="Tahoma" pitchFamily="34" charset="0"/>
                <a:cs typeface="Tahoma" pitchFamily="34" charset="0"/>
              </a:rPr>
              <a:t>Controlling plant pest organism &amp; </a:t>
            </a:r>
          </a:p>
          <a:p>
            <a:pPr>
              <a:defRPr/>
            </a:pPr>
            <a:r>
              <a:rPr lang="en-US" sz="1400" b="1" dirty="0">
                <a:solidFill>
                  <a:schemeClr val="tx1"/>
                </a:solidFill>
                <a:latin typeface="Tahoma" pitchFamily="34" charset="0"/>
                <a:cs typeface="Tahoma" pitchFamily="34" charset="0"/>
              </a:rPr>
              <a:t>     impact of climate phenomena  </a:t>
            </a:r>
          </a:p>
          <a:p>
            <a:pPr marL="228600" indent="-228600">
              <a:buFont typeface="Arial" charset="0"/>
              <a:buAutoNum type="alphaLcParenR" startAt="2"/>
              <a:defRPr/>
            </a:pPr>
            <a:r>
              <a:rPr lang="en-US" sz="1400" b="1" dirty="0">
                <a:solidFill>
                  <a:schemeClr val="tx1"/>
                </a:solidFill>
                <a:latin typeface="Tahoma" pitchFamily="34" charset="0"/>
                <a:cs typeface="Tahoma" pitchFamily="34" charset="0"/>
              </a:rPr>
              <a:t>Reduction in yield loss </a:t>
            </a:r>
          </a:p>
        </p:txBody>
      </p:sp>
      <p:sp>
        <p:nvSpPr>
          <p:cNvPr id="17" name="Rectangle 16"/>
          <p:cNvSpPr>
            <a:spLocks noChangeArrowheads="1"/>
          </p:cNvSpPr>
          <p:nvPr/>
        </p:nvSpPr>
        <p:spPr bwMode="auto">
          <a:xfrm>
            <a:off x="4909551" y="4868260"/>
            <a:ext cx="4117032" cy="1778286"/>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228600" indent="-228600">
              <a:buFont typeface="Arial" charset="0"/>
              <a:buAutoNum type="alphaLcParenR"/>
              <a:defRPr/>
            </a:pPr>
            <a:r>
              <a:rPr lang="en-US" sz="1400" b="1" dirty="0">
                <a:solidFill>
                  <a:schemeClr val="tx1"/>
                </a:solidFill>
                <a:latin typeface="Tahoma" pitchFamily="34" charset="0"/>
                <a:cs typeface="Tahoma" pitchFamily="34" charset="0"/>
              </a:rPr>
              <a:t>Policy and Regulation support  </a:t>
            </a:r>
          </a:p>
          <a:p>
            <a:pPr marL="228600" indent="-228600">
              <a:buFont typeface="Arial" charset="0"/>
              <a:buAutoNum type="alphaLcParenR"/>
              <a:defRPr/>
            </a:pPr>
            <a:r>
              <a:rPr lang="en-US" sz="1400" b="1" dirty="0">
                <a:solidFill>
                  <a:schemeClr val="tx1"/>
                </a:solidFill>
                <a:latin typeface="Tahoma" pitchFamily="34" charset="0"/>
                <a:cs typeface="Tahoma" pitchFamily="34" charset="0"/>
              </a:rPr>
              <a:t>Improvement of the agricultural </a:t>
            </a:r>
          </a:p>
          <a:p>
            <a:pPr>
              <a:defRPr/>
            </a:pPr>
            <a:r>
              <a:rPr lang="en-US" sz="1400" b="1" dirty="0">
                <a:solidFill>
                  <a:schemeClr val="tx1"/>
                </a:solidFill>
                <a:latin typeface="Tahoma" pitchFamily="34" charset="0"/>
                <a:cs typeface="Tahoma" pitchFamily="34" charset="0"/>
              </a:rPr>
              <a:t>    credit system</a:t>
            </a:r>
          </a:p>
          <a:p>
            <a:pPr>
              <a:defRPr/>
            </a:pPr>
            <a:r>
              <a:rPr lang="en-US" sz="1400" b="1" dirty="0">
                <a:solidFill>
                  <a:schemeClr val="tx1"/>
                </a:solidFill>
                <a:latin typeface="Tahoma" pitchFamily="34" charset="0"/>
                <a:cs typeface="Tahoma" pitchFamily="34" charset="0"/>
              </a:rPr>
              <a:t>c) Improvement of data and information</a:t>
            </a:r>
          </a:p>
          <a:p>
            <a:pPr>
              <a:defRPr/>
            </a:pPr>
            <a:r>
              <a:rPr lang="en-US" sz="1400" b="1" dirty="0">
                <a:solidFill>
                  <a:schemeClr val="tx1"/>
                </a:solidFill>
                <a:latin typeface="Tahoma" pitchFamily="34" charset="0"/>
                <a:cs typeface="Tahoma" pitchFamily="34" charset="0"/>
              </a:rPr>
              <a:t>d) Improving the coordination of </a:t>
            </a:r>
          </a:p>
          <a:p>
            <a:pPr>
              <a:defRPr/>
            </a:pPr>
            <a:r>
              <a:rPr lang="en-US" sz="1400" b="1" dirty="0">
                <a:solidFill>
                  <a:schemeClr val="tx1"/>
                </a:solidFill>
                <a:latin typeface="Tahoma" pitchFamily="34" charset="0"/>
                <a:cs typeface="Tahoma" pitchFamily="34" charset="0"/>
              </a:rPr>
              <a:t>     the central, regional and all stakeholder</a:t>
            </a:r>
          </a:p>
        </p:txBody>
      </p:sp>
      <p:sp>
        <p:nvSpPr>
          <p:cNvPr id="18" name="Line 23"/>
          <p:cNvSpPr>
            <a:spLocks noChangeShapeType="1"/>
          </p:cNvSpPr>
          <p:nvPr/>
        </p:nvSpPr>
        <p:spPr bwMode="auto">
          <a:xfrm>
            <a:off x="1517810" y="1796837"/>
            <a:ext cx="101498" cy="0"/>
          </a:xfrm>
          <a:prstGeom prst="line">
            <a:avLst/>
          </a:prstGeom>
          <a:ln>
            <a:headEnd/>
            <a:tailEnd/>
          </a:ln>
        </p:spPr>
        <p:style>
          <a:lnRef idx="2">
            <a:schemeClr val="dk1"/>
          </a:lnRef>
          <a:fillRef idx="1">
            <a:schemeClr val="lt1"/>
          </a:fillRef>
          <a:effectRef idx="0">
            <a:schemeClr val="dk1"/>
          </a:effectRef>
          <a:fontRef idx="minor">
            <a:schemeClr val="dk1"/>
          </a:fontRef>
        </p:style>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p>
        </p:txBody>
      </p:sp>
      <p:sp>
        <p:nvSpPr>
          <p:cNvPr id="19" name="Line 24"/>
          <p:cNvSpPr>
            <a:spLocks noChangeShapeType="1"/>
          </p:cNvSpPr>
          <p:nvPr/>
        </p:nvSpPr>
        <p:spPr bwMode="auto">
          <a:xfrm>
            <a:off x="1547413" y="3168951"/>
            <a:ext cx="101498" cy="0"/>
          </a:xfrm>
          <a:prstGeom prst="line">
            <a:avLst/>
          </a:prstGeom>
          <a:ln>
            <a:headEnd/>
            <a:tailEnd/>
          </a:ln>
        </p:spPr>
        <p:style>
          <a:lnRef idx="2">
            <a:schemeClr val="dk1"/>
          </a:lnRef>
          <a:fillRef idx="1">
            <a:schemeClr val="lt1"/>
          </a:fillRef>
          <a:effectRef idx="0">
            <a:schemeClr val="dk1"/>
          </a:effectRef>
          <a:fontRef idx="minor">
            <a:schemeClr val="dk1"/>
          </a:fontRef>
        </p:style>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p>
        </p:txBody>
      </p:sp>
      <p:sp>
        <p:nvSpPr>
          <p:cNvPr id="20" name="Line 25"/>
          <p:cNvSpPr>
            <a:spLocks noChangeShapeType="1"/>
          </p:cNvSpPr>
          <p:nvPr/>
        </p:nvSpPr>
        <p:spPr bwMode="auto">
          <a:xfrm>
            <a:off x="1547413" y="4561545"/>
            <a:ext cx="101498" cy="0"/>
          </a:xfrm>
          <a:prstGeom prst="line">
            <a:avLst/>
          </a:prstGeom>
          <a:ln>
            <a:headEnd/>
            <a:tailEnd/>
          </a:ln>
        </p:spPr>
        <p:style>
          <a:lnRef idx="2">
            <a:schemeClr val="dk1"/>
          </a:lnRef>
          <a:fillRef idx="1">
            <a:schemeClr val="lt1"/>
          </a:fillRef>
          <a:effectRef idx="0">
            <a:schemeClr val="dk1"/>
          </a:effectRef>
          <a:fontRef idx="minor">
            <a:schemeClr val="dk1"/>
          </a:fontRef>
        </p:style>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p>
        </p:txBody>
      </p:sp>
      <p:sp>
        <p:nvSpPr>
          <p:cNvPr id="21" name="Line 26"/>
          <p:cNvSpPr>
            <a:spLocks noChangeShapeType="1"/>
          </p:cNvSpPr>
          <p:nvPr/>
        </p:nvSpPr>
        <p:spPr bwMode="auto">
          <a:xfrm>
            <a:off x="1515695" y="5810784"/>
            <a:ext cx="101498" cy="0"/>
          </a:xfrm>
          <a:prstGeom prst="line">
            <a:avLst/>
          </a:prstGeom>
          <a:ln>
            <a:headEnd/>
            <a:tailEnd/>
          </a:ln>
        </p:spPr>
        <p:style>
          <a:lnRef idx="2">
            <a:schemeClr val="dk1"/>
          </a:lnRef>
          <a:fillRef idx="1">
            <a:schemeClr val="lt1"/>
          </a:fillRef>
          <a:effectRef idx="0">
            <a:schemeClr val="dk1"/>
          </a:effectRef>
          <a:fontRef idx="minor">
            <a:schemeClr val="dk1"/>
          </a:fontRef>
        </p:style>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p>
        </p:txBody>
      </p:sp>
      <p:sp>
        <p:nvSpPr>
          <p:cNvPr id="22" name="Line 33"/>
          <p:cNvSpPr>
            <a:spLocks noChangeShapeType="1"/>
          </p:cNvSpPr>
          <p:nvPr/>
        </p:nvSpPr>
        <p:spPr bwMode="auto">
          <a:xfrm>
            <a:off x="2156404" y="1812196"/>
            <a:ext cx="304495" cy="0"/>
          </a:xfrm>
          <a:prstGeom prst="line">
            <a:avLst/>
          </a:prstGeom>
          <a:ln>
            <a:headEnd/>
            <a:tailEnd/>
          </a:ln>
        </p:spPr>
        <p:style>
          <a:lnRef idx="2">
            <a:schemeClr val="dk1"/>
          </a:lnRef>
          <a:fillRef idx="1">
            <a:schemeClr val="lt1"/>
          </a:fillRef>
          <a:effectRef idx="0">
            <a:schemeClr val="dk1"/>
          </a:effectRef>
          <a:fontRef idx="minor">
            <a:schemeClr val="dk1"/>
          </a:fontRef>
        </p:style>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p>
        </p:txBody>
      </p:sp>
      <p:sp>
        <p:nvSpPr>
          <p:cNvPr id="24" name="Line 35"/>
          <p:cNvSpPr>
            <a:spLocks noChangeShapeType="1"/>
          </p:cNvSpPr>
          <p:nvPr/>
        </p:nvSpPr>
        <p:spPr bwMode="auto">
          <a:xfrm>
            <a:off x="2139488" y="5795425"/>
            <a:ext cx="304495" cy="0"/>
          </a:xfrm>
          <a:prstGeom prst="line">
            <a:avLst/>
          </a:prstGeom>
          <a:ln>
            <a:headEnd/>
            <a:tailEnd/>
          </a:ln>
        </p:spPr>
        <p:style>
          <a:lnRef idx="2">
            <a:schemeClr val="dk1"/>
          </a:lnRef>
          <a:fillRef idx="1">
            <a:schemeClr val="lt1"/>
          </a:fillRef>
          <a:effectRef idx="0">
            <a:schemeClr val="dk1"/>
          </a:effectRef>
          <a:fontRef idx="minor">
            <a:schemeClr val="dk1"/>
          </a:fontRef>
        </p:style>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p>
        </p:txBody>
      </p:sp>
      <p:sp>
        <p:nvSpPr>
          <p:cNvPr id="25" name="Line 36"/>
          <p:cNvSpPr>
            <a:spLocks noChangeShapeType="1"/>
          </p:cNvSpPr>
          <p:nvPr/>
        </p:nvSpPr>
        <p:spPr bwMode="auto">
          <a:xfrm>
            <a:off x="2186008" y="3168951"/>
            <a:ext cx="304495" cy="0"/>
          </a:xfrm>
          <a:prstGeom prst="line">
            <a:avLst/>
          </a:prstGeom>
          <a:ln>
            <a:headEnd/>
            <a:tailEnd/>
          </a:ln>
        </p:spPr>
        <p:style>
          <a:lnRef idx="2">
            <a:schemeClr val="dk1"/>
          </a:lnRef>
          <a:fillRef idx="1">
            <a:schemeClr val="lt1"/>
          </a:fillRef>
          <a:effectRef idx="0">
            <a:schemeClr val="dk1"/>
          </a:effectRef>
          <a:fontRef idx="minor">
            <a:schemeClr val="dk1"/>
          </a:fontRef>
        </p:style>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p>
        </p:txBody>
      </p:sp>
      <p:sp>
        <p:nvSpPr>
          <p:cNvPr id="26" name="Line 37"/>
          <p:cNvSpPr>
            <a:spLocks noChangeShapeType="1"/>
          </p:cNvSpPr>
          <p:nvPr/>
        </p:nvSpPr>
        <p:spPr bwMode="auto">
          <a:xfrm>
            <a:off x="4402058" y="1781477"/>
            <a:ext cx="507492" cy="0"/>
          </a:xfrm>
          <a:prstGeom prst="line">
            <a:avLst/>
          </a:prstGeom>
          <a:ln>
            <a:headEnd/>
            <a:tailEnd/>
          </a:ln>
        </p:spPr>
        <p:style>
          <a:lnRef idx="2">
            <a:schemeClr val="dk1"/>
          </a:lnRef>
          <a:fillRef idx="1">
            <a:schemeClr val="lt1"/>
          </a:fillRef>
          <a:effectRef idx="0">
            <a:schemeClr val="dk1"/>
          </a:effectRef>
          <a:fontRef idx="minor">
            <a:schemeClr val="dk1"/>
          </a:fontRef>
        </p:style>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p>
        </p:txBody>
      </p:sp>
      <p:sp>
        <p:nvSpPr>
          <p:cNvPr id="27" name="Line 38"/>
          <p:cNvSpPr>
            <a:spLocks noChangeShapeType="1"/>
          </p:cNvSpPr>
          <p:nvPr/>
        </p:nvSpPr>
        <p:spPr bwMode="auto">
          <a:xfrm>
            <a:off x="4372454" y="3141646"/>
            <a:ext cx="507492" cy="0"/>
          </a:xfrm>
          <a:prstGeom prst="line">
            <a:avLst/>
          </a:prstGeom>
          <a:ln>
            <a:headEnd/>
            <a:tailEnd/>
          </a:ln>
        </p:spPr>
        <p:style>
          <a:lnRef idx="2">
            <a:schemeClr val="dk1"/>
          </a:lnRef>
          <a:fillRef idx="1">
            <a:schemeClr val="lt1"/>
          </a:fillRef>
          <a:effectRef idx="0">
            <a:schemeClr val="dk1"/>
          </a:effectRef>
          <a:fontRef idx="minor">
            <a:schemeClr val="dk1"/>
          </a:fontRef>
        </p:style>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p>
        </p:txBody>
      </p:sp>
      <p:sp>
        <p:nvSpPr>
          <p:cNvPr id="28" name="Line 39"/>
          <p:cNvSpPr>
            <a:spLocks noChangeShapeType="1"/>
          </p:cNvSpPr>
          <p:nvPr/>
        </p:nvSpPr>
        <p:spPr bwMode="auto">
          <a:xfrm>
            <a:off x="4416860" y="5780065"/>
            <a:ext cx="507492" cy="0"/>
          </a:xfrm>
          <a:prstGeom prst="line">
            <a:avLst/>
          </a:prstGeom>
          <a:ln>
            <a:headEnd/>
            <a:tailEnd/>
          </a:ln>
        </p:spPr>
        <p:style>
          <a:lnRef idx="2">
            <a:schemeClr val="dk1"/>
          </a:lnRef>
          <a:fillRef idx="1">
            <a:schemeClr val="lt1"/>
          </a:fillRef>
          <a:effectRef idx="0">
            <a:schemeClr val="dk1"/>
          </a:effectRef>
          <a:fontRef idx="minor">
            <a:schemeClr val="dk1"/>
          </a:fontRef>
        </p:style>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p>
        </p:txBody>
      </p:sp>
      <p:sp>
        <p:nvSpPr>
          <p:cNvPr id="29" name="Rectangle 28"/>
          <p:cNvSpPr>
            <a:spLocks noChangeArrowheads="1"/>
          </p:cNvSpPr>
          <p:nvPr/>
        </p:nvSpPr>
        <p:spPr bwMode="auto">
          <a:xfrm>
            <a:off x="2471738" y="1341438"/>
            <a:ext cx="2089150" cy="87630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400" b="1" dirty="0">
                <a:latin typeface="Arial Narrow" pitchFamily="34" charset="0"/>
                <a:cs typeface="Arial" charset="0"/>
              </a:rPr>
              <a:t>PRODUCTIVITY</a:t>
            </a:r>
          </a:p>
          <a:p>
            <a:pPr algn="ctr">
              <a:defRPr/>
            </a:pPr>
            <a:r>
              <a:rPr lang="en-US" sz="1400" b="1" dirty="0">
                <a:latin typeface="Arial Narrow" pitchFamily="34" charset="0"/>
                <a:cs typeface="Arial" charset="0"/>
              </a:rPr>
              <a:t>IMPROVEMENT</a:t>
            </a:r>
          </a:p>
        </p:txBody>
      </p:sp>
      <p:sp>
        <p:nvSpPr>
          <p:cNvPr id="30" name="Rectangle 29"/>
          <p:cNvSpPr>
            <a:spLocks noChangeArrowheads="1"/>
          </p:cNvSpPr>
          <p:nvPr/>
        </p:nvSpPr>
        <p:spPr bwMode="auto">
          <a:xfrm>
            <a:off x="2475458" y="2903666"/>
            <a:ext cx="2089150" cy="874712"/>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400" b="1" dirty="0">
                <a:latin typeface="Arial Narrow" pitchFamily="34" charset="0"/>
              </a:rPr>
              <a:t>EXPANSION OF AREA AND</a:t>
            </a:r>
            <a:br>
              <a:rPr lang="en-US" sz="1400" b="1" dirty="0">
                <a:latin typeface="Arial Narrow" pitchFamily="34" charset="0"/>
              </a:rPr>
            </a:br>
            <a:r>
              <a:rPr lang="en-US" sz="1400" b="1" dirty="0">
                <a:latin typeface="Arial Narrow" pitchFamily="34" charset="0"/>
              </a:rPr>
              <a:t>LAND MANAGEMENT</a:t>
            </a:r>
            <a:endParaRPr lang="en-US" sz="1400" b="1" dirty="0">
              <a:latin typeface="Arial Narrow" pitchFamily="34" charset="0"/>
              <a:cs typeface="Arial" charset="0"/>
            </a:endParaRPr>
          </a:p>
        </p:txBody>
      </p:sp>
      <p:sp>
        <p:nvSpPr>
          <p:cNvPr id="31" name="Rectangle 30"/>
          <p:cNvSpPr>
            <a:spLocks noChangeArrowheads="1"/>
          </p:cNvSpPr>
          <p:nvPr/>
        </p:nvSpPr>
        <p:spPr bwMode="auto">
          <a:xfrm>
            <a:off x="2462213" y="5286375"/>
            <a:ext cx="2089150" cy="874713"/>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400" b="1" dirty="0">
                <a:latin typeface="Arial Narrow" pitchFamily="34" charset="0"/>
                <a:cs typeface="Arial" charset="0"/>
              </a:rPr>
              <a:t>MANAGEMENT </a:t>
            </a:r>
          </a:p>
          <a:p>
            <a:pPr algn="ctr">
              <a:defRPr/>
            </a:pPr>
            <a:r>
              <a:rPr lang="en-US" sz="1400" b="1" dirty="0">
                <a:latin typeface="Arial Narrow" pitchFamily="34" charset="0"/>
                <a:cs typeface="Arial" charset="0"/>
              </a:rPr>
              <a:t>IMPROVEMENT</a:t>
            </a:r>
          </a:p>
        </p:txBody>
      </p:sp>
    </p:spTree>
    <p:extLst>
      <p:ext uri="{BB962C8B-B14F-4D97-AF65-F5344CB8AC3E}">
        <p14:creationId xmlns:p14="http://schemas.microsoft.com/office/powerpoint/2010/main" val="1523032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33230054-E1E2-43BD-9F21-33F5CEB613B2}" type="slidenum">
              <a:rPr lang="en-US" smtClean="0"/>
              <a:pPr>
                <a:defRPr/>
              </a:pPr>
              <a:t>15</a:t>
            </a:fld>
            <a:endParaRPr lang="en-US"/>
          </a:p>
        </p:txBody>
      </p:sp>
      <p:sp>
        <p:nvSpPr>
          <p:cNvPr id="6" name="TextBox 1"/>
          <p:cNvSpPr txBox="1">
            <a:spLocks noChangeArrowheads="1"/>
          </p:cNvSpPr>
          <p:nvPr/>
        </p:nvSpPr>
        <p:spPr bwMode="auto">
          <a:xfrm>
            <a:off x="0" y="211138"/>
            <a:ext cx="9144000" cy="461665"/>
          </a:xfrm>
          <a:prstGeom prst="rect">
            <a:avLst/>
          </a:prstGeom>
          <a:ln>
            <a:headEnd/>
            <a:tailEnd/>
          </a:ln>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en-US" altLang="en-US" sz="2400" b="1" dirty="0">
                <a:latin typeface="Arial" charset="0"/>
                <a:ea typeface="MS PGothic" pitchFamily="34" charset="-128"/>
              </a:rPr>
              <a:t>CASSAVA PARTNERSHIP PATTERN</a:t>
            </a:r>
          </a:p>
        </p:txBody>
      </p:sp>
      <p:grpSp>
        <p:nvGrpSpPr>
          <p:cNvPr id="7" name="Group 6"/>
          <p:cNvGrpSpPr/>
          <p:nvPr/>
        </p:nvGrpSpPr>
        <p:grpSpPr>
          <a:xfrm>
            <a:off x="633845" y="1186562"/>
            <a:ext cx="7765473" cy="4107017"/>
            <a:chOff x="845127" y="811347"/>
            <a:chExt cx="7765473" cy="4107017"/>
          </a:xfrm>
        </p:grpSpPr>
        <p:sp>
          <p:nvSpPr>
            <p:cNvPr id="8" name="Rectangle 7"/>
            <p:cNvSpPr/>
            <p:nvPr/>
          </p:nvSpPr>
          <p:spPr>
            <a:xfrm>
              <a:off x="6573982" y="1642481"/>
              <a:ext cx="2036618" cy="2736096"/>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a:p>
              <a:pPr algn="ctr"/>
              <a:endParaRPr lang="en-US" dirty="0">
                <a:noFill/>
              </a:endParaRPr>
            </a:p>
          </p:txBody>
        </p:sp>
        <p:sp>
          <p:nvSpPr>
            <p:cNvPr id="9" name="TextBox 8"/>
            <p:cNvSpPr txBox="1"/>
            <p:nvPr/>
          </p:nvSpPr>
          <p:spPr>
            <a:xfrm>
              <a:off x="3352800" y="972932"/>
              <a:ext cx="1870364" cy="400110"/>
            </a:xfrm>
            <a:prstGeom prst="rect">
              <a:avLst/>
            </a:prstGeom>
            <a:solidFill>
              <a:srgbClr val="FF0000"/>
            </a:solidFill>
            <a:ln w="12700">
              <a:solidFill>
                <a:schemeClr val="tx1"/>
              </a:solidFill>
            </a:ln>
          </p:spPr>
          <p:txBody>
            <a:bodyPr wrap="square" rtlCol="0">
              <a:spAutoFit/>
            </a:bodyPr>
            <a:lstStyle/>
            <a:p>
              <a:pPr algn="ctr"/>
              <a:r>
                <a:rPr lang="en-US" sz="2000" b="1" dirty="0"/>
                <a:t>BANK</a:t>
              </a:r>
            </a:p>
          </p:txBody>
        </p:sp>
        <p:sp>
          <p:nvSpPr>
            <p:cNvPr id="10" name="TextBox 9"/>
            <p:cNvSpPr txBox="1"/>
            <p:nvPr/>
          </p:nvSpPr>
          <p:spPr>
            <a:xfrm>
              <a:off x="3352800" y="2340722"/>
              <a:ext cx="1870364" cy="707886"/>
            </a:xfrm>
            <a:prstGeom prst="rect">
              <a:avLst/>
            </a:prstGeom>
            <a:solidFill>
              <a:srgbClr val="92D050"/>
            </a:solidFill>
            <a:ln w="12700">
              <a:solidFill>
                <a:schemeClr val="tx1"/>
              </a:solidFill>
            </a:ln>
          </p:spPr>
          <p:txBody>
            <a:bodyPr wrap="square" rtlCol="0">
              <a:spAutoFit/>
            </a:bodyPr>
            <a:lstStyle/>
            <a:p>
              <a:pPr algn="ctr"/>
              <a:r>
                <a:rPr lang="en-US" sz="2000" b="1" dirty="0"/>
                <a:t>AGREEMENT </a:t>
              </a:r>
            </a:p>
            <a:p>
              <a:pPr algn="ctr"/>
              <a:r>
                <a:rPr lang="en-US" sz="2000" b="1" dirty="0"/>
                <a:t>NOTES</a:t>
              </a:r>
            </a:p>
          </p:txBody>
        </p:sp>
        <p:sp>
          <p:nvSpPr>
            <p:cNvPr id="11" name="TextBox 10"/>
            <p:cNvSpPr txBox="1"/>
            <p:nvPr/>
          </p:nvSpPr>
          <p:spPr>
            <a:xfrm>
              <a:off x="6643255" y="1816387"/>
              <a:ext cx="1870364" cy="707886"/>
            </a:xfrm>
            <a:prstGeom prst="rect">
              <a:avLst/>
            </a:prstGeom>
            <a:solidFill>
              <a:srgbClr val="00B0F0"/>
            </a:solidFill>
            <a:ln w="12700">
              <a:solidFill>
                <a:schemeClr val="tx1"/>
              </a:solidFill>
            </a:ln>
          </p:spPr>
          <p:txBody>
            <a:bodyPr wrap="square" rtlCol="0">
              <a:spAutoFit/>
            </a:bodyPr>
            <a:lstStyle/>
            <a:p>
              <a:pPr algn="ctr"/>
              <a:r>
                <a:rPr lang="en-US" sz="2000" b="1" dirty="0"/>
                <a:t>PRIMERY COOPERATION</a:t>
              </a:r>
            </a:p>
          </p:txBody>
        </p:sp>
        <p:sp>
          <p:nvSpPr>
            <p:cNvPr id="12" name="TextBox 11"/>
            <p:cNvSpPr txBox="1"/>
            <p:nvPr/>
          </p:nvSpPr>
          <p:spPr>
            <a:xfrm>
              <a:off x="6643255" y="3432490"/>
              <a:ext cx="1870364" cy="707886"/>
            </a:xfrm>
            <a:prstGeom prst="rect">
              <a:avLst/>
            </a:prstGeom>
            <a:solidFill>
              <a:srgbClr val="00B0F0"/>
            </a:solidFill>
            <a:ln w="12700">
              <a:solidFill>
                <a:schemeClr val="tx1"/>
              </a:solidFill>
            </a:ln>
          </p:spPr>
          <p:txBody>
            <a:bodyPr wrap="square" rtlCol="0">
              <a:spAutoFit/>
            </a:bodyPr>
            <a:lstStyle/>
            <a:p>
              <a:pPr algn="ctr"/>
              <a:r>
                <a:rPr lang="en-US" sz="2000" b="1" dirty="0"/>
                <a:t>PLASMA</a:t>
              </a:r>
            </a:p>
            <a:p>
              <a:pPr algn="ctr"/>
              <a:r>
                <a:rPr lang="en-US" sz="2000" b="1" dirty="0"/>
                <a:t>FARMERS</a:t>
              </a:r>
            </a:p>
          </p:txBody>
        </p:sp>
        <p:sp>
          <p:nvSpPr>
            <p:cNvPr id="13" name="TextBox 12"/>
            <p:cNvSpPr txBox="1"/>
            <p:nvPr/>
          </p:nvSpPr>
          <p:spPr>
            <a:xfrm>
              <a:off x="845127" y="2116687"/>
              <a:ext cx="1219201" cy="2246769"/>
            </a:xfrm>
            <a:prstGeom prst="rect">
              <a:avLst/>
            </a:prstGeom>
            <a:solidFill>
              <a:srgbClr val="92D050"/>
            </a:solidFill>
            <a:ln w="12700">
              <a:solidFill>
                <a:schemeClr val="tx1"/>
              </a:solidFill>
            </a:ln>
          </p:spPr>
          <p:txBody>
            <a:bodyPr wrap="square" rtlCol="0">
              <a:spAutoFit/>
            </a:bodyPr>
            <a:lstStyle/>
            <a:p>
              <a:pPr algn="ctr"/>
              <a:r>
                <a:rPr lang="en-US" sz="2000" b="1" dirty="0"/>
                <a:t>CORE</a:t>
              </a:r>
            </a:p>
            <a:p>
              <a:pPr algn="ctr"/>
              <a:r>
                <a:rPr lang="en-US" sz="2000" b="1" dirty="0"/>
                <a:t>FARMERS</a:t>
              </a:r>
            </a:p>
            <a:p>
              <a:pPr algn="ctr"/>
              <a:endParaRPr lang="en-US" sz="2000" b="1" dirty="0"/>
            </a:p>
            <a:p>
              <a:pPr algn="ctr"/>
              <a:endParaRPr lang="en-US" sz="2000" b="1" dirty="0"/>
            </a:p>
            <a:p>
              <a:pPr algn="ctr"/>
              <a:endParaRPr lang="en-US" sz="2000" b="1" dirty="0"/>
            </a:p>
            <a:p>
              <a:pPr algn="ctr"/>
              <a:endParaRPr lang="en-US" sz="2000" b="1" dirty="0"/>
            </a:p>
            <a:p>
              <a:pPr algn="ctr"/>
              <a:r>
                <a:rPr lang="en-US" sz="2000" b="1" dirty="0"/>
                <a:t> </a:t>
              </a:r>
            </a:p>
          </p:txBody>
        </p:sp>
        <p:cxnSp>
          <p:nvCxnSpPr>
            <p:cNvPr id="14" name="Straight Arrow Connector 13"/>
            <p:cNvCxnSpPr>
              <a:stCxn id="9" idx="2"/>
              <a:endCxn id="10" idx="0"/>
            </p:cNvCxnSpPr>
            <p:nvPr/>
          </p:nvCxnSpPr>
          <p:spPr>
            <a:xfrm>
              <a:off x="4287982" y="1373042"/>
              <a:ext cx="0" cy="96768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15" name="Straight Arrow Connector 14"/>
            <p:cNvCxnSpPr>
              <a:endCxn id="10" idx="1"/>
            </p:cNvCxnSpPr>
            <p:nvPr/>
          </p:nvCxnSpPr>
          <p:spPr>
            <a:xfrm>
              <a:off x="2064328" y="2694665"/>
              <a:ext cx="1288472" cy="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16" name="Straight Arrow Connector 15"/>
            <p:cNvCxnSpPr>
              <a:stCxn id="10" idx="3"/>
            </p:cNvCxnSpPr>
            <p:nvPr/>
          </p:nvCxnSpPr>
          <p:spPr>
            <a:xfrm>
              <a:off x="5223164" y="2694665"/>
              <a:ext cx="1350818" cy="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17" name="Straight Arrow Connector 16"/>
            <p:cNvCxnSpPr/>
            <p:nvPr/>
          </p:nvCxnSpPr>
          <p:spPr>
            <a:xfrm flipV="1">
              <a:off x="2064328" y="3629894"/>
              <a:ext cx="4509654" cy="1385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8" name="Straight Arrow Connector 17"/>
            <p:cNvCxnSpPr/>
            <p:nvPr/>
          </p:nvCxnSpPr>
          <p:spPr>
            <a:xfrm flipV="1">
              <a:off x="2064323" y="3990119"/>
              <a:ext cx="4509654" cy="1385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9" name="Straight Connector 18"/>
            <p:cNvCxnSpPr>
              <a:stCxn id="8" idx="2"/>
            </p:cNvCxnSpPr>
            <p:nvPr/>
          </p:nvCxnSpPr>
          <p:spPr>
            <a:xfrm>
              <a:off x="7592291" y="4378577"/>
              <a:ext cx="0" cy="539787"/>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flipH="1">
              <a:off x="1454727" y="4918364"/>
              <a:ext cx="6123710" cy="0"/>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Arrow Connector 20"/>
            <p:cNvCxnSpPr>
              <a:endCxn id="13" idx="2"/>
            </p:cNvCxnSpPr>
            <p:nvPr/>
          </p:nvCxnSpPr>
          <p:spPr>
            <a:xfrm flipV="1">
              <a:off x="1454727" y="4363456"/>
              <a:ext cx="1" cy="55490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flipH="1" flipV="1">
              <a:off x="1364672" y="1172987"/>
              <a:ext cx="1" cy="943700"/>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Arrow Connector 22"/>
            <p:cNvCxnSpPr/>
            <p:nvPr/>
          </p:nvCxnSpPr>
          <p:spPr>
            <a:xfrm>
              <a:off x="1364673" y="1172987"/>
              <a:ext cx="189807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4" name="Straight Arrow Connector 23"/>
            <p:cNvCxnSpPr>
              <a:endCxn id="9" idx="3"/>
            </p:cNvCxnSpPr>
            <p:nvPr/>
          </p:nvCxnSpPr>
          <p:spPr>
            <a:xfrm flipH="1">
              <a:off x="5223164" y="1172987"/>
              <a:ext cx="2355273"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5" name="Straight Arrow Connector 24"/>
            <p:cNvCxnSpPr>
              <a:endCxn id="8" idx="0"/>
            </p:cNvCxnSpPr>
            <p:nvPr/>
          </p:nvCxnSpPr>
          <p:spPr>
            <a:xfrm>
              <a:off x="7592291" y="1172987"/>
              <a:ext cx="0" cy="46949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6" name="Straight Arrow Connector 25"/>
            <p:cNvCxnSpPr>
              <a:stCxn id="11" idx="2"/>
            </p:cNvCxnSpPr>
            <p:nvPr/>
          </p:nvCxnSpPr>
          <p:spPr>
            <a:xfrm>
              <a:off x="7578437" y="2524273"/>
              <a:ext cx="0" cy="908217"/>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27" name="Straight Arrow Connector 26"/>
            <p:cNvCxnSpPr/>
            <p:nvPr/>
          </p:nvCxnSpPr>
          <p:spPr>
            <a:xfrm flipH="1">
              <a:off x="2064328" y="1407734"/>
              <a:ext cx="1198417" cy="601175"/>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28" name="TextBox 27"/>
            <p:cNvSpPr txBox="1"/>
            <p:nvPr/>
          </p:nvSpPr>
          <p:spPr>
            <a:xfrm>
              <a:off x="3383973" y="4440855"/>
              <a:ext cx="1870364" cy="400110"/>
            </a:xfrm>
            <a:prstGeom prst="rect">
              <a:avLst/>
            </a:prstGeom>
            <a:noFill/>
            <a:ln w="12700">
              <a:noFill/>
            </a:ln>
          </p:spPr>
          <p:txBody>
            <a:bodyPr wrap="square" rtlCol="0">
              <a:spAutoFit/>
            </a:bodyPr>
            <a:lstStyle/>
            <a:p>
              <a:pPr algn="ctr"/>
              <a:r>
                <a:rPr lang="en-US" sz="2000" b="1" dirty="0"/>
                <a:t>Marketing</a:t>
              </a:r>
            </a:p>
          </p:txBody>
        </p:sp>
        <p:sp>
          <p:nvSpPr>
            <p:cNvPr id="29" name="TextBox 28"/>
            <p:cNvSpPr txBox="1"/>
            <p:nvPr/>
          </p:nvSpPr>
          <p:spPr>
            <a:xfrm>
              <a:off x="3262745" y="3706934"/>
              <a:ext cx="1870364" cy="400110"/>
            </a:xfrm>
            <a:prstGeom prst="rect">
              <a:avLst/>
            </a:prstGeom>
            <a:noFill/>
            <a:ln w="12700">
              <a:noFill/>
            </a:ln>
          </p:spPr>
          <p:txBody>
            <a:bodyPr wrap="square" rtlCol="0">
              <a:spAutoFit/>
            </a:bodyPr>
            <a:lstStyle/>
            <a:p>
              <a:pPr algn="ctr"/>
              <a:r>
                <a:rPr lang="en-US" sz="2000" b="1" dirty="0"/>
                <a:t>Cost production</a:t>
              </a:r>
            </a:p>
          </p:txBody>
        </p:sp>
        <p:sp>
          <p:nvSpPr>
            <p:cNvPr id="30" name="TextBox 29"/>
            <p:cNvSpPr txBox="1"/>
            <p:nvPr/>
          </p:nvSpPr>
          <p:spPr>
            <a:xfrm>
              <a:off x="3304305" y="3332844"/>
              <a:ext cx="1870364" cy="400110"/>
            </a:xfrm>
            <a:prstGeom prst="rect">
              <a:avLst/>
            </a:prstGeom>
            <a:noFill/>
            <a:ln w="12700">
              <a:noFill/>
            </a:ln>
          </p:spPr>
          <p:txBody>
            <a:bodyPr wrap="square" rtlCol="0">
              <a:spAutoFit/>
            </a:bodyPr>
            <a:lstStyle/>
            <a:p>
              <a:pPr algn="ctr"/>
              <a:r>
                <a:rPr lang="en-US" sz="2000" b="1" dirty="0"/>
                <a:t>Net income</a:t>
              </a:r>
            </a:p>
          </p:txBody>
        </p:sp>
        <p:sp>
          <p:nvSpPr>
            <p:cNvPr id="31" name="TextBox 30"/>
            <p:cNvSpPr txBox="1"/>
            <p:nvPr/>
          </p:nvSpPr>
          <p:spPr>
            <a:xfrm>
              <a:off x="1101441" y="811347"/>
              <a:ext cx="1870364" cy="707886"/>
            </a:xfrm>
            <a:prstGeom prst="rect">
              <a:avLst/>
            </a:prstGeom>
            <a:noFill/>
            <a:ln w="12700">
              <a:noFill/>
            </a:ln>
          </p:spPr>
          <p:txBody>
            <a:bodyPr wrap="square" rtlCol="0">
              <a:spAutoFit/>
            </a:bodyPr>
            <a:lstStyle/>
            <a:p>
              <a:pPr algn="ctr"/>
              <a:r>
                <a:rPr lang="en-US" sz="2000" b="1" dirty="0"/>
                <a:t>Installment payment</a:t>
              </a:r>
            </a:p>
          </p:txBody>
        </p:sp>
        <p:sp>
          <p:nvSpPr>
            <p:cNvPr id="32" name="TextBox 31"/>
            <p:cNvSpPr txBox="1"/>
            <p:nvPr/>
          </p:nvSpPr>
          <p:spPr>
            <a:xfrm>
              <a:off x="5316682" y="811347"/>
              <a:ext cx="2653146" cy="707886"/>
            </a:xfrm>
            <a:prstGeom prst="rect">
              <a:avLst/>
            </a:prstGeom>
            <a:noFill/>
            <a:ln w="12700">
              <a:noFill/>
            </a:ln>
          </p:spPr>
          <p:txBody>
            <a:bodyPr wrap="square" rtlCol="0">
              <a:spAutoFit/>
            </a:bodyPr>
            <a:lstStyle/>
            <a:p>
              <a:pPr algn="ctr"/>
              <a:r>
                <a:rPr lang="en-US" sz="2000" b="1" dirty="0"/>
                <a:t>Business feasibility aspects</a:t>
              </a:r>
            </a:p>
          </p:txBody>
        </p:sp>
      </p:grpSp>
    </p:spTree>
    <p:extLst>
      <p:ext uri="{BB962C8B-B14F-4D97-AF65-F5344CB8AC3E}">
        <p14:creationId xmlns:p14="http://schemas.microsoft.com/office/powerpoint/2010/main" val="1846693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33230054-E1E2-43BD-9F21-33F5CEB613B2}" type="slidenum">
              <a:rPr lang="en-US" smtClean="0"/>
              <a:pPr>
                <a:defRPr/>
              </a:pPr>
              <a:t>16</a:t>
            </a:fld>
            <a:endParaRPr lang="en-US"/>
          </a:p>
        </p:txBody>
      </p:sp>
      <p:sp>
        <p:nvSpPr>
          <p:cNvPr id="47" name="TextBox 1">
            <a:extLst>
              <a:ext uri="{FF2B5EF4-FFF2-40B4-BE49-F238E27FC236}">
                <a16:creationId xmlns="" xmlns:a16="http://schemas.microsoft.com/office/drawing/2014/main" id="{86FDE0DC-8F2C-43FF-BA21-90FE0FE21076}"/>
              </a:ext>
            </a:extLst>
          </p:cNvPr>
          <p:cNvSpPr txBox="1">
            <a:spLocks noChangeArrowheads="1"/>
          </p:cNvSpPr>
          <p:nvPr/>
        </p:nvSpPr>
        <p:spPr bwMode="auto">
          <a:xfrm>
            <a:off x="0" y="216273"/>
            <a:ext cx="9144000" cy="461665"/>
          </a:xfrm>
          <a:prstGeom prst="rect">
            <a:avLst/>
          </a:prstGeom>
          <a:ln>
            <a:headEnd/>
            <a:tailEnd/>
          </a:ln>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en-US" altLang="en-US" sz="2400" b="1" dirty="0">
                <a:latin typeface="Arial" charset="0"/>
                <a:ea typeface="MS PGothic" pitchFamily="34" charset="-128"/>
              </a:rPr>
              <a:t>TECHNOLOGY AND ACTIVITIES TRANSFER</a:t>
            </a:r>
          </a:p>
        </p:txBody>
      </p:sp>
      <p:graphicFrame>
        <p:nvGraphicFramePr>
          <p:cNvPr id="48" name="Diagram 47">
            <a:extLst>
              <a:ext uri="{FF2B5EF4-FFF2-40B4-BE49-F238E27FC236}">
                <a16:creationId xmlns="" xmlns:a16="http://schemas.microsoft.com/office/drawing/2014/main" id="{2F4F6951-1A2C-477C-B340-329221C24D8C}"/>
              </a:ext>
            </a:extLst>
          </p:cNvPr>
          <p:cNvGraphicFramePr/>
          <p:nvPr>
            <p:extLst>
              <p:ext uri="{D42A27DB-BD31-4B8C-83A1-F6EECF244321}">
                <p14:modId xmlns:p14="http://schemas.microsoft.com/office/powerpoint/2010/main" val="2950997039"/>
              </p:ext>
            </p:extLst>
          </p:nvPr>
        </p:nvGraphicFramePr>
        <p:xfrm>
          <a:off x="251520" y="822667"/>
          <a:ext cx="8352928"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70198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33230054-E1E2-43BD-9F21-33F5CEB613B2}" type="slidenum">
              <a:rPr lang="en-US" smtClean="0"/>
              <a:pPr>
                <a:defRPr/>
              </a:pPr>
              <a:t>17</a:t>
            </a:fld>
            <a:endParaRPr lang="en-US"/>
          </a:p>
        </p:txBody>
      </p:sp>
      <p:sp>
        <p:nvSpPr>
          <p:cNvPr id="4" name="TextBox 1">
            <a:extLst>
              <a:ext uri="{FF2B5EF4-FFF2-40B4-BE49-F238E27FC236}">
                <a16:creationId xmlns="" xmlns:a16="http://schemas.microsoft.com/office/drawing/2014/main" id="{86FDE0DC-8F2C-43FF-BA21-90FE0FE21076}"/>
              </a:ext>
            </a:extLst>
          </p:cNvPr>
          <p:cNvSpPr txBox="1">
            <a:spLocks noChangeArrowheads="1"/>
          </p:cNvSpPr>
          <p:nvPr/>
        </p:nvSpPr>
        <p:spPr bwMode="auto">
          <a:xfrm>
            <a:off x="0" y="474815"/>
            <a:ext cx="9144000" cy="461665"/>
          </a:xfrm>
          <a:prstGeom prst="rect">
            <a:avLst/>
          </a:prstGeom>
          <a:ln>
            <a:headEnd/>
            <a:tailEnd/>
          </a:ln>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en-US" altLang="en-US" sz="2400" b="1" dirty="0">
                <a:latin typeface="Arial" charset="0"/>
                <a:ea typeface="MS PGothic" pitchFamily="34" charset="-128"/>
              </a:rPr>
              <a:t>CAPITAL </a:t>
            </a:r>
          </a:p>
        </p:txBody>
      </p:sp>
      <p:graphicFrame>
        <p:nvGraphicFramePr>
          <p:cNvPr id="5" name="Diagram 4">
            <a:extLst>
              <a:ext uri="{FF2B5EF4-FFF2-40B4-BE49-F238E27FC236}">
                <a16:creationId xmlns="" xmlns:a16="http://schemas.microsoft.com/office/drawing/2014/main" id="{2F4F6951-1A2C-477C-B340-329221C24D8C}"/>
              </a:ext>
            </a:extLst>
          </p:cNvPr>
          <p:cNvGraphicFramePr/>
          <p:nvPr>
            <p:extLst>
              <p:ext uri="{D42A27DB-BD31-4B8C-83A1-F6EECF244321}">
                <p14:modId xmlns:p14="http://schemas.microsoft.com/office/powerpoint/2010/main" val="1140727486"/>
              </p:ext>
            </p:extLst>
          </p:nvPr>
        </p:nvGraphicFramePr>
        <p:xfrm>
          <a:off x="251520" y="891942"/>
          <a:ext cx="8352928"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411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33230054-E1E2-43BD-9F21-33F5CEB613B2}" type="slidenum">
              <a:rPr lang="en-US" smtClean="0"/>
              <a:pPr>
                <a:defRPr/>
              </a:pPr>
              <a:t>18</a:t>
            </a:fld>
            <a:endParaRPr lang="en-US"/>
          </a:p>
        </p:txBody>
      </p:sp>
      <p:sp>
        <p:nvSpPr>
          <p:cNvPr id="4" name="Title 1"/>
          <p:cNvSpPr txBox="1">
            <a:spLocks/>
          </p:cNvSpPr>
          <p:nvPr/>
        </p:nvSpPr>
        <p:spPr>
          <a:xfrm>
            <a:off x="0" y="188640"/>
            <a:ext cx="9144000" cy="434815"/>
          </a:xfrm>
          <a:prstGeom prst="rect">
            <a:avLst/>
          </a:prstGeom>
        </p:spPr>
        <p:style>
          <a:lnRef idx="1">
            <a:schemeClr val="accent6"/>
          </a:lnRef>
          <a:fillRef idx="3">
            <a:schemeClr val="accent6"/>
          </a:fillRef>
          <a:effectRef idx="2">
            <a:schemeClr val="accent6"/>
          </a:effectRef>
          <a:fontRef idx="minor">
            <a:schemeClr val="lt1"/>
          </a:fontRef>
        </p:style>
        <p:txBody>
          <a:bodyPr rtlCol="0">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defRPr/>
            </a:pPr>
            <a:r>
              <a:rPr lang="en-US" sz="2200" b="1" dirty="0">
                <a:latin typeface="Arial" panose="020B0604020202020204" pitchFamily="34" charset="0"/>
                <a:cs typeface="Arial" panose="020B0604020202020204" pitchFamily="34" charset="0"/>
              </a:rPr>
              <a:t>FARMER GROUPS INSTITUTION AND EDUCATION</a:t>
            </a:r>
          </a:p>
        </p:txBody>
      </p:sp>
      <p:sp>
        <p:nvSpPr>
          <p:cNvPr id="5" name="Content Placeholder 4">
            <a:extLst>
              <a:ext uri="{FF2B5EF4-FFF2-40B4-BE49-F238E27FC236}">
                <a16:creationId xmlns="" xmlns:a16="http://schemas.microsoft.com/office/drawing/2014/main" id="{BCCD32EA-7DA8-414E-848D-BC2CF09F699A}"/>
              </a:ext>
            </a:extLst>
          </p:cNvPr>
          <p:cNvSpPr>
            <a:spLocks noGrp="1"/>
          </p:cNvSpPr>
          <p:nvPr>
            <p:ph idx="1"/>
          </p:nvPr>
        </p:nvSpPr>
        <p:spPr>
          <a:xfrm>
            <a:off x="193177" y="741000"/>
            <a:ext cx="8496944" cy="4288574"/>
          </a:xfrm>
        </p:spPr>
        <p:txBody>
          <a:bodyPr>
            <a:noAutofit/>
          </a:bodyPr>
          <a:lstStyle/>
          <a:p>
            <a:pPr algn="just"/>
            <a:r>
              <a:rPr lang="en-US" sz="1800" dirty="0"/>
              <a:t>The development of cassava commodities uses the means of farmer groups that have been formed and are still active, the head has been established (tasked with coordinating the activities of group members), the secretary (task of recording activities carried out at each meeting) and treasurer (responsible for dealing with financial issues)</a:t>
            </a:r>
          </a:p>
          <a:p>
            <a:pPr algn="just"/>
            <a:endParaRPr lang="en-US" sz="1000" dirty="0"/>
          </a:p>
          <a:p>
            <a:pPr algn="just"/>
            <a:r>
              <a:rPr lang="en-US" sz="1800" dirty="0"/>
              <a:t>To ensure the implementation of development, it is necessary to try at least one person from the farming group as a motivator who is able to provide a rapid response to innovation and is able to encourage other group members to provide the same response.</a:t>
            </a:r>
          </a:p>
          <a:p>
            <a:pPr algn="just"/>
            <a:endParaRPr lang="en-US" sz="1000" dirty="0"/>
          </a:p>
          <a:p>
            <a:pPr algn="just"/>
            <a:r>
              <a:rPr lang="en-US" sz="1800" dirty="0"/>
              <a:t>Groups of cassava commodity development will conduct observations together at the development site, describe and discuss the field findings. The field guide acts as a facilitator to direct the course of group discussions. The development farmer group must follow each planting stage and apply a combination of technological components that are appropriate to the specific location starting from tillage, cultivation, handling of harvest and post-harvest. At each stage of implementation, participating farmers are expected to carry out a series of activities that have been planned and scheduled at the location of cassava commodity development.</a:t>
            </a:r>
            <a:endParaRPr lang="en-US" sz="1800" b="1" dirty="0"/>
          </a:p>
        </p:txBody>
      </p:sp>
    </p:spTree>
    <p:extLst>
      <p:ext uri="{BB962C8B-B14F-4D97-AF65-F5344CB8AC3E}">
        <p14:creationId xmlns:p14="http://schemas.microsoft.com/office/powerpoint/2010/main" val="14550844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33230054-E1E2-43BD-9F21-33F5CEB613B2}" type="slidenum">
              <a:rPr lang="en-US" smtClean="0"/>
              <a:pPr>
                <a:defRPr/>
              </a:pPr>
              <a:t>19</a:t>
            </a:fld>
            <a:endParaRPr lang="en-US"/>
          </a:p>
        </p:txBody>
      </p:sp>
      <p:sp>
        <p:nvSpPr>
          <p:cNvPr id="4" name="Title 1"/>
          <p:cNvSpPr txBox="1">
            <a:spLocks/>
          </p:cNvSpPr>
          <p:nvPr/>
        </p:nvSpPr>
        <p:spPr>
          <a:xfrm>
            <a:off x="0" y="449152"/>
            <a:ext cx="9144000" cy="392596"/>
          </a:xfrm>
          <a:prstGeom prst="rect">
            <a:avLst/>
          </a:prstGeom>
        </p:spPr>
        <p:style>
          <a:lnRef idx="1">
            <a:schemeClr val="accent6"/>
          </a:lnRef>
          <a:fillRef idx="3">
            <a:schemeClr val="accent6"/>
          </a:fillRef>
          <a:effectRef idx="2">
            <a:schemeClr val="accent6"/>
          </a:effectRef>
          <a:fontRef idx="minor">
            <a:schemeClr val="lt1"/>
          </a:fontRef>
        </p:style>
        <p:txBody>
          <a:bodyPr rtlCol="0">
            <a:normAutofit lnSpcReduction="1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defRPr/>
            </a:pPr>
            <a:r>
              <a:rPr lang="en-US" sz="2000" b="1" dirty="0"/>
              <a:t>THE IMPLEMENTATION OF CASSAVA PRODUCTION TARGET ACHIEVEMENTS</a:t>
            </a:r>
            <a:endParaRPr lang="en-US" sz="2000" b="1" dirty="0">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 xmlns:a16="http://schemas.microsoft.com/office/drawing/2014/main" id="{BCCD32EA-7DA8-414E-848D-BC2CF09F699A}"/>
              </a:ext>
            </a:extLst>
          </p:cNvPr>
          <p:cNvSpPr>
            <a:spLocks noGrp="1"/>
          </p:cNvSpPr>
          <p:nvPr>
            <p:ph idx="1"/>
          </p:nvPr>
        </p:nvSpPr>
        <p:spPr>
          <a:xfrm>
            <a:off x="395536" y="1124744"/>
            <a:ext cx="8280920" cy="4968552"/>
          </a:xfrm>
        </p:spPr>
        <p:txBody>
          <a:bodyPr>
            <a:noAutofit/>
          </a:bodyPr>
          <a:lstStyle/>
          <a:p>
            <a:pPr algn="just">
              <a:spcBef>
                <a:spcPts val="0"/>
              </a:spcBef>
              <a:buAutoNum type="arabicPeriod"/>
            </a:pPr>
            <a:r>
              <a:rPr lang="en-US" sz="1600" dirty="0"/>
              <a:t>Seed / nursery</a:t>
            </a:r>
          </a:p>
          <a:p>
            <a:pPr marL="346075" indent="0" algn="just">
              <a:spcBef>
                <a:spcPts val="0"/>
              </a:spcBef>
              <a:buNone/>
            </a:pPr>
            <a:r>
              <a:rPr lang="en-US" sz="1600" dirty="0"/>
              <a:t>Provision of quality certified / superior cassava seeds, in coordination with the Directorate of Food Crops and </a:t>
            </a:r>
            <a:r>
              <a:rPr lang="en-US" sz="1600" dirty="0">
                <a:solidFill>
                  <a:schemeClr val="tx2">
                    <a:lumMod val="60000"/>
                    <a:lumOff val="40000"/>
                  </a:schemeClr>
                </a:solidFill>
              </a:rPr>
              <a:t>ILETRI</a:t>
            </a:r>
            <a:r>
              <a:rPr lang="en-US" sz="1600" dirty="0"/>
              <a:t> in Malang.</a:t>
            </a:r>
          </a:p>
          <a:p>
            <a:pPr marL="346075" indent="0" algn="just">
              <a:spcBef>
                <a:spcPts val="0"/>
              </a:spcBef>
              <a:buNone/>
            </a:pPr>
            <a:endParaRPr lang="en-US" sz="1600" b="1" dirty="0">
              <a:solidFill>
                <a:schemeClr val="tx1"/>
              </a:solidFill>
            </a:endParaRPr>
          </a:p>
          <a:p>
            <a:pPr marL="0" indent="0" algn="just">
              <a:spcBef>
                <a:spcPts val="0"/>
              </a:spcBef>
              <a:buNone/>
            </a:pPr>
            <a:r>
              <a:rPr lang="en-US" sz="1600" b="1" dirty="0">
                <a:solidFill>
                  <a:schemeClr val="tx1"/>
                </a:solidFill>
              </a:rPr>
              <a:t>2.     </a:t>
            </a:r>
            <a:r>
              <a:rPr lang="en-US" sz="1600" dirty="0"/>
              <a:t>Agricultural Infrastructure and Facilities</a:t>
            </a:r>
          </a:p>
          <a:p>
            <a:pPr marL="346075" indent="0" algn="just">
              <a:spcBef>
                <a:spcPts val="0"/>
              </a:spcBef>
              <a:buNone/>
            </a:pPr>
            <a:r>
              <a:rPr lang="en-US" sz="1600" dirty="0"/>
              <a:t>Support for infrastructure, infrastructure and agricultural facilities, coordinating with the Directorate General of Agricultural Infrastructure and Facilities, especially in the allocation of subsidized fertilizers as well as assistance in agricultural farm machinery and post-harvest equipment assistance with the Directorate of PPHP Directorate General of Food Crops and other related agencies.</a:t>
            </a:r>
          </a:p>
          <a:p>
            <a:pPr marL="346075" indent="0" algn="just">
              <a:spcBef>
                <a:spcPts val="0"/>
              </a:spcBef>
              <a:buNone/>
            </a:pPr>
            <a:endParaRPr lang="en-US" sz="1600" b="1" dirty="0">
              <a:solidFill>
                <a:schemeClr val="tx1"/>
              </a:solidFill>
            </a:endParaRPr>
          </a:p>
          <a:p>
            <a:pPr algn="just">
              <a:spcBef>
                <a:spcPts val="0"/>
              </a:spcBef>
              <a:buAutoNum type="arabicPeriod" startAt="3"/>
            </a:pPr>
            <a:r>
              <a:rPr lang="en-US" sz="1600" dirty="0"/>
              <a:t>Improvement of Human Resources (HR)</a:t>
            </a:r>
          </a:p>
          <a:p>
            <a:pPr marL="346075" indent="-55563" algn="just">
              <a:spcBef>
                <a:spcPts val="0"/>
              </a:spcBef>
              <a:buNone/>
            </a:pPr>
            <a:r>
              <a:rPr lang="en-US" sz="1600" dirty="0"/>
              <a:t> To support the improvement of agricultural human resources, coordinate with the Provincial and District / City Counseling Coordination Board and other relevant agencies in a). escort and assistance in managing cassava production, b). increasing competency through training apparatuses and non agricultural apparatus and c). the provision of material for agricultural extension agents which is intended as materials and extension tools in the context of implementing agricultural counseling.</a:t>
            </a:r>
            <a:endParaRPr lang="en-US" sz="1600" b="1" dirty="0">
              <a:solidFill>
                <a:schemeClr val="tx1"/>
              </a:solidFill>
            </a:endParaRPr>
          </a:p>
        </p:txBody>
      </p:sp>
    </p:spTree>
    <p:extLst>
      <p:ext uri="{BB962C8B-B14F-4D97-AF65-F5344CB8AC3E}">
        <p14:creationId xmlns:p14="http://schemas.microsoft.com/office/powerpoint/2010/main" val="1917816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33230054-E1E2-43BD-9F21-33F5CEB613B2}" type="slidenum">
              <a:rPr lang="en-US" smtClean="0"/>
              <a:pPr>
                <a:defRPr/>
              </a:pPr>
              <a:t>2</a:t>
            </a:fld>
            <a:endParaRPr lang="en-US"/>
          </a:p>
        </p:txBody>
      </p:sp>
      <p:sp>
        <p:nvSpPr>
          <p:cNvPr id="10" name="TextBox 4"/>
          <p:cNvSpPr txBox="1">
            <a:spLocks noChangeArrowheads="1"/>
          </p:cNvSpPr>
          <p:nvPr/>
        </p:nvSpPr>
        <p:spPr bwMode="auto">
          <a:xfrm>
            <a:off x="745369" y="754493"/>
            <a:ext cx="7646275" cy="1200329"/>
          </a:xfrm>
          <a:prstGeom prst="rect">
            <a:avLst/>
          </a:prstGeom>
          <a:noFill/>
          <a:ln w="9525">
            <a:noFill/>
            <a:miter lim="800000"/>
            <a:headEnd/>
            <a:tailEnd/>
          </a:ln>
        </p:spPr>
        <p:txBody>
          <a:bodyPr wrap="square">
            <a:spAutoFit/>
          </a:bodyPr>
          <a:lstStyle/>
          <a:p>
            <a:pPr algn="ctr"/>
            <a:r>
              <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Cassava policies and priorities </a:t>
            </a:r>
          </a:p>
          <a:p>
            <a:pPr algn="ctr"/>
            <a:r>
              <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in </a:t>
            </a:r>
            <a:r>
              <a:rPr lang="en-US" sz="36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indonesia</a:t>
            </a:r>
            <a:r>
              <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p>
        </p:txBody>
      </p:sp>
      <p:sp>
        <p:nvSpPr>
          <p:cNvPr id="11" name="Subtitle 3"/>
          <p:cNvSpPr txBox="1">
            <a:spLocks/>
          </p:cNvSpPr>
          <p:nvPr/>
        </p:nvSpPr>
        <p:spPr>
          <a:xfrm>
            <a:off x="559428" y="2684009"/>
            <a:ext cx="8156306" cy="40555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b="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i="1" dirty="0" err="1">
                <a:ln w="10541" cmpd="sng">
                  <a:solidFill>
                    <a:schemeClr val="accent1">
                      <a:shade val="88000"/>
                      <a:satMod val="110000"/>
                    </a:schemeClr>
                  </a:solidFill>
                  <a:prstDash val="solid"/>
                </a:ln>
                <a:solidFill>
                  <a:sysClr val="windowText" lastClr="000000"/>
                </a:solidFill>
                <a:latin typeface="Bernard MT Condensed" pitchFamily="18" charset="0"/>
              </a:rPr>
              <a:t>Fadjry</a:t>
            </a:r>
            <a:r>
              <a:rPr lang="en-US" i="1" dirty="0">
                <a:ln w="10541" cmpd="sng">
                  <a:solidFill>
                    <a:schemeClr val="accent1">
                      <a:shade val="88000"/>
                      <a:satMod val="110000"/>
                    </a:schemeClr>
                  </a:solidFill>
                  <a:prstDash val="solid"/>
                </a:ln>
                <a:solidFill>
                  <a:sysClr val="windowText" lastClr="000000"/>
                </a:solidFill>
                <a:latin typeface="Bernard MT Condensed" pitchFamily="18" charset="0"/>
              </a:rPr>
              <a:t> </a:t>
            </a:r>
            <a:r>
              <a:rPr lang="en-US" i="1" dirty="0" err="1">
                <a:ln w="10541" cmpd="sng">
                  <a:solidFill>
                    <a:schemeClr val="accent1">
                      <a:shade val="88000"/>
                      <a:satMod val="110000"/>
                    </a:schemeClr>
                  </a:solidFill>
                  <a:prstDash val="solid"/>
                </a:ln>
                <a:solidFill>
                  <a:sysClr val="windowText" lastClr="000000"/>
                </a:solidFill>
                <a:latin typeface="Bernard MT Condensed" pitchFamily="18" charset="0"/>
              </a:rPr>
              <a:t>Djufry</a:t>
            </a:r>
            <a:r>
              <a:rPr lang="en-US" i="1" dirty="0">
                <a:ln w="10541" cmpd="sng">
                  <a:solidFill>
                    <a:schemeClr val="accent1">
                      <a:shade val="88000"/>
                      <a:satMod val="110000"/>
                    </a:schemeClr>
                  </a:solidFill>
                  <a:prstDash val="solid"/>
                </a:ln>
                <a:solidFill>
                  <a:sysClr val="windowText" lastClr="000000"/>
                </a:solidFill>
                <a:latin typeface="Bernard MT Condensed" pitchFamily="18" charset="0"/>
              </a:rPr>
              <a:t>, </a:t>
            </a:r>
            <a:r>
              <a:rPr lang="en-US" i="1" dirty="0" err="1">
                <a:ln w="10541" cmpd="sng">
                  <a:solidFill>
                    <a:schemeClr val="accent1">
                      <a:shade val="88000"/>
                      <a:satMod val="110000"/>
                    </a:schemeClr>
                  </a:solidFill>
                  <a:prstDash val="solid"/>
                </a:ln>
                <a:solidFill>
                  <a:sysClr val="windowText" lastClr="000000"/>
                </a:solidFill>
                <a:latin typeface="Bernard MT Condensed" pitchFamily="18" charset="0"/>
              </a:rPr>
              <a:t>Haris</a:t>
            </a:r>
            <a:r>
              <a:rPr lang="en-US" i="1" dirty="0">
                <a:ln w="10541" cmpd="sng">
                  <a:solidFill>
                    <a:schemeClr val="accent1">
                      <a:shade val="88000"/>
                      <a:satMod val="110000"/>
                    </a:schemeClr>
                  </a:solidFill>
                  <a:prstDash val="solid"/>
                </a:ln>
                <a:solidFill>
                  <a:sysClr val="windowText" lastClr="000000"/>
                </a:solidFill>
                <a:latin typeface="Bernard MT Condensed" pitchFamily="18" charset="0"/>
              </a:rPr>
              <a:t> </a:t>
            </a:r>
            <a:r>
              <a:rPr lang="en-US" i="1" dirty="0" err="1" smtClean="0">
                <a:ln w="10541" cmpd="sng">
                  <a:solidFill>
                    <a:schemeClr val="accent1">
                      <a:shade val="88000"/>
                      <a:satMod val="110000"/>
                    </a:schemeClr>
                  </a:solidFill>
                  <a:prstDash val="solid"/>
                </a:ln>
                <a:solidFill>
                  <a:sysClr val="windowText" lastClr="000000"/>
                </a:solidFill>
                <a:latin typeface="Bernard MT Condensed" pitchFamily="18" charset="0"/>
              </a:rPr>
              <a:t>Syahbuddin</a:t>
            </a:r>
            <a:r>
              <a:rPr lang="en-US" i="1" dirty="0">
                <a:ln w="10541" cmpd="sng">
                  <a:solidFill>
                    <a:schemeClr val="accent1">
                      <a:shade val="88000"/>
                      <a:satMod val="110000"/>
                    </a:schemeClr>
                  </a:solidFill>
                  <a:prstDash val="solid"/>
                </a:ln>
                <a:solidFill>
                  <a:sysClr val="windowText" lastClr="000000"/>
                </a:solidFill>
                <a:latin typeface="Bernard MT Condensed" pitchFamily="18" charset="0"/>
              </a:rPr>
              <a:t>, </a:t>
            </a:r>
            <a:r>
              <a:rPr lang="en-US" i="1" dirty="0" err="1" smtClean="0">
                <a:ln w="10541" cmpd="sng">
                  <a:solidFill>
                    <a:schemeClr val="accent1">
                      <a:shade val="88000"/>
                      <a:satMod val="110000"/>
                    </a:schemeClr>
                  </a:solidFill>
                  <a:prstDash val="solid"/>
                </a:ln>
                <a:solidFill>
                  <a:sysClr val="windowText" lastClr="000000"/>
                </a:solidFill>
                <a:latin typeface="Bernard MT Condensed" pitchFamily="18" charset="0"/>
              </a:rPr>
              <a:t>Yuliantoro</a:t>
            </a:r>
            <a:r>
              <a:rPr lang="en-US" i="1" dirty="0" smtClean="0">
                <a:ln w="10541" cmpd="sng">
                  <a:solidFill>
                    <a:schemeClr val="accent1">
                      <a:shade val="88000"/>
                      <a:satMod val="110000"/>
                    </a:schemeClr>
                  </a:solidFill>
                  <a:prstDash val="solid"/>
                </a:ln>
                <a:solidFill>
                  <a:sysClr val="windowText" lastClr="000000"/>
                </a:solidFill>
                <a:latin typeface="Bernard MT Condensed" pitchFamily="18" charset="0"/>
              </a:rPr>
              <a:t>  </a:t>
            </a:r>
            <a:r>
              <a:rPr lang="en-US" i="1" dirty="0" err="1" smtClean="0">
                <a:ln w="10541" cmpd="sng">
                  <a:solidFill>
                    <a:schemeClr val="accent1">
                      <a:shade val="88000"/>
                      <a:satMod val="110000"/>
                    </a:schemeClr>
                  </a:solidFill>
                  <a:prstDash val="solid"/>
                </a:ln>
                <a:solidFill>
                  <a:sysClr val="windowText" lastClr="000000"/>
                </a:solidFill>
                <a:latin typeface="Bernard MT Condensed" pitchFamily="18" charset="0"/>
              </a:rPr>
              <a:t>Baliadi</a:t>
            </a:r>
            <a:endParaRPr lang="en-US" i="1" dirty="0" smtClean="0">
              <a:ln w="10541" cmpd="sng">
                <a:solidFill>
                  <a:schemeClr val="accent1">
                    <a:shade val="88000"/>
                    <a:satMod val="110000"/>
                  </a:schemeClr>
                </a:solidFill>
                <a:prstDash val="solid"/>
              </a:ln>
              <a:solidFill>
                <a:sysClr val="windowText" lastClr="000000"/>
              </a:solidFill>
              <a:latin typeface="Bernard MT Condensed" pitchFamily="18" charset="0"/>
            </a:endParaRPr>
          </a:p>
          <a:p>
            <a:pPr marL="0" indent="0" algn="ctr">
              <a:buNone/>
            </a:pPr>
            <a:r>
              <a:rPr lang="en-US" i="1" dirty="0" smtClean="0">
                <a:ln w="10541" cmpd="sng">
                  <a:solidFill>
                    <a:schemeClr val="accent1">
                      <a:shade val="88000"/>
                      <a:satMod val="110000"/>
                    </a:schemeClr>
                  </a:solidFill>
                  <a:prstDash val="solid"/>
                </a:ln>
                <a:solidFill>
                  <a:sysClr val="windowText" lastClr="000000"/>
                </a:solidFill>
                <a:latin typeface="Bernard MT Condensed" pitchFamily="18" charset="0"/>
              </a:rPr>
              <a:t>&amp; </a:t>
            </a:r>
            <a:r>
              <a:rPr lang="en-US" i="1" dirty="0" err="1" smtClean="0">
                <a:ln w="10541" cmpd="sng">
                  <a:solidFill>
                    <a:schemeClr val="accent1">
                      <a:shade val="88000"/>
                      <a:satMod val="110000"/>
                    </a:schemeClr>
                  </a:solidFill>
                  <a:prstDash val="solid"/>
                </a:ln>
                <a:solidFill>
                  <a:sysClr val="windowText" lastClr="000000"/>
                </a:solidFill>
                <a:latin typeface="Bernard MT Condensed" pitchFamily="18" charset="0"/>
              </a:rPr>
              <a:t>Kartika</a:t>
            </a:r>
            <a:r>
              <a:rPr lang="en-US" i="1" dirty="0" smtClean="0">
                <a:ln w="10541" cmpd="sng">
                  <a:solidFill>
                    <a:schemeClr val="accent1">
                      <a:shade val="88000"/>
                      <a:satMod val="110000"/>
                    </a:schemeClr>
                  </a:solidFill>
                  <a:prstDash val="solid"/>
                </a:ln>
                <a:solidFill>
                  <a:sysClr val="windowText" lastClr="000000"/>
                </a:solidFill>
                <a:latin typeface="Bernard MT Condensed" pitchFamily="18" charset="0"/>
              </a:rPr>
              <a:t> </a:t>
            </a:r>
            <a:r>
              <a:rPr lang="en-US" i="1" dirty="0" err="1" smtClean="0">
                <a:ln w="10541" cmpd="sng">
                  <a:solidFill>
                    <a:schemeClr val="accent1">
                      <a:shade val="88000"/>
                      <a:satMod val="110000"/>
                    </a:schemeClr>
                  </a:solidFill>
                  <a:prstDash val="solid"/>
                </a:ln>
                <a:solidFill>
                  <a:sysClr val="windowText" lastClr="000000"/>
                </a:solidFill>
                <a:latin typeface="Bernard MT Condensed" pitchFamily="18" charset="0"/>
              </a:rPr>
              <a:t>Noerwijati</a:t>
            </a:r>
            <a:endParaRPr lang="en-US" i="1" dirty="0">
              <a:ln w="10541" cmpd="sng">
                <a:solidFill>
                  <a:schemeClr val="accent1">
                    <a:shade val="88000"/>
                    <a:satMod val="110000"/>
                  </a:schemeClr>
                </a:solidFill>
                <a:prstDash val="solid"/>
              </a:ln>
              <a:solidFill>
                <a:sysClr val="windowText" lastClr="000000"/>
              </a:solidFill>
              <a:latin typeface="Bernard MT Condensed" pitchFamily="18" charset="0"/>
            </a:endParaRPr>
          </a:p>
          <a:p>
            <a:endParaRPr lang="en-US" dirty="0">
              <a:latin typeface="Brush Script MT" pitchFamily="66" charset="0"/>
            </a:endParaRPr>
          </a:p>
        </p:txBody>
      </p:sp>
      <p:sp>
        <p:nvSpPr>
          <p:cNvPr id="12" name="Rectangle 11"/>
          <p:cNvSpPr/>
          <p:nvPr/>
        </p:nvSpPr>
        <p:spPr>
          <a:xfrm>
            <a:off x="624840" y="4224297"/>
            <a:ext cx="8112760" cy="1477328"/>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r>
              <a:rPr lang="en-US" b="1" spc="50" dirty="0">
                <a:ln w="11430"/>
                <a:solidFill>
                  <a:sysClr val="windowText" lastClr="000000"/>
                </a:solidFill>
                <a:effectLst>
                  <a:outerShdw blurRad="76200" dist="50800" dir="5400000" algn="tl" rotWithShape="0">
                    <a:srgbClr val="000000">
                      <a:alpha val="65000"/>
                    </a:srgbClr>
                  </a:outerShdw>
                </a:effectLst>
              </a:rPr>
              <a:t>INDONESIAN  AGENCY  FOR  AGRICULTURAL  RESEARCH  AND  DEVELOPMENT</a:t>
            </a:r>
          </a:p>
          <a:p>
            <a:pPr algn="ctr" eaLnBrk="1" hangingPunct="1"/>
            <a:r>
              <a:rPr lang="en-US" sz="2400" b="1" spc="50" dirty="0">
                <a:ln w="11430"/>
                <a:solidFill>
                  <a:sysClr val="windowText" lastClr="000000"/>
                </a:solidFill>
                <a:effectLst>
                  <a:outerShdw blurRad="76200" dist="50800" dir="5400000" algn="tl" rotWithShape="0">
                    <a:srgbClr val="000000">
                      <a:alpha val="65000"/>
                    </a:srgbClr>
                  </a:outerShdw>
                </a:effectLst>
              </a:rPr>
              <a:t>MINISTRY OF AGRICULTURAL THE REPUBLIK OF INDONESIA</a:t>
            </a:r>
          </a:p>
          <a:p>
            <a:pPr algn="ctr" eaLnBrk="1" hangingPunct="1"/>
            <a:r>
              <a:rPr lang="en-US" sz="2400" b="1" spc="50" dirty="0">
                <a:ln w="11430"/>
                <a:solidFill>
                  <a:sysClr val="windowText" lastClr="000000"/>
                </a:solidFill>
                <a:effectLst>
                  <a:outerShdw blurRad="76200" dist="50800" dir="5400000" algn="tl" rotWithShape="0">
                    <a:srgbClr val="000000">
                      <a:alpha val="65000"/>
                    </a:srgbClr>
                  </a:outerShdw>
                </a:effectLst>
              </a:rPr>
              <a:t>WORKSHOP ACIAR CASSAVA VALUE CHAIN</a:t>
            </a:r>
          </a:p>
          <a:p>
            <a:pPr algn="ctr" eaLnBrk="1" hangingPunct="1"/>
            <a:r>
              <a:rPr lang="en-US" sz="2400" b="1" spc="50" dirty="0" err="1">
                <a:ln w="11430"/>
                <a:solidFill>
                  <a:sysClr val="windowText" lastClr="000000"/>
                </a:solidFill>
                <a:effectLst>
                  <a:outerShdw blurRad="76200" dist="50800" dir="5400000" algn="tl" rotWithShape="0">
                    <a:srgbClr val="000000">
                      <a:alpha val="65000"/>
                    </a:srgbClr>
                  </a:outerShdw>
                </a:effectLst>
              </a:rPr>
              <a:t>Pematang</a:t>
            </a:r>
            <a:r>
              <a:rPr lang="en-US" sz="2400" b="1" spc="50" dirty="0">
                <a:ln w="11430"/>
                <a:solidFill>
                  <a:sysClr val="windowText" lastClr="000000"/>
                </a:solidFill>
                <a:effectLst>
                  <a:outerShdw blurRad="76200" dist="50800" dir="5400000" algn="tl" rotWithShape="0">
                    <a:srgbClr val="000000">
                      <a:alpha val="65000"/>
                    </a:srgbClr>
                  </a:outerShdw>
                </a:effectLst>
              </a:rPr>
              <a:t> </a:t>
            </a:r>
            <a:r>
              <a:rPr lang="en-US" sz="2400" b="1" spc="50" dirty="0" err="1">
                <a:ln w="11430"/>
                <a:solidFill>
                  <a:sysClr val="windowText" lastClr="000000"/>
                </a:solidFill>
                <a:effectLst>
                  <a:outerShdw blurRad="76200" dist="50800" dir="5400000" algn="tl" rotWithShape="0">
                    <a:srgbClr val="000000">
                      <a:alpha val="65000"/>
                    </a:srgbClr>
                  </a:outerShdw>
                </a:effectLst>
              </a:rPr>
              <a:t>Siantar</a:t>
            </a:r>
            <a:r>
              <a:rPr lang="en-US" sz="2400" b="1" spc="50" dirty="0">
                <a:ln w="11430"/>
                <a:solidFill>
                  <a:sysClr val="windowText" lastClr="000000"/>
                </a:solidFill>
                <a:effectLst>
                  <a:outerShdw blurRad="76200" dist="50800" dir="5400000" algn="tl" rotWithShape="0">
                    <a:srgbClr val="000000">
                      <a:alpha val="65000"/>
                    </a:srgbClr>
                  </a:outerShdw>
                </a:effectLst>
              </a:rPr>
              <a:t>, 1-5 July 2019</a:t>
            </a:r>
          </a:p>
        </p:txBody>
      </p:sp>
    </p:spTree>
    <p:extLst>
      <p:ext uri="{BB962C8B-B14F-4D97-AF65-F5344CB8AC3E}">
        <p14:creationId xmlns:p14="http://schemas.microsoft.com/office/powerpoint/2010/main" val="11614580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957687476"/>
              </p:ext>
            </p:extLst>
          </p:nvPr>
        </p:nvGraphicFramePr>
        <p:xfrm>
          <a:off x="914399" y="1765588"/>
          <a:ext cx="7051965" cy="3763299"/>
        </p:xfrm>
        <a:graphic>
          <a:graphicData uri="http://schemas.openxmlformats.org/drawingml/2006/table">
            <a:tbl>
              <a:tblPr firstRow="1" bandRow="1">
                <a:tableStyleId>{5C22544A-7EE6-4342-B048-85BDC9FD1C3A}</a:tableStyleId>
              </a:tblPr>
              <a:tblGrid>
                <a:gridCol w="623454">
                  <a:extLst>
                    <a:ext uri="{9D8B030D-6E8A-4147-A177-3AD203B41FA5}">
                      <a16:colId xmlns="" xmlns:a16="http://schemas.microsoft.com/office/drawing/2014/main" val="20000"/>
                    </a:ext>
                  </a:extLst>
                </a:gridCol>
                <a:gridCol w="1385456">
                  <a:extLst>
                    <a:ext uri="{9D8B030D-6E8A-4147-A177-3AD203B41FA5}">
                      <a16:colId xmlns="" xmlns:a16="http://schemas.microsoft.com/office/drawing/2014/main" val="20001"/>
                    </a:ext>
                  </a:extLst>
                </a:gridCol>
                <a:gridCol w="1510145">
                  <a:extLst>
                    <a:ext uri="{9D8B030D-6E8A-4147-A177-3AD203B41FA5}">
                      <a16:colId xmlns="" xmlns:a16="http://schemas.microsoft.com/office/drawing/2014/main" val="20002"/>
                    </a:ext>
                  </a:extLst>
                </a:gridCol>
                <a:gridCol w="3532910">
                  <a:extLst>
                    <a:ext uri="{9D8B030D-6E8A-4147-A177-3AD203B41FA5}">
                      <a16:colId xmlns="" xmlns:a16="http://schemas.microsoft.com/office/drawing/2014/main" val="20003"/>
                    </a:ext>
                  </a:extLst>
                </a:gridCol>
              </a:tblGrid>
              <a:tr h="370840">
                <a:tc>
                  <a:txBody>
                    <a:bodyPr/>
                    <a:lstStyle/>
                    <a:p>
                      <a:pPr algn="ctr"/>
                      <a:r>
                        <a:rPr lang="en-US" dirty="0"/>
                        <a:t>NO</a:t>
                      </a:r>
                    </a:p>
                  </a:txBody>
                  <a:tcPr/>
                </a:tc>
                <a:tc>
                  <a:txBody>
                    <a:bodyPr/>
                    <a:lstStyle/>
                    <a:p>
                      <a:pPr algn="ctr"/>
                      <a:r>
                        <a:rPr lang="en-US" dirty="0"/>
                        <a:t>YEAR</a:t>
                      </a:r>
                    </a:p>
                  </a:txBody>
                  <a:tcPr/>
                </a:tc>
                <a:tc>
                  <a:txBody>
                    <a:bodyPr/>
                    <a:lstStyle/>
                    <a:p>
                      <a:pPr algn="ctr"/>
                      <a:r>
                        <a:rPr lang="en-US" dirty="0"/>
                        <a:t>AREA (Ha)</a:t>
                      </a:r>
                    </a:p>
                  </a:txBody>
                  <a:tcPr/>
                </a:tc>
                <a:tc>
                  <a:txBody>
                    <a:bodyPr/>
                    <a:lstStyle/>
                    <a:p>
                      <a:pPr algn="ctr"/>
                      <a:r>
                        <a:rPr lang="en-US" dirty="0"/>
                        <a:t>FACILITIES</a:t>
                      </a:r>
                    </a:p>
                  </a:txBody>
                  <a:tcPr/>
                </a:tc>
                <a:extLst>
                  <a:ext uri="{0D108BD9-81ED-4DB2-BD59-A6C34878D82A}">
                    <a16:rowId xmlns="" xmlns:a16="http://schemas.microsoft.com/office/drawing/2014/main" val="10000"/>
                  </a:ext>
                </a:extLst>
              </a:tr>
              <a:tr h="370840">
                <a:tc>
                  <a:txBody>
                    <a:bodyPr/>
                    <a:lstStyle/>
                    <a:p>
                      <a:pPr algn="ctr"/>
                      <a:r>
                        <a:rPr lang="en-US" dirty="0"/>
                        <a:t>1</a:t>
                      </a:r>
                    </a:p>
                  </a:txBody>
                  <a:tcPr/>
                </a:tc>
                <a:tc>
                  <a:txBody>
                    <a:bodyPr/>
                    <a:lstStyle/>
                    <a:p>
                      <a:pPr algn="ctr"/>
                      <a:r>
                        <a:rPr lang="en-US" dirty="0"/>
                        <a:t>2010</a:t>
                      </a:r>
                    </a:p>
                  </a:txBody>
                  <a:tcPr/>
                </a:tc>
                <a:tc>
                  <a:txBody>
                    <a:bodyPr/>
                    <a:lstStyle/>
                    <a:p>
                      <a:pPr algn="ctr"/>
                      <a:r>
                        <a:rPr lang="en-US" dirty="0"/>
                        <a:t>240</a:t>
                      </a:r>
                    </a:p>
                  </a:txBody>
                  <a:tcPr/>
                </a:tc>
                <a:tc>
                  <a:txBody>
                    <a:bodyPr/>
                    <a:lstStyle/>
                    <a:p>
                      <a:r>
                        <a:rPr lang="en-US" dirty="0"/>
                        <a:t>SEEDLINGS</a:t>
                      </a:r>
                      <a:r>
                        <a:rPr lang="en-US" baseline="0" dirty="0"/>
                        <a:t> &amp; PRODUCTION MEANS </a:t>
                      </a:r>
                      <a:endParaRPr lang="en-US" dirty="0"/>
                    </a:p>
                  </a:txBody>
                  <a:tcPr/>
                </a:tc>
                <a:extLst>
                  <a:ext uri="{0D108BD9-81ED-4DB2-BD59-A6C34878D82A}">
                    <a16:rowId xmlns="" xmlns:a16="http://schemas.microsoft.com/office/drawing/2014/main" val="10001"/>
                  </a:ext>
                </a:extLst>
              </a:tr>
              <a:tr h="388331">
                <a:tc>
                  <a:txBody>
                    <a:bodyPr/>
                    <a:lstStyle/>
                    <a:p>
                      <a:pPr algn="ctr"/>
                      <a:r>
                        <a:rPr lang="en-US" dirty="0"/>
                        <a:t>2</a:t>
                      </a:r>
                    </a:p>
                  </a:txBody>
                  <a:tcPr/>
                </a:tc>
                <a:tc>
                  <a:txBody>
                    <a:bodyPr/>
                    <a:lstStyle/>
                    <a:p>
                      <a:pPr algn="ctr"/>
                      <a:r>
                        <a:rPr lang="en-US" dirty="0"/>
                        <a:t>2011</a:t>
                      </a:r>
                    </a:p>
                  </a:txBody>
                  <a:tcPr/>
                </a:tc>
                <a:tc>
                  <a:txBody>
                    <a:bodyPr/>
                    <a:lstStyle/>
                    <a:p>
                      <a:pPr algn="ctr"/>
                      <a:r>
                        <a:rPr lang="en-US" dirty="0"/>
                        <a:t>6,540</a:t>
                      </a:r>
                    </a:p>
                  </a:txBody>
                  <a:tcPr/>
                </a:tc>
                <a:tc>
                  <a:txBody>
                    <a:bodyPr/>
                    <a:lstStyle/>
                    <a:p>
                      <a:r>
                        <a:rPr lang="en-US" dirty="0"/>
                        <a:t>SEEDLINGS</a:t>
                      </a:r>
                      <a:r>
                        <a:rPr lang="en-US" baseline="0" dirty="0"/>
                        <a:t> &amp; PRODUCTION MEANS </a:t>
                      </a:r>
                      <a:endParaRPr lang="en-US" dirty="0"/>
                    </a:p>
                  </a:txBody>
                  <a:tcPr/>
                </a:tc>
                <a:extLst>
                  <a:ext uri="{0D108BD9-81ED-4DB2-BD59-A6C34878D82A}">
                    <a16:rowId xmlns="" xmlns:a16="http://schemas.microsoft.com/office/drawing/2014/main" val="10002"/>
                  </a:ext>
                </a:extLst>
              </a:tr>
              <a:tr h="370840">
                <a:tc>
                  <a:txBody>
                    <a:bodyPr/>
                    <a:lstStyle/>
                    <a:p>
                      <a:pPr algn="ctr"/>
                      <a:r>
                        <a:rPr lang="en-US" dirty="0"/>
                        <a:t>3</a:t>
                      </a:r>
                    </a:p>
                  </a:txBody>
                  <a:tcPr/>
                </a:tc>
                <a:tc>
                  <a:txBody>
                    <a:bodyPr/>
                    <a:lstStyle/>
                    <a:p>
                      <a:pPr algn="ctr"/>
                      <a:r>
                        <a:rPr lang="en-US" dirty="0"/>
                        <a:t>2012</a:t>
                      </a:r>
                    </a:p>
                  </a:txBody>
                  <a:tcPr/>
                </a:tc>
                <a:tc>
                  <a:txBody>
                    <a:bodyPr/>
                    <a:lstStyle/>
                    <a:p>
                      <a:pPr algn="ctr"/>
                      <a:r>
                        <a:rPr lang="en-US" dirty="0"/>
                        <a:t>300</a:t>
                      </a:r>
                    </a:p>
                  </a:txBody>
                  <a:tcPr/>
                </a:tc>
                <a:tc>
                  <a:txBody>
                    <a:bodyPr/>
                    <a:lstStyle/>
                    <a:p>
                      <a:r>
                        <a:rPr lang="en-US"/>
                        <a:t>SEEDLINGS</a:t>
                      </a:r>
                      <a:r>
                        <a:rPr lang="en-US" baseline="0"/>
                        <a:t> &amp; PRODUCTION MEANS </a:t>
                      </a:r>
                      <a:endParaRPr lang="en-US" dirty="0"/>
                    </a:p>
                  </a:txBody>
                  <a:tcPr/>
                </a:tc>
                <a:extLst>
                  <a:ext uri="{0D108BD9-81ED-4DB2-BD59-A6C34878D82A}">
                    <a16:rowId xmlns="" xmlns:a16="http://schemas.microsoft.com/office/drawing/2014/main" val="10003"/>
                  </a:ext>
                </a:extLst>
              </a:tr>
              <a:tr h="370840">
                <a:tc>
                  <a:txBody>
                    <a:bodyPr/>
                    <a:lstStyle/>
                    <a:p>
                      <a:pPr algn="ctr"/>
                      <a:r>
                        <a:rPr lang="en-US" dirty="0"/>
                        <a:t>4</a:t>
                      </a:r>
                    </a:p>
                  </a:txBody>
                  <a:tcPr/>
                </a:tc>
                <a:tc>
                  <a:txBody>
                    <a:bodyPr/>
                    <a:lstStyle/>
                    <a:p>
                      <a:pPr algn="ctr"/>
                      <a:r>
                        <a:rPr lang="en-US" dirty="0"/>
                        <a:t>2013</a:t>
                      </a:r>
                    </a:p>
                  </a:txBody>
                  <a:tcPr/>
                </a:tc>
                <a:tc>
                  <a:txBody>
                    <a:bodyPr/>
                    <a:lstStyle/>
                    <a:p>
                      <a:pPr algn="ctr"/>
                      <a:r>
                        <a:rPr lang="en-US" dirty="0"/>
                        <a:t>2,080</a:t>
                      </a:r>
                    </a:p>
                  </a:txBody>
                  <a:tcPr/>
                </a:tc>
                <a:tc>
                  <a:txBody>
                    <a:bodyPr/>
                    <a:lstStyle/>
                    <a:p>
                      <a:r>
                        <a:rPr lang="en-US" dirty="0"/>
                        <a:t>SEEDLINGS</a:t>
                      </a:r>
                      <a:r>
                        <a:rPr lang="en-US" baseline="0" dirty="0"/>
                        <a:t> &amp; PRODUCTION MEANS </a:t>
                      </a:r>
                      <a:endParaRPr lang="en-US" dirty="0"/>
                    </a:p>
                  </a:txBody>
                  <a:tcPr/>
                </a:tc>
                <a:extLst>
                  <a:ext uri="{0D108BD9-81ED-4DB2-BD59-A6C34878D82A}">
                    <a16:rowId xmlns="" xmlns:a16="http://schemas.microsoft.com/office/drawing/2014/main" val="10004"/>
                  </a:ext>
                </a:extLst>
              </a:tr>
              <a:tr h="408248">
                <a:tc>
                  <a:txBody>
                    <a:bodyPr/>
                    <a:lstStyle/>
                    <a:p>
                      <a:pPr algn="ctr"/>
                      <a:r>
                        <a:rPr lang="en-US" dirty="0"/>
                        <a:t>5</a:t>
                      </a:r>
                    </a:p>
                  </a:txBody>
                  <a:tcPr/>
                </a:tc>
                <a:tc>
                  <a:txBody>
                    <a:bodyPr/>
                    <a:lstStyle/>
                    <a:p>
                      <a:pPr algn="ctr"/>
                      <a:r>
                        <a:rPr lang="en-US" dirty="0"/>
                        <a:t>2014</a:t>
                      </a:r>
                    </a:p>
                  </a:txBody>
                  <a:tcPr/>
                </a:tc>
                <a:tc>
                  <a:txBody>
                    <a:bodyPr/>
                    <a:lstStyle/>
                    <a:p>
                      <a:pPr algn="ctr"/>
                      <a:r>
                        <a:rPr lang="en-US" dirty="0"/>
                        <a:t>650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FERTILIZER PRODUCTION MEANS </a:t>
                      </a:r>
                      <a:endParaRPr lang="en-US" dirty="0"/>
                    </a:p>
                  </a:txBody>
                  <a:tcPr/>
                </a:tc>
                <a:extLst>
                  <a:ext uri="{0D108BD9-81ED-4DB2-BD59-A6C34878D82A}">
                    <a16:rowId xmlns="" xmlns:a16="http://schemas.microsoft.com/office/drawing/2014/main" val="10005"/>
                  </a:ext>
                </a:extLst>
              </a:tr>
              <a:tr h="370840">
                <a:tc>
                  <a:txBody>
                    <a:bodyPr/>
                    <a:lstStyle/>
                    <a:p>
                      <a:pPr algn="ctr"/>
                      <a:r>
                        <a:rPr lang="en-US" dirty="0"/>
                        <a:t>6</a:t>
                      </a:r>
                    </a:p>
                  </a:txBody>
                  <a:tcPr/>
                </a:tc>
                <a:tc>
                  <a:txBody>
                    <a:bodyPr/>
                    <a:lstStyle/>
                    <a:p>
                      <a:pPr algn="ctr"/>
                      <a:r>
                        <a:rPr lang="en-US" dirty="0"/>
                        <a:t>2015</a:t>
                      </a:r>
                    </a:p>
                  </a:txBody>
                  <a:tcPr/>
                </a:tc>
                <a:tc>
                  <a:txBody>
                    <a:bodyPr/>
                    <a:lstStyle/>
                    <a:p>
                      <a:pPr algn="ctr"/>
                      <a:r>
                        <a:rPr lang="en-US" dirty="0"/>
                        <a:t>3,000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FERTILIZER PRODUCTION MEANS </a:t>
                      </a:r>
                      <a:endParaRPr lang="en-US" dirty="0"/>
                    </a:p>
                  </a:txBody>
                  <a:tcPr/>
                </a:tc>
                <a:extLst>
                  <a:ext uri="{0D108BD9-81ED-4DB2-BD59-A6C34878D82A}">
                    <a16:rowId xmlns="" xmlns:a16="http://schemas.microsoft.com/office/drawing/2014/main" val="10006"/>
                  </a:ext>
                </a:extLst>
              </a:tr>
              <a:tr h="370840">
                <a:tc>
                  <a:txBody>
                    <a:bodyPr/>
                    <a:lstStyle/>
                    <a:p>
                      <a:pPr algn="ctr"/>
                      <a:r>
                        <a:rPr lang="en-US" dirty="0"/>
                        <a:t>7</a:t>
                      </a:r>
                    </a:p>
                  </a:txBody>
                  <a:tcPr/>
                </a:tc>
                <a:tc>
                  <a:txBody>
                    <a:bodyPr/>
                    <a:lstStyle/>
                    <a:p>
                      <a:pPr algn="ctr"/>
                      <a:r>
                        <a:rPr lang="en-US" dirty="0"/>
                        <a:t>2016</a:t>
                      </a:r>
                    </a:p>
                  </a:txBody>
                  <a:tcPr/>
                </a:tc>
                <a:tc>
                  <a:txBody>
                    <a:bodyPr/>
                    <a:lstStyle/>
                    <a:p>
                      <a:pPr algn="ctr"/>
                      <a:r>
                        <a:rPr lang="en-US" dirty="0"/>
                        <a:t>16,425</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SEEDLINGS</a:t>
                      </a:r>
                      <a:r>
                        <a:rPr lang="en-US" baseline="0" dirty="0"/>
                        <a:t> &amp; PRODUCTION MEANS </a:t>
                      </a:r>
                      <a:endParaRPr lang="en-US" dirty="0"/>
                    </a:p>
                  </a:txBody>
                  <a:tcPr/>
                </a:tc>
                <a:extLst>
                  <a:ext uri="{0D108BD9-81ED-4DB2-BD59-A6C34878D82A}">
                    <a16:rowId xmlns="" xmlns:a16="http://schemas.microsoft.com/office/drawing/2014/main" val="10007"/>
                  </a:ext>
                </a:extLst>
              </a:tr>
              <a:tr h="370840">
                <a:tc>
                  <a:txBody>
                    <a:bodyPr/>
                    <a:lstStyle/>
                    <a:p>
                      <a:pPr algn="ctr"/>
                      <a:r>
                        <a:rPr lang="en-US" dirty="0"/>
                        <a:t>8</a:t>
                      </a:r>
                    </a:p>
                  </a:txBody>
                  <a:tcPr/>
                </a:tc>
                <a:tc>
                  <a:txBody>
                    <a:bodyPr/>
                    <a:lstStyle/>
                    <a:p>
                      <a:pPr algn="ctr"/>
                      <a:r>
                        <a:rPr lang="en-US" dirty="0"/>
                        <a:t>2017</a:t>
                      </a:r>
                    </a:p>
                  </a:txBody>
                  <a:tcPr/>
                </a:tc>
                <a:tc>
                  <a:txBody>
                    <a:bodyPr/>
                    <a:lstStyle/>
                    <a:p>
                      <a:pPr algn="ctr"/>
                      <a:r>
                        <a:rPr lang="en-US" dirty="0"/>
                        <a:t>39</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PRODUCTION MEANS </a:t>
                      </a:r>
                      <a:endParaRPr lang="en-US" dirty="0"/>
                    </a:p>
                  </a:txBody>
                  <a:tcPr/>
                </a:tc>
                <a:extLst>
                  <a:ext uri="{0D108BD9-81ED-4DB2-BD59-A6C34878D82A}">
                    <a16:rowId xmlns="" xmlns:a16="http://schemas.microsoft.com/office/drawing/2014/main" val="10008"/>
                  </a:ext>
                </a:extLst>
              </a:tr>
              <a:tr h="370840">
                <a:tc>
                  <a:txBody>
                    <a:bodyPr/>
                    <a:lstStyle/>
                    <a:p>
                      <a:pPr algn="ctr"/>
                      <a:r>
                        <a:rPr lang="en-US" dirty="0"/>
                        <a:t>9</a:t>
                      </a:r>
                    </a:p>
                  </a:txBody>
                  <a:tcPr/>
                </a:tc>
                <a:tc>
                  <a:txBody>
                    <a:bodyPr/>
                    <a:lstStyle/>
                    <a:p>
                      <a:pPr algn="ctr"/>
                      <a:r>
                        <a:rPr lang="en-US" dirty="0"/>
                        <a:t>2018</a:t>
                      </a:r>
                    </a:p>
                  </a:txBody>
                  <a:tcPr/>
                </a:tc>
                <a:tc>
                  <a:txBody>
                    <a:bodyPr/>
                    <a:lstStyle/>
                    <a:p>
                      <a:pPr algn="ctr"/>
                      <a:r>
                        <a:rPr lang="en-US" dirty="0"/>
                        <a:t>1,500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PRODUCTION MEANS </a:t>
                      </a:r>
                      <a:endParaRPr lang="en-US" dirty="0"/>
                    </a:p>
                  </a:txBody>
                  <a:tcPr/>
                </a:tc>
                <a:extLst>
                  <a:ext uri="{0D108BD9-81ED-4DB2-BD59-A6C34878D82A}">
                    <a16:rowId xmlns="" xmlns:a16="http://schemas.microsoft.com/office/drawing/2014/main" val="10009"/>
                  </a:ext>
                </a:extLst>
              </a:tr>
            </a:tbl>
          </a:graphicData>
        </a:graphic>
      </p:graphicFrame>
      <p:sp>
        <p:nvSpPr>
          <p:cNvPr id="3" name="Slide Number Placeholder 2"/>
          <p:cNvSpPr>
            <a:spLocks noGrp="1"/>
          </p:cNvSpPr>
          <p:nvPr>
            <p:ph type="sldNum" sz="quarter" idx="12"/>
          </p:nvPr>
        </p:nvSpPr>
        <p:spPr/>
        <p:txBody>
          <a:bodyPr/>
          <a:lstStyle/>
          <a:p>
            <a:pPr>
              <a:defRPr/>
            </a:pPr>
            <a:fld id="{33230054-E1E2-43BD-9F21-33F5CEB613B2}" type="slidenum">
              <a:rPr lang="en-US" smtClean="0"/>
              <a:pPr>
                <a:defRPr/>
              </a:pPr>
              <a:t>20</a:t>
            </a:fld>
            <a:endParaRPr lang="en-US"/>
          </a:p>
        </p:txBody>
      </p:sp>
      <p:sp>
        <p:nvSpPr>
          <p:cNvPr id="5" name="TextBox 1"/>
          <p:cNvSpPr txBox="1">
            <a:spLocks noChangeArrowheads="1"/>
          </p:cNvSpPr>
          <p:nvPr/>
        </p:nvSpPr>
        <p:spPr bwMode="auto">
          <a:xfrm>
            <a:off x="0" y="474374"/>
            <a:ext cx="9144000" cy="830997"/>
          </a:xfrm>
          <a:prstGeom prst="rect">
            <a:avLst/>
          </a:prstGeom>
          <a:ln>
            <a:headEnd/>
            <a:tailEnd/>
          </a:ln>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en-US" sz="2400" b="1" dirty="0">
                <a:effectLst>
                  <a:outerShdw blurRad="38100" dist="38100" dir="2700000" algn="tl">
                    <a:srgbClr val="000000">
                      <a:alpha val="43137"/>
                    </a:srgbClr>
                  </a:outerShdw>
                </a:effectLst>
              </a:rPr>
              <a:t>GOVERNMENT SUPPORT</a:t>
            </a:r>
            <a:br>
              <a:rPr lang="en-US" sz="2400" b="1" dirty="0">
                <a:effectLst>
                  <a:outerShdw blurRad="38100" dist="38100" dir="2700000" algn="tl">
                    <a:srgbClr val="000000">
                      <a:alpha val="43137"/>
                    </a:srgbClr>
                  </a:outerShdw>
                </a:effectLst>
              </a:rPr>
            </a:br>
            <a:r>
              <a:rPr lang="en-US" sz="2400" b="1" dirty="0">
                <a:effectLst>
                  <a:outerShdw blurRad="38100" dist="38100" dir="2700000" algn="tl">
                    <a:srgbClr val="000000">
                      <a:alpha val="43137"/>
                    </a:srgbClr>
                  </a:outerShdw>
                </a:effectLst>
              </a:rPr>
              <a:t>IN IMPROVING CASSAVA PRODUCTION</a:t>
            </a:r>
            <a:endParaRPr lang="en-US" altLang="en-US" sz="2400" b="1" dirty="0">
              <a:effectLst>
                <a:outerShdw blurRad="38100" dist="38100" dir="2700000" algn="tl">
                  <a:srgbClr val="000000">
                    <a:alpha val="43137"/>
                  </a:srgbClr>
                </a:outerShdw>
              </a:effectLst>
              <a:latin typeface="Arial" charset="0"/>
              <a:ea typeface="MS PGothic" pitchFamily="34" charset="-128"/>
            </a:endParaRPr>
          </a:p>
        </p:txBody>
      </p:sp>
    </p:spTree>
    <p:extLst>
      <p:ext uri="{BB962C8B-B14F-4D97-AF65-F5344CB8AC3E}">
        <p14:creationId xmlns:p14="http://schemas.microsoft.com/office/powerpoint/2010/main" val="26607427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33230054-E1E2-43BD-9F21-33F5CEB613B2}" type="slidenum">
              <a:rPr lang="en-US" smtClean="0"/>
              <a:pPr>
                <a:defRPr/>
              </a:pPr>
              <a:t>21</a:t>
            </a:fld>
            <a:endParaRPr lang="en-US"/>
          </a:p>
        </p:txBody>
      </p:sp>
      <p:graphicFrame>
        <p:nvGraphicFramePr>
          <p:cNvPr id="5" name="Table 4"/>
          <p:cNvGraphicFramePr>
            <a:graphicFrameLocks noGrp="1"/>
          </p:cNvGraphicFramePr>
          <p:nvPr/>
        </p:nvGraphicFramePr>
        <p:xfrm>
          <a:off x="346840" y="490994"/>
          <a:ext cx="8497615" cy="5405839"/>
        </p:xfrm>
        <a:graphic>
          <a:graphicData uri="http://schemas.openxmlformats.org/drawingml/2006/table">
            <a:tbl>
              <a:tblPr firstRow="1" firstCol="1" bandRow="1">
                <a:tableStyleId>{5C22544A-7EE6-4342-B048-85BDC9FD1C3A}</a:tableStyleId>
              </a:tblPr>
              <a:tblGrid>
                <a:gridCol w="1867623">
                  <a:extLst>
                    <a:ext uri="{9D8B030D-6E8A-4147-A177-3AD203B41FA5}">
                      <a16:colId xmlns="" xmlns:a16="http://schemas.microsoft.com/office/drawing/2014/main" val="20000"/>
                    </a:ext>
                  </a:extLst>
                </a:gridCol>
                <a:gridCol w="1867623">
                  <a:extLst>
                    <a:ext uri="{9D8B030D-6E8A-4147-A177-3AD203B41FA5}">
                      <a16:colId xmlns="" xmlns:a16="http://schemas.microsoft.com/office/drawing/2014/main" val="20001"/>
                    </a:ext>
                  </a:extLst>
                </a:gridCol>
                <a:gridCol w="2665555">
                  <a:extLst>
                    <a:ext uri="{9D8B030D-6E8A-4147-A177-3AD203B41FA5}">
                      <a16:colId xmlns="" xmlns:a16="http://schemas.microsoft.com/office/drawing/2014/main" val="20002"/>
                    </a:ext>
                  </a:extLst>
                </a:gridCol>
                <a:gridCol w="2096814">
                  <a:extLst>
                    <a:ext uri="{9D8B030D-6E8A-4147-A177-3AD203B41FA5}">
                      <a16:colId xmlns="" xmlns:a16="http://schemas.microsoft.com/office/drawing/2014/main" val="20003"/>
                    </a:ext>
                  </a:extLst>
                </a:gridCol>
              </a:tblGrid>
              <a:tr h="486472">
                <a:tc>
                  <a:txBody>
                    <a:bodyPr/>
                    <a:lstStyle/>
                    <a:p>
                      <a:pPr marL="0" marR="0">
                        <a:lnSpc>
                          <a:spcPct val="115000"/>
                        </a:lnSpc>
                        <a:spcBef>
                          <a:spcPts val="0"/>
                        </a:spcBef>
                        <a:spcAft>
                          <a:spcPts val="1000"/>
                        </a:spcAft>
                      </a:pPr>
                      <a:r>
                        <a:rPr lang="en-US" sz="2000" dirty="0" err="1">
                          <a:effectLst/>
                        </a:rPr>
                        <a:t>VARIETiES</a:t>
                      </a:r>
                      <a:r>
                        <a:rPr lang="en-US" sz="2000" dirty="0">
                          <a:effectLst/>
                        </a:rPr>
                        <a:t> </a:t>
                      </a:r>
                      <a:endParaRPr lang="en-US" sz="2000" dirty="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1000"/>
                        </a:spcAft>
                      </a:pPr>
                      <a:r>
                        <a:rPr lang="en-US" sz="2000">
                          <a:effectLst/>
                        </a:rPr>
                        <a:t>RELEASED YEAR</a:t>
                      </a:r>
                      <a:endParaRPr lang="en-US" sz="200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1000"/>
                        </a:spcAft>
                      </a:pPr>
                      <a:r>
                        <a:rPr lang="en-US" sz="2000" dirty="0">
                          <a:effectLst/>
                        </a:rPr>
                        <a:t>YIELD (T/HA)</a:t>
                      </a:r>
                      <a:endParaRPr lang="en-US" sz="2000" dirty="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1000"/>
                        </a:spcAft>
                      </a:pPr>
                      <a:r>
                        <a:rPr lang="en-US" sz="2000" dirty="0">
                          <a:effectLst/>
                        </a:rPr>
                        <a:t>PURPOSES</a:t>
                      </a:r>
                      <a:endParaRPr lang="en-US" sz="2000" dirty="0">
                        <a:effectLst/>
                        <a:latin typeface="Calibri"/>
                        <a:ea typeface="Calibri"/>
                        <a:cs typeface="Times New Roman"/>
                      </a:endParaRPr>
                    </a:p>
                  </a:txBody>
                  <a:tcPr marL="68580" marR="68580" marT="0" marB="0" anchor="ctr"/>
                </a:tc>
                <a:extLst>
                  <a:ext uri="{0D108BD9-81ED-4DB2-BD59-A6C34878D82A}">
                    <a16:rowId xmlns="" xmlns:a16="http://schemas.microsoft.com/office/drawing/2014/main" val="10000"/>
                  </a:ext>
                </a:extLst>
              </a:tr>
              <a:tr h="224451">
                <a:tc>
                  <a:txBody>
                    <a:bodyPr/>
                    <a:lstStyle/>
                    <a:p>
                      <a:pPr marL="0" marR="0">
                        <a:lnSpc>
                          <a:spcPct val="115000"/>
                        </a:lnSpc>
                        <a:spcBef>
                          <a:spcPts val="0"/>
                        </a:spcBef>
                        <a:spcAft>
                          <a:spcPts val="1000"/>
                        </a:spcAft>
                      </a:pPr>
                      <a:r>
                        <a:rPr lang="en-US" sz="2000" dirty="0" err="1">
                          <a:effectLst/>
                        </a:rPr>
                        <a:t>Adira</a:t>
                      </a:r>
                      <a:r>
                        <a:rPr lang="en-US" sz="2000" dirty="0">
                          <a:effectLst/>
                        </a:rPr>
                        <a:t> 1</a:t>
                      </a:r>
                      <a:endParaRPr lang="en-US" sz="20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2000">
                          <a:effectLst/>
                        </a:rPr>
                        <a:t>1978</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2000">
                          <a:effectLst/>
                        </a:rPr>
                        <a:t>22.0 </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2000">
                          <a:effectLst/>
                        </a:rPr>
                        <a:t>Food </a:t>
                      </a:r>
                      <a:endParaRPr lang="en-US" sz="2000">
                        <a:effectLst/>
                        <a:latin typeface="Calibri"/>
                        <a:ea typeface="Calibri"/>
                        <a:cs typeface="Times New Roman"/>
                      </a:endParaRPr>
                    </a:p>
                  </a:txBody>
                  <a:tcPr marL="68580" marR="68580" marT="0" marB="0"/>
                </a:tc>
                <a:extLst>
                  <a:ext uri="{0D108BD9-81ED-4DB2-BD59-A6C34878D82A}">
                    <a16:rowId xmlns="" xmlns:a16="http://schemas.microsoft.com/office/drawing/2014/main" val="10001"/>
                  </a:ext>
                </a:extLst>
              </a:tr>
              <a:tr h="316362">
                <a:tc>
                  <a:txBody>
                    <a:bodyPr/>
                    <a:lstStyle/>
                    <a:p>
                      <a:pPr marL="0" marR="0">
                        <a:lnSpc>
                          <a:spcPct val="115000"/>
                        </a:lnSpc>
                        <a:spcBef>
                          <a:spcPts val="0"/>
                        </a:spcBef>
                        <a:spcAft>
                          <a:spcPts val="1000"/>
                        </a:spcAft>
                      </a:pPr>
                      <a:r>
                        <a:rPr lang="en-US" sz="2000">
                          <a:effectLst/>
                        </a:rPr>
                        <a:t>Adira 2</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2000" dirty="0">
                          <a:effectLst/>
                        </a:rPr>
                        <a:t>1978</a:t>
                      </a:r>
                      <a:endParaRPr lang="en-US" sz="20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2000">
                          <a:effectLst/>
                        </a:rPr>
                        <a:t>22.0</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2000">
                          <a:effectLst/>
                        </a:rPr>
                        <a:t>Tapioca Industry</a:t>
                      </a:r>
                      <a:endParaRPr lang="en-US" sz="2000">
                        <a:effectLst/>
                        <a:latin typeface="Calibri"/>
                        <a:ea typeface="Calibri"/>
                        <a:cs typeface="Times New Roman"/>
                      </a:endParaRPr>
                    </a:p>
                  </a:txBody>
                  <a:tcPr marL="68580" marR="68580" marT="0" marB="0"/>
                </a:tc>
                <a:extLst>
                  <a:ext uri="{0D108BD9-81ED-4DB2-BD59-A6C34878D82A}">
                    <a16:rowId xmlns="" xmlns:a16="http://schemas.microsoft.com/office/drawing/2014/main" val="10002"/>
                  </a:ext>
                </a:extLst>
              </a:tr>
              <a:tr h="305405">
                <a:tc>
                  <a:txBody>
                    <a:bodyPr/>
                    <a:lstStyle/>
                    <a:p>
                      <a:pPr marL="0" marR="0">
                        <a:lnSpc>
                          <a:spcPct val="115000"/>
                        </a:lnSpc>
                        <a:spcBef>
                          <a:spcPts val="0"/>
                        </a:spcBef>
                        <a:spcAft>
                          <a:spcPts val="1000"/>
                        </a:spcAft>
                      </a:pPr>
                      <a:r>
                        <a:rPr lang="en-US" sz="2000">
                          <a:effectLst/>
                        </a:rPr>
                        <a:t>Adira 4</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2000">
                          <a:effectLst/>
                        </a:rPr>
                        <a:t>1987</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2000">
                          <a:effectLst/>
                        </a:rPr>
                        <a:t>35.0</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2000">
                          <a:effectLst/>
                        </a:rPr>
                        <a:t>Tapioca Industry</a:t>
                      </a:r>
                      <a:endParaRPr lang="en-US" sz="2000">
                        <a:effectLst/>
                        <a:latin typeface="Calibri"/>
                        <a:ea typeface="Calibri"/>
                        <a:cs typeface="Times New Roman"/>
                      </a:endParaRPr>
                    </a:p>
                  </a:txBody>
                  <a:tcPr marL="68580" marR="68580" marT="0" marB="0"/>
                </a:tc>
                <a:extLst>
                  <a:ext uri="{0D108BD9-81ED-4DB2-BD59-A6C34878D82A}">
                    <a16:rowId xmlns="" xmlns:a16="http://schemas.microsoft.com/office/drawing/2014/main" val="10003"/>
                  </a:ext>
                </a:extLst>
              </a:tr>
              <a:tr h="224451">
                <a:tc>
                  <a:txBody>
                    <a:bodyPr/>
                    <a:lstStyle/>
                    <a:p>
                      <a:pPr marL="0" marR="0">
                        <a:lnSpc>
                          <a:spcPct val="115000"/>
                        </a:lnSpc>
                        <a:spcBef>
                          <a:spcPts val="0"/>
                        </a:spcBef>
                        <a:spcAft>
                          <a:spcPts val="1000"/>
                        </a:spcAft>
                      </a:pPr>
                      <a:r>
                        <a:rPr lang="en-US" sz="2000">
                          <a:effectLst/>
                        </a:rPr>
                        <a:t>Malang 1</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2000" dirty="0">
                          <a:effectLst/>
                        </a:rPr>
                        <a:t>1992</a:t>
                      </a:r>
                      <a:endParaRPr lang="en-US" sz="20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2000">
                          <a:effectLst/>
                        </a:rPr>
                        <a:t>36.5</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2000">
                          <a:effectLst/>
                        </a:rPr>
                        <a:t>Food</a:t>
                      </a:r>
                      <a:endParaRPr lang="en-US" sz="2000">
                        <a:effectLst/>
                        <a:latin typeface="Calibri"/>
                        <a:ea typeface="Calibri"/>
                        <a:cs typeface="Times New Roman"/>
                      </a:endParaRPr>
                    </a:p>
                  </a:txBody>
                  <a:tcPr marL="68580" marR="68580" marT="0" marB="0"/>
                </a:tc>
                <a:extLst>
                  <a:ext uri="{0D108BD9-81ED-4DB2-BD59-A6C34878D82A}">
                    <a16:rowId xmlns="" xmlns:a16="http://schemas.microsoft.com/office/drawing/2014/main" val="10004"/>
                  </a:ext>
                </a:extLst>
              </a:tr>
              <a:tr h="224451">
                <a:tc>
                  <a:txBody>
                    <a:bodyPr/>
                    <a:lstStyle/>
                    <a:p>
                      <a:pPr marL="0" marR="0">
                        <a:lnSpc>
                          <a:spcPct val="115000"/>
                        </a:lnSpc>
                        <a:spcBef>
                          <a:spcPts val="0"/>
                        </a:spcBef>
                        <a:spcAft>
                          <a:spcPts val="1000"/>
                        </a:spcAft>
                      </a:pPr>
                      <a:r>
                        <a:rPr lang="en-US" sz="2000">
                          <a:effectLst/>
                        </a:rPr>
                        <a:t>Malang 2</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2000">
                          <a:effectLst/>
                        </a:rPr>
                        <a:t>1992</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2000" dirty="0">
                          <a:effectLst/>
                        </a:rPr>
                        <a:t>31.5</a:t>
                      </a:r>
                      <a:endParaRPr lang="en-US" sz="20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2000">
                          <a:effectLst/>
                        </a:rPr>
                        <a:t>Food</a:t>
                      </a:r>
                      <a:endParaRPr lang="en-US" sz="2000">
                        <a:effectLst/>
                        <a:latin typeface="Calibri"/>
                        <a:ea typeface="Calibri"/>
                        <a:cs typeface="Times New Roman"/>
                      </a:endParaRPr>
                    </a:p>
                  </a:txBody>
                  <a:tcPr marL="68580" marR="68580" marT="0" marB="0"/>
                </a:tc>
                <a:extLst>
                  <a:ext uri="{0D108BD9-81ED-4DB2-BD59-A6C34878D82A}">
                    <a16:rowId xmlns="" xmlns:a16="http://schemas.microsoft.com/office/drawing/2014/main" val="10005"/>
                  </a:ext>
                </a:extLst>
              </a:tr>
              <a:tr h="330708">
                <a:tc>
                  <a:txBody>
                    <a:bodyPr/>
                    <a:lstStyle/>
                    <a:p>
                      <a:pPr marL="0" marR="0">
                        <a:lnSpc>
                          <a:spcPct val="115000"/>
                        </a:lnSpc>
                        <a:spcBef>
                          <a:spcPts val="0"/>
                        </a:spcBef>
                        <a:spcAft>
                          <a:spcPts val="1000"/>
                        </a:spcAft>
                      </a:pPr>
                      <a:r>
                        <a:rPr lang="en-US" sz="2000">
                          <a:effectLst/>
                        </a:rPr>
                        <a:t>Darul Hidayah</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2000">
                          <a:effectLst/>
                        </a:rPr>
                        <a:t>1998</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2000" dirty="0">
                          <a:effectLst/>
                        </a:rPr>
                        <a:t>102.1*</a:t>
                      </a:r>
                      <a:endParaRPr lang="en-US" sz="20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2000">
                          <a:effectLst/>
                        </a:rPr>
                        <a:t>Food</a:t>
                      </a:r>
                      <a:endParaRPr lang="en-US" sz="2000">
                        <a:effectLst/>
                        <a:latin typeface="Calibri"/>
                        <a:ea typeface="Calibri"/>
                        <a:cs typeface="Times New Roman"/>
                      </a:endParaRPr>
                    </a:p>
                  </a:txBody>
                  <a:tcPr marL="68580" marR="68580" marT="0" marB="0"/>
                </a:tc>
                <a:extLst>
                  <a:ext uri="{0D108BD9-81ED-4DB2-BD59-A6C34878D82A}">
                    <a16:rowId xmlns="" xmlns:a16="http://schemas.microsoft.com/office/drawing/2014/main" val="10006"/>
                  </a:ext>
                </a:extLst>
              </a:tr>
              <a:tr h="299545">
                <a:tc>
                  <a:txBody>
                    <a:bodyPr/>
                    <a:lstStyle/>
                    <a:p>
                      <a:pPr marL="0" marR="0">
                        <a:lnSpc>
                          <a:spcPct val="115000"/>
                        </a:lnSpc>
                        <a:spcBef>
                          <a:spcPts val="0"/>
                        </a:spcBef>
                        <a:spcAft>
                          <a:spcPts val="1000"/>
                        </a:spcAft>
                      </a:pPr>
                      <a:r>
                        <a:rPr lang="en-US" sz="2000">
                          <a:effectLst/>
                        </a:rPr>
                        <a:t>UJ 3</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2000">
                          <a:effectLst/>
                        </a:rPr>
                        <a:t>2000</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2000">
                          <a:effectLst/>
                        </a:rPr>
                        <a:t>20.0 – 35.0*</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2000" dirty="0">
                          <a:effectLst/>
                        </a:rPr>
                        <a:t>Tapioca Industry</a:t>
                      </a:r>
                      <a:endParaRPr lang="en-US" sz="2000" dirty="0">
                        <a:effectLst/>
                        <a:latin typeface="Calibri"/>
                        <a:ea typeface="Calibri"/>
                        <a:cs typeface="Times New Roman"/>
                      </a:endParaRPr>
                    </a:p>
                  </a:txBody>
                  <a:tcPr marL="68580" marR="68580" marT="0" marB="0"/>
                </a:tc>
                <a:extLst>
                  <a:ext uri="{0D108BD9-81ED-4DB2-BD59-A6C34878D82A}">
                    <a16:rowId xmlns="" xmlns:a16="http://schemas.microsoft.com/office/drawing/2014/main" val="10007"/>
                  </a:ext>
                </a:extLst>
              </a:tr>
              <a:tr h="331076">
                <a:tc>
                  <a:txBody>
                    <a:bodyPr/>
                    <a:lstStyle/>
                    <a:p>
                      <a:pPr marL="0" marR="0">
                        <a:lnSpc>
                          <a:spcPct val="115000"/>
                        </a:lnSpc>
                        <a:spcBef>
                          <a:spcPts val="0"/>
                        </a:spcBef>
                        <a:spcAft>
                          <a:spcPts val="1000"/>
                        </a:spcAft>
                      </a:pPr>
                      <a:r>
                        <a:rPr lang="en-US" sz="2000">
                          <a:effectLst/>
                        </a:rPr>
                        <a:t>UJ 5</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2000">
                          <a:effectLst/>
                        </a:rPr>
                        <a:t>2000</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2000">
                          <a:effectLst/>
                        </a:rPr>
                        <a:t>25.0 – 38.0*</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2000" dirty="0">
                          <a:effectLst/>
                        </a:rPr>
                        <a:t>Tapioca Industry</a:t>
                      </a:r>
                      <a:endParaRPr lang="en-US" sz="2000" dirty="0">
                        <a:effectLst/>
                        <a:latin typeface="Calibri"/>
                        <a:ea typeface="Calibri"/>
                        <a:cs typeface="Times New Roman"/>
                      </a:endParaRPr>
                    </a:p>
                  </a:txBody>
                  <a:tcPr marL="68580" marR="68580" marT="0" marB="0"/>
                </a:tc>
                <a:extLst>
                  <a:ext uri="{0D108BD9-81ED-4DB2-BD59-A6C34878D82A}">
                    <a16:rowId xmlns="" xmlns:a16="http://schemas.microsoft.com/office/drawing/2014/main" val="10008"/>
                  </a:ext>
                </a:extLst>
              </a:tr>
              <a:tr h="331076">
                <a:tc>
                  <a:txBody>
                    <a:bodyPr/>
                    <a:lstStyle/>
                    <a:p>
                      <a:pPr marL="0" marR="0">
                        <a:lnSpc>
                          <a:spcPct val="115000"/>
                        </a:lnSpc>
                        <a:spcBef>
                          <a:spcPts val="0"/>
                        </a:spcBef>
                        <a:spcAft>
                          <a:spcPts val="1000"/>
                        </a:spcAft>
                      </a:pPr>
                      <a:r>
                        <a:rPr lang="en-US" sz="2000">
                          <a:effectLst/>
                        </a:rPr>
                        <a:t>Malang 4</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2000">
                          <a:effectLst/>
                        </a:rPr>
                        <a:t>2001</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2000">
                          <a:effectLst/>
                        </a:rPr>
                        <a:t>39.7</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2000" dirty="0">
                          <a:effectLst/>
                        </a:rPr>
                        <a:t>Tapioca Industry </a:t>
                      </a:r>
                      <a:endParaRPr lang="en-US" sz="2000" dirty="0">
                        <a:effectLst/>
                        <a:latin typeface="Calibri"/>
                        <a:ea typeface="Calibri"/>
                        <a:cs typeface="Times New Roman"/>
                      </a:endParaRPr>
                    </a:p>
                  </a:txBody>
                  <a:tcPr marL="68580" marR="68580" marT="0" marB="0"/>
                </a:tc>
                <a:extLst>
                  <a:ext uri="{0D108BD9-81ED-4DB2-BD59-A6C34878D82A}">
                    <a16:rowId xmlns="" xmlns:a16="http://schemas.microsoft.com/office/drawing/2014/main" val="10009"/>
                  </a:ext>
                </a:extLst>
              </a:tr>
              <a:tr h="332206">
                <a:tc>
                  <a:txBody>
                    <a:bodyPr/>
                    <a:lstStyle/>
                    <a:p>
                      <a:pPr marL="0" marR="0">
                        <a:lnSpc>
                          <a:spcPct val="115000"/>
                        </a:lnSpc>
                        <a:spcBef>
                          <a:spcPts val="0"/>
                        </a:spcBef>
                        <a:spcAft>
                          <a:spcPts val="1000"/>
                        </a:spcAft>
                      </a:pPr>
                      <a:r>
                        <a:rPr lang="en-US" sz="2000">
                          <a:effectLst/>
                        </a:rPr>
                        <a:t>Malang 6</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2000">
                          <a:effectLst/>
                        </a:rPr>
                        <a:t>2001</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2000">
                          <a:effectLst/>
                        </a:rPr>
                        <a:t>36.4</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2000" dirty="0">
                          <a:effectLst/>
                        </a:rPr>
                        <a:t>Tapioca Industry </a:t>
                      </a:r>
                      <a:endParaRPr lang="en-US" sz="2000" dirty="0">
                        <a:effectLst/>
                        <a:latin typeface="Calibri"/>
                        <a:ea typeface="Calibri"/>
                        <a:cs typeface="Times New Roman"/>
                      </a:endParaRPr>
                    </a:p>
                  </a:txBody>
                  <a:tcPr marL="68580" marR="68580" marT="0" marB="0"/>
                </a:tc>
                <a:extLst>
                  <a:ext uri="{0D108BD9-81ED-4DB2-BD59-A6C34878D82A}">
                    <a16:rowId xmlns="" xmlns:a16="http://schemas.microsoft.com/office/drawing/2014/main" val="10010"/>
                  </a:ext>
                </a:extLst>
              </a:tr>
              <a:tr h="331076">
                <a:tc>
                  <a:txBody>
                    <a:bodyPr/>
                    <a:lstStyle/>
                    <a:p>
                      <a:pPr marL="0" marR="0">
                        <a:lnSpc>
                          <a:spcPct val="115000"/>
                        </a:lnSpc>
                        <a:spcBef>
                          <a:spcPts val="0"/>
                        </a:spcBef>
                        <a:spcAft>
                          <a:spcPts val="1000"/>
                        </a:spcAft>
                      </a:pPr>
                      <a:r>
                        <a:rPr lang="en-US" sz="2000">
                          <a:effectLst/>
                        </a:rPr>
                        <a:t>Litbang UK 2</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2000">
                          <a:effectLst/>
                        </a:rPr>
                        <a:t>2012</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2000">
                          <a:effectLst/>
                        </a:rPr>
                        <a:t>42.2</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2000">
                          <a:effectLst/>
                        </a:rPr>
                        <a:t>Bio-ethanol</a:t>
                      </a:r>
                      <a:endParaRPr lang="en-US" sz="2000">
                        <a:effectLst/>
                        <a:latin typeface="Calibri"/>
                        <a:ea typeface="Calibri"/>
                        <a:cs typeface="Times New Roman"/>
                      </a:endParaRPr>
                    </a:p>
                  </a:txBody>
                  <a:tcPr marL="68580" marR="68580" marT="0" marB="0"/>
                </a:tc>
                <a:extLst>
                  <a:ext uri="{0D108BD9-81ED-4DB2-BD59-A6C34878D82A}">
                    <a16:rowId xmlns="" xmlns:a16="http://schemas.microsoft.com/office/drawing/2014/main" val="10011"/>
                  </a:ext>
                </a:extLst>
              </a:tr>
              <a:tr h="362607">
                <a:tc>
                  <a:txBody>
                    <a:bodyPr/>
                    <a:lstStyle/>
                    <a:p>
                      <a:pPr marL="0" marR="0">
                        <a:lnSpc>
                          <a:spcPct val="115000"/>
                        </a:lnSpc>
                        <a:spcBef>
                          <a:spcPts val="0"/>
                        </a:spcBef>
                        <a:spcAft>
                          <a:spcPts val="1000"/>
                        </a:spcAft>
                      </a:pPr>
                      <a:r>
                        <a:rPr lang="en-US" sz="2000">
                          <a:effectLst/>
                        </a:rPr>
                        <a:t>UK 1 Agritan</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2000">
                          <a:effectLst/>
                        </a:rPr>
                        <a:t>2016</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2000">
                          <a:effectLst/>
                        </a:rPr>
                        <a:t>30.2 (7 months)</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2000" dirty="0">
                          <a:effectLst/>
                        </a:rPr>
                        <a:t>Early maturity</a:t>
                      </a:r>
                      <a:endParaRPr lang="en-US" sz="2000" dirty="0">
                        <a:effectLst/>
                        <a:latin typeface="Calibri"/>
                        <a:ea typeface="Calibri"/>
                        <a:cs typeface="Times New Roman"/>
                      </a:endParaRPr>
                    </a:p>
                  </a:txBody>
                  <a:tcPr marL="68580" marR="68580" marT="0" marB="0"/>
                </a:tc>
                <a:extLst>
                  <a:ext uri="{0D108BD9-81ED-4DB2-BD59-A6C34878D82A}">
                    <a16:rowId xmlns="" xmlns:a16="http://schemas.microsoft.com/office/drawing/2014/main" val="10012"/>
                  </a:ext>
                </a:extLst>
              </a:tr>
              <a:tr h="315310">
                <a:tc>
                  <a:txBody>
                    <a:bodyPr/>
                    <a:lstStyle/>
                    <a:p>
                      <a:pPr marL="0" marR="0">
                        <a:lnSpc>
                          <a:spcPct val="115000"/>
                        </a:lnSpc>
                        <a:spcBef>
                          <a:spcPts val="0"/>
                        </a:spcBef>
                        <a:spcAft>
                          <a:spcPts val="1000"/>
                        </a:spcAft>
                      </a:pPr>
                      <a:r>
                        <a:rPr lang="en-US" sz="2000">
                          <a:effectLst/>
                        </a:rPr>
                        <a:t>Vati 1</a:t>
                      </a:r>
                      <a:endParaRPr lang="en-US" sz="200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1000"/>
                        </a:spcAft>
                      </a:pPr>
                      <a:r>
                        <a:rPr lang="en-US" sz="2000">
                          <a:effectLst/>
                        </a:rPr>
                        <a:t>2018</a:t>
                      </a:r>
                      <a:endParaRPr lang="en-US" sz="200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1000"/>
                        </a:spcAft>
                      </a:pPr>
                      <a:r>
                        <a:rPr lang="en-US" sz="2000">
                          <a:effectLst/>
                        </a:rPr>
                        <a:t>37.46</a:t>
                      </a:r>
                      <a:endParaRPr lang="en-US" sz="200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1000"/>
                        </a:spcAft>
                      </a:pPr>
                      <a:r>
                        <a:rPr lang="en-US" sz="2000" dirty="0">
                          <a:effectLst/>
                        </a:rPr>
                        <a:t>Tapioca Industry</a:t>
                      </a:r>
                      <a:endParaRPr lang="en-US" sz="2000" dirty="0">
                        <a:effectLst/>
                        <a:latin typeface="Calibri"/>
                        <a:ea typeface="Calibri"/>
                        <a:cs typeface="Times New Roman"/>
                      </a:endParaRPr>
                    </a:p>
                  </a:txBody>
                  <a:tcPr marL="68580" marR="68580" marT="0" marB="0"/>
                </a:tc>
                <a:extLst>
                  <a:ext uri="{0D108BD9-81ED-4DB2-BD59-A6C34878D82A}">
                    <a16:rowId xmlns="" xmlns:a16="http://schemas.microsoft.com/office/drawing/2014/main" val="10013"/>
                  </a:ext>
                </a:extLst>
              </a:tr>
              <a:tr h="316440">
                <a:tc>
                  <a:txBody>
                    <a:bodyPr/>
                    <a:lstStyle/>
                    <a:p>
                      <a:pPr marL="0" marR="0">
                        <a:lnSpc>
                          <a:spcPct val="115000"/>
                        </a:lnSpc>
                        <a:spcBef>
                          <a:spcPts val="0"/>
                        </a:spcBef>
                        <a:spcAft>
                          <a:spcPts val="1000"/>
                        </a:spcAft>
                      </a:pPr>
                      <a:r>
                        <a:rPr lang="en-US" sz="2000">
                          <a:effectLst/>
                        </a:rPr>
                        <a:t>Vati 2</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2000">
                          <a:effectLst/>
                        </a:rPr>
                        <a:t>2018</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2000" dirty="0">
                          <a:effectLst/>
                        </a:rPr>
                        <a:t>42.54</a:t>
                      </a:r>
                      <a:endParaRPr lang="en-US" sz="20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2000" dirty="0">
                          <a:effectLst/>
                        </a:rPr>
                        <a:t>Tapioca Industry</a:t>
                      </a:r>
                      <a:endParaRPr lang="en-US" sz="2000" dirty="0">
                        <a:effectLst/>
                        <a:latin typeface="Calibri"/>
                        <a:ea typeface="Calibri"/>
                        <a:cs typeface="Times New Roman"/>
                      </a:endParaRPr>
                    </a:p>
                  </a:txBody>
                  <a:tcPr marL="68580" marR="68580" marT="0" marB="0"/>
                </a:tc>
                <a:extLst>
                  <a:ext uri="{0D108BD9-81ED-4DB2-BD59-A6C34878D82A}">
                    <a16:rowId xmlns="" xmlns:a16="http://schemas.microsoft.com/office/drawing/2014/main" val="10014"/>
                  </a:ext>
                </a:extLst>
              </a:tr>
            </a:tbl>
          </a:graphicData>
        </a:graphic>
      </p:graphicFrame>
      <p:sp>
        <p:nvSpPr>
          <p:cNvPr id="6" name="Content Placeholder 2"/>
          <p:cNvSpPr txBox="1">
            <a:spLocks/>
          </p:cNvSpPr>
          <p:nvPr/>
        </p:nvSpPr>
        <p:spPr>
          <a:xfrm>
            <a:off x="262555" y="26205"/>
            <a:ext cx="4845468" cy="536575"/>
          </a:xfrm>
          <a:prstGeom prst="rect">
            <a:avLst/>
          </a:prstGeo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fontAlgn="auto">
              <a:spcAft>
                <a:spcPts val="0"/>
              </a:spcAft>
              <a:defRPr/>
            </a:pPr>
            <a:r>
              <a:rPr lang="en-US" sz="2800" b="1" spc="50" dirty="0">
                <a:ln w="11430"/>
                <a:solidFill>
                  <a:sysClr val="windowText" lastClr="000000"/>
                </a:solidFill>
                <a:effectLst>
                  <a:outerShdw blurRad="76200" dist="50800" dir="5400000" algn="tl" rotWithShape="0">
                    <a:srgbClr val="000000">
                      <a:alpha val="65000"/>
                    </a:srgbClr>
                  </a:outerShdw>
                </a:effectLst>
              </a:rPr>
              <a:t>Cassava Varieties in Indonesia</a:t>
            </a:r>
          </a:p>
          <a:p>
            <a:pPr algn="l" fontAlgn="auto">
              <a:spcAft>
                <a:spcPts val="0"/>
              </a:spcAft>
              <a:defRPr/>
            </a:pPr>
            <a:endParaRPr lang="en-US" sz="1000" b="1" spc="50" dirty="0">
              <a:ln w="11430"/>
              <a:solidFill>
                <a:sysClr val="windowText" lastClr="000000"/>
              </a:solidFill>
              <a:effectLst>
                <a:outerShdw blurRad="76200" dist="50800" dir="5400000" algn="tl" rotWithShape="0">
                  <a:srgbClr val="000000">
                    <a:alpha val="65000"/>
                  </a:srgbClr>
                </a:outerShdw>
              </a:effectLst>
            </a:endParaRPr>
          </a:p>
          <a:p>
            <a:pPr algn="l" fontAlgn="auto">
              <a:spcAft>
                <a:spcPts val="0"/>
              </a:spcAft>
              <a:defRPr/>
            </a:pPr>
            <a:r>
              <a:rPr lang="en-US" sz="1000" b="1" spc="50" dirty="0">
                <a:ln w="11430"/>
                <a:solidFill>
                  <a:sysClr val="windowText" lastClr="000000"/>
                </a:solidFill>
                <a:effectLst>
                  <a:outerShdw blurRad="76200" dist="50800" dir="5400000" algn="tl" rotWithShape="0">
                    <a:srgbClr val="000000">
                      <a:alpha val="65000"/>
                    </a:srgbClr>
                  </a:outerShdw>
                </a:effectLst>
              </a:rPr>
              <a:t> </a:t>
            </a:r>
          </a:p>
        </p:txBody>
      </p:sp>
      <p:sp>
        <p:nvSpPr>
          <p:cNvPr id="7" name="Text Placeholder 7"/>
          <p:cNvSpPr txBox="1">
            <a:spLocks/>
          </p:cNvSpPr>
          <p:nvPr/>
        </p:nvSpPr>
        <p:spPr>
          <a:xfrm>
            <a:off x="613555" y="5838169"/>
            <a:ext cx="4041775" cy="43557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t>*potential yield</a:t>
            </a:r>
            <a:endParaRPr lang="id-ID" sz="1800" dirty="0"/>
          </a:p>
        </p:txBody>
      </p:sp>
    </p:spTree>
    <p:extLst>
      <p:ext uri="{BB962C8B-B14F-4D97-AF65-F5344CB8AC3E}">
        <p14:creationId xmlns:p14="http://schemas.microsoft.com/office/powerpoint/2010/main" val="32043378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 Box 4"/>
          <p:cNvSpPr txBox="1">
            <a:spLocks noChangeArrowheads="1"/>
          </p:cNvSpPr>
          <p:nvPr/>
        </p:nvSpPr>
        <p:spPr bwMode="auto">
          <a:xfrm>
            <a:off x="3020359" y="2948701"/>
            <a:ext cx="2328862" cy="400050"/>
          </a:xfrm>
          <a:prstGeom prst="rect">
            <a:avLst/>
          </a:prstGeom>
          <a:noFill/>
          <a:ln w="9525">
            <a:noFill/>
            <a:miter lim="800000"/>
            <a:headEnd/>
            <a:tailEnd/>
          </a:ln>
        </p:spPr>
        <p:txBody>
          <a:bodyPr>
            <a:spAutoFit/>
          </a:bodyPr>
          <a:lstStyle/>
          <a:p>
            <a:pPr>
              <a:spcBef>
                <a:spcPct val="50000"/>
              </a:spcBef>
            </a:pPr>
            <a:r>
              <a:rPr lang="en-US" sz="2000" b="1" dirty="0"/>
              <a:t>ADIRA 1 </a:t>
            </a:r>
          </a:p>
        </p:txBody>
      </p:sp>
      <p:pic>
        <p:nvPicPr>
          <p:cNvPr id="22532" name="Picture 11" descr="D:\FOTO2\foto varietas ubikayu\adira-1.jpg"/>
          <p:cNvPicPr>
            <a:picLocks noChangeAspect="1" noChangeArrowheads="1"/>
          </p:cNvPicPr>
          <p:nvPr/>
        </p:nvPicPr>
        <p:blipFill>
          <a:blip r:embed="rId2" cstate="print"/>
          <a:srcRect/>
          <a:stretch>
            <a:fillRect/>
          </a:stretch>
        </p:blipFill>
        <p:spPr bwMode="auto">
          <a:xfrm>
            <a:off x="3064237" y="718091"/>
            <a:ext cx="2010821" cy="2203402"/>
          </a:xfrm>
          <a:prstGeom prst="rect">
            <a:avLst/>
          </a:prstGeom>
          <a:ln>
            <a:noFill/>
          </a:ln>
          <a:effectLst>
            <a:outerShdw blurRad="292100" dist="139700" dir="2700000" algn="tl" rotWithShape="0">
              <a:srgbClr val="333333">
                <a:alpha val="65000"/>
              </a:srgbClr>
            </a:outerShdw>
          </a:effectLst>
        </p:spPr>
      </p:pic>
      <p:sp>
        <p:nvSpPr>
          <p:cNvPr id="22533" name="Text Box 4"/>
          <p:cNvSpPr txBox="1">
            <a:spLocks noChangeArrowheads="1"/>
          </p:cNvSpPr>
          <p:nvPr/>
        </p:nvSpPr>
        <p:spPr bwMode="auto">
          <a:xfrm>
            <a:off x="304800" y="1519008"/>
            <a:ext cx="1981200" cy="461962"/>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50000"/>
              </a:spcBef>
            </a:pPr>
            <a:r>
              <a:rPr lang="en-US" sz="24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For Food</a:t>
            </a:r>
          </a:p>
        </p:txBody>
      </p:sp>
      <p:sp>
        <p:nvSpPr>
          <p:cNvPr id="22534" name="Text Box 3"/>
          <p:cNvSpPr txBox="1">
            <a:spLocks noChangeArrowheads="1"/>
          </p:cNvSpPr>
          <p:nvPr/>
        </p:nvSpPr>
        <p:spPr bwMode="auto">
          <a:xfrm>
            <a:off x="6011208" y="2918768"/>
            <a:ext cx="2579688" cy="400050"/>
          </a:xfrm>
          <a:prstGeom prst="rect">
            <a:avLst/>
          </a:prstGeom>
          <a:noFill/>
          <a:ln w="9525">
            <a:noFill/>
            <a:miter lim="800000"/>
            <a:headEnd/>
            <a:tailEnd/>
          </a:ln>
        </p:spPr>
        <p:txBody>
          <a:bodyPr>
            <a:spAutoFit/>
          </a:bodyPr>
          <a:lstStyle/>
          <a:p>
            <a:pPr>
              <a:spcBef>
                <a:spcPct val="50000"/>
              </a:spcBef>
            </a:pPr>
            <a:r>
              <a:rPr lang="en-US" sz="2000" b="1" dirty="0"/>
              <a:t>MALANG 1</a:t>
            </a:r>
          </a:p>
        </p:txBody>
      </p:sp>
      <p:pic>
        <p:nvPicPr>
          <p:cNvPr id="22535" name="Picture 10" descr="D:\FOTO2\foto varietas ubikayu\malang-1.jpg"/>
          <p:cNvPicPr>
            <a:picLocks noChangeAspect="1" noChangeArrowheads="1"/>
          </p:cNvPicPr>
          <p:nvPr/>
        </p:nvPicPr>
        <p:blipFill>
          <a:blip r:embed="rId3" cstate="print"/>
          <a:srcRect/>
          <a:stretch>
            <a:fillRect/>
          </a:stretch>
        </p:blipFill>
        <p:spPr bwMode="auto">
          <a:xfrm>
            <a:off x="5822022" y="738930"/>
            <a:ext cx="2092268" cy="2179838"/>
          </a:xfrm>
          <a:prstGeom prst="rect">
            <a:avLst/>
          </a:prstGeom>
          <a:ln>
            <a:noFill/>
          </a:ln>
          <a:effectLst>
            <a:outerShdw blurRad="292100" dist="139700" dir="2700000" algn="tl" rotWithShape="0">
              <a:srgbClr val="333333">
                <a:alpha val="65000"/>
              </a:srgbClr>
            </a:outerShdw>
          </a:effectLst>
        </p:spPr>
      </p:pic>
      <p:sp>
        <p:nvSpPr>
          <p:cNvPr id="22536" name="Text Box 4"/>
          <p:cNvSpPr txBox="1">
            <a:spLocks noChangeArrowheads="1"/>
          </p:cNvSpPr>
          <p:nvPr/>
        </p:nvSpPr>
        <p:spPr bwMode="auto">
          <a:xfrm>
            <a:off x="304800" y="4659948"/>
            <a:ext cx="1981200" cy="461962"/>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50000"/>
              </a:spcBef>
            </a:pPr>
            <a:r>
              <a:rPr lang="en-US" sz="24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For Industry</a:t>
            </a:r>
          </a:p>
        </p:txBody>
      </p:sp>
      <p:pic>
        <p:nvPicPr>
          <p:cNvPr id="22538" name="Picture 2" descr="http://balitkabi.litbang.pertanian.go.id/wp-content/uploads/2017/09/photoshop_banner_.jpg"/>
          <p:cNvPicPr>
            <a:picLocks noChangeAspect="1" noChangeArrowheads="1"/>
          </p:cNvPicPr>
          <p:nvPr/>
        </p:nvPicPr>
        <p:blipFill>
          <a:blip r:embed="rId4" cstate="print"/>
          <a:srcRect r="65269"/>
          <a:stretch>
            <a:fillRect/>
          </a:stretch>
        </p:blipFill>
        <p:spPr bwMode="auto">
          <a:xfrm>
            <a:off x="6011208" y="3505358"/>
            <a:ext cx="2029867" cy="2214583"/>
          </a:xfrm>
          <a:prstGeom prst="rect">
            <a:avLst/>
          </a:prstGeom>
          <a:ln>
            <a:noFill/>
          </a:ln>
          <a:effectLst>
            <a:outerShdw blurRad="292100" dist="139700" dir="2700000" algn="tl" rotWithShape="0">
              <a:srgbClr val="333333">
                <a:alpha val="65000"/>
              </a:srgbClr>
            </a:outerShdw>
          </a:effectLst>
        </p:spPr>
      </p:pic>
      <p:sp>
        <p:nvSpPr>
          <p:cNvPr id="22539" name="Text Box 4"/>
          <p:cNvSpPr txBox="1">
            <a:spLocks noChangeArrowheads="1"/>
          </p:cNvSpPr>
          <p:nvPr/>
        </p:nvSpPr>
        <p:spPr bwMode="auto">
          <a:xfrm>
            <a:off x="3036125" y="5794145"/>
            <a:ext cx="2328862" cy="400050"/>
          </a:xfrm>
          <a:prstGeom prst="rect">
            <a:avLst/>
          </a:prstGeom>
          <a:noFill/>
          <a:ln w="9525">
            <a:noFill/>
            <a:miter lim="800000"/>
            <a:headEnd/>
            <a:tailEnd/>
          </a:ln>
        </p:spPr>
        <p:txBody>
          <a:bodyPr>
            <a:spAutoFit/>
          </a:bodyPr>
          <a:lstStyle/>
          <a:p>
            <a:pPr>
              <a:spcBef>
                <a:spcPct val="50000"/>
              </a:spcBef>
            </a:pPr>
            <a:r>
              <a:rPr lang="en-US" sz="2000" b="1" dirty="0"/>
              <a:t>MALANG 4</a:t>
            </a:r>
          </a:p>
        </p:txBody>
      </p:sp>
      <p:sp>
        <p:nvSpPr>
          <p:cNvPr id="22540" name="Text Box 4"/>
          <p:cNvSpPr txBox="1">
            <a:spLocks noChangeArrowheads="1"/>
          </p:cNvSpPr>
          <p:nvPr/>
        </p:nvSpPr>
        <p:spPr bwMode="auto">
          <a:xfrm>
            <a:off x="5976913" y="5810092"/>
            <a:ext cx="2328862" cy="400050"/>
          </a:xfrm>
          <a:prstGeom prst="rect">
            <a:avLst/>
          </a:prstGeom>
          <a:noFill/>
          <a:ln w="9525">
            <a:noFill/>
            <a:miter lim="800000"/>
            <a:headEnd/>
            <a:tailEnd/>
          </a:ln>
        </p:spPr>
        <p:txBody>
          <a:bodyPr>
            <a:spAutoFit/>
          </a:bodyPr>
          <a:lstStyle/>
          <a:p>
            <a:pPr>
              <a:spcBef>
                <a:spcPct val="50000"/>
              </a:spcBef>
            </a:pPr>
            <a:r>
              <a:rPr lang="en-US" sz="2000" b="1" dirty="0"/>
              <a:t>UK 1 AGRITAN </a:t>
            </a:r>
          </a:p>
        </p:txBody>
      </p:sp>
      <p:sp>
        <p:nvSpPr>
          <p:cNvPr id="2" name="Rectangle 1"/>
          <p:cNvSpPr/>
          <p:nvPr/>
        </p:nvSpPr>
        <p:spPr>
          <a:xfrm>
            <a:off x="33547" y="14243"/>
            <a:ext cx="4740657" cy="52322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800" b="1" spc="50" dirty="0">
                <a:ln w="11430"/>
                <a:solidFill>
                  <a:sysClr val="windowText" lastClr="000000"/>
                </a:solidFill>
                <a:effectLst>
                  <a:outerShdw blurRad="76200" dist="50800" dir="5400000" algn="tl" rotWithShape="0">
                    <a:srgbClr val="000000">
                      <a:alpha val="65000"/>
                    </a:srgbClr>
                  </a:outerShdw>
                </a:effectLst>
              </a:rPr>
              <a:t>Example of Cassava Varieties </a:t>
            </a:r>
          </a:p>
        </p:txBody>
      </p:sp>
      <p:pic>
        <p:nvPicPr>
          <p:cNvPr id="13" name="Picture 7" descr="D:\FOTO2\foto varietas ubikayu\malang-4.jpg"/>
          <p:cNvPicPr>
            <a:picLocks noChangeAspect="1" noChangeArrowheads="1"/>
          </p:cNvPicPr>
          <p:nvPr/>
        </p:nvPicPr>
        <p:blipFill>
          <a:blip r:embed="rId5">
            <a:extLst>
              <a:ext uri="{28A0092B-C50C-407E-A947-70E740481C1C}">
                <a14:useLocalDpi xmlns:a14="http://schemas.microsoft.com/office/drawing/2010/main" val="0"/>
              </a:ext>
            </a:extLst>
          </a:blip>
          <a:srcRect r="14369" b="6252"/>
          <a:stretch>
            <a:fillRect/>
          </a:stretch>
        </p:blipFill>
        <p:spPr bwMode="auto">
          <a:xfrm>
            <a:off x="3080003" y="3492305"/>
            <a:ext cx="1995055" cy="224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9" descr="DCP_6936a.jpg"/>
          <p:cNvPicPr>
            <a:picLocks noChangeAspect="1"/>
          </p:cNvPicPr>
          <p:nvPr/>
        </p:nvPicPr>
        <p:blipFill>
          <a:blip r:embed="rId2" cstate="print">
            <a:extLst>
              <a:ext uri="{28A0092B-C50C-407E-A947-70E740481C1C}">
                <a14:useLocalDpi xmlns:a14="http://schemas.microsoft.com/office/drawing/2010/main" val="0"/>
              </a:ext>
            </a:extLst>
          </a:blip>
          <a:srcRect t="4379"/>
          <a:stretch>
            <a:fillRect/>
          </a:stretch>
        </p:blipFill>
        <p:spPr bwMode="auto">
          <a:xfrm>
            <a:off x="4732988" y="3690472"/>
            <a:ext cx="3247520" cy="2271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TextBox 5"/>
          <p:cNvSpPr txBox="1">
            <a:spLocks noChangeArrowheads="1"/>
          </p:cNvSpPr>
          <p:nvPr/>
        </p:nvSpPr>
        <p:spPr bwMode="auto">
          <a:xfrm>
            <a:off x="624463" y="1982312"/>
            <a:ext cx="4108525"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93700" indent="-393700">
              <a:tabLst>
                <a:tab pos="2570163" algn="r"/>
                <a:tab pos="2679700" algn="l"/>
              </a:tabLst>
              <a:defRPr>
                <a:solidFill>
                  <a:schemeClr val="tx1"/>
                </a:solidFill>
                <a:latin typeface="Calibri" pitchFamily="34" charset="0"/>
                <a:cs typeface="Arial" pitchFamily="34" charset="0"/>
              </a:defRPr>
            </a:lvl1pPr>
            <a:lvl2pPr marL="742950" indent="-285750">
              <a:tabLst>
                <a:tab pos="2570163" algn="r"/>
                <a:tab pos="2679700" algn="l"/>
              </a:tabLst>
              <a:defRPr>
                <a:solidFill>
                  <a:schemeClr val="tx1"/>
                </a:solidFill>
                <a:latin typeface="Calibri" pitchFamily="34" charset="0"/>
                <a:cs typeface="Arial" pitchFamily="34" charset="0"/>
              </a:defRPr>
            </a:lvl2pPr>
            <a:lvl3pPr marL="1143000" indent="-228600">
              <a:tabLst>
                <a:tab pos="2570163" algn="r"/>
                <a:tab pos="2679700" algn="l"/>
              </a:tabLst>
              <a:defRPr>
                <a:solidFill>
                  <a:schemeClr val="tx1"/>
                </a:solidFill>
                <a:latin typeface="Calibri" pitchFamily="34" charset="0"/>
                <a:cs typeface="Arial" pitchFamily="34" charset="0"/>
              </a:defRPr>
            </a:lvl3pPr>
            <a:lvl4pPr marL="1600200" indent="-228600">
              <a:tabLst>
                <a:tab pos="2570163" algn="r"/>
                <a:tab pos="2679700" algn="l"/>
              </a:tabLst>
              <a:defRPr>
                <a:solidFill>
                  <a:schemeClr val="tx1"/>
                </a:solidFill>
                <a:latin typeface="Calibri" pitchFamily="34" charset="0"/>
                <a:cs typeface="Arial" pitchFamily="34" charset="0"/>
              </a:defRPr>
            </a:lvl4pPr>
            <a:lvl5pPr marL="2057400" indent="-228600">
              <a:tabLst>
                <a:tab pos="2570163" algn="r"/>
                <a:tab pos="2679700" algn="l"/>
              </a:tabLst>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tabLst>
                <a:tab pos="2570163" algn="r"/>
                <a:tab pos="2679700" algn="l"/>
              </a:tabLs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tabLst>
                <a:tab pos="2570163" algn="r"/>
                <a:tab pos="2679700" algn="l"/>
              </a:tabLs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tabLst>
                <a:tab pos="2570163" algn="r"/>
                <a:tab pos="2679700" algn="l"/>
              </a:tabLs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tabLst>
                <a:tab pos="2570163" algn="r"/>
                <a:tab pos="2679700" algn="l"/>
              </a:tabLst>
              <a:defRPr>
                <a:solidFill>
                  <a:schemeClr val="tx1"/>
                </a:solidFill>
                <a:latin typeface="Calibri" pitchFamily="34" charset="0"/>
                <a:cs typeface="Arial" pitchFamily="34" charset="0"/>
              </a:defRPr>
            </a:lvl9pPr>
          </a:lstStyle>
          <a:p>
            <a:pPr>
              <a:buFont typeface="Wingdings" pitchFamily="2" charset="2"/>
              <a:buChar char="Ø"/>
            </a:pPr>
            <a:r>
              <a:rPr lang="en-US" dirty="0"/>
              <a:t>Cassava	32</a:t>
            </a:r>
            <a:r>
              <a:rPr lang="id-ID" dirty="0"/>
              <a:t>5 </a:t>
            </a:r>
            <a:r>
              <a:rPr lang="en-US" dirty="0"/>
              <a:t> 	</a:t>
            </a:r>
            <a:r>
              <a:rPr lang="id-ID" dirty="0"/>
              <a:t> a</a:t>
            </a:r>
            <a:r>
              <a:rPr lang="en-US" dirty="0" err="1"/>
              <a:t>ccession</a:t>
            </a:r>
            <a:endParaRPr lang="en-US" dirty="0"/>
          </a:p>
          <a:p>
            <a:pPr>
              <a:buFont typeface="Wingdings" pitchFamily="2" charset="2"/>
              <a:buChar char="Ø"/>
            </a:pPr>
            <a:r>
              <a:rPr lang="en-US" dirty="0"/>
              <a:t>Sweet potato	</a:t>
            </a:r>
            <a:r>
              <a:rPr lang="id-ID" dirty="0"/>
              <a:t>331</a:t>
            </a:r>
            <a:r>
              <a:rPr lang="en-US" dirty="0"/>
              <a:t> 	</a:t>
            </a:r>
            <a:r>
              <a:rPr lang="id-ID" dirty="0"/>
              <a:t> a</a:t>
            </a:r>
            <a:r>
              <a:rPr lang="en-US" dirty="0" err="1"/>
              <a:t>ccession</a:t>
            </a:r>
            <a:endParaRPr lang="en-US" dirty="0"/>
          </a:p>
          <a:p>
            <a:pPr>
              <a:buFont typeface="Wingdings" pitchFamily="2" charset="2"/>
              <a:buChar char="Ø"/>
            </a:pPr>
            <a:r>
              <a:rPr lang="en-US" dirty="0"/>
              <a:t>Taro	                              </a:t>
            </a:r>
            <a:r>
              <a:rPr lang="id-ID" dirty="0"/>
              <a:t>82  a</a:t>
            </a:r>
            <a:r>
              <a:rPr lang="en-US" dirty="0" err="1"/>
              <a:t>ccession</a:t>
            </a:r>
            <a:endParaRPr lang="en-US" dirty="0"/>
          </a:p>
          <a:p>
            <a:pPr>
              <a:buFont typeface="Wingdings" pitchFamily="2" charset="2"/>
              <a:buChar char="Ø"/>
            </a:pPr>
            <a:r>
              <a:rPr lang="en-US" dirty="0" err="1"/>
              <a:t>Xanthosoma</a:t>
            </a:r>
            <a:r>
              <a:rPr lang="en-US" dirty="0"/>
              <a:t>	               </a:t>
            </a:r>
            <a:r>
              <a:rPr lang="id-ID" dirty="0"/>
              <a:t>16  a</a:t>
            </a:r>
            <a:r>
              <a:rPr lang="en-US" dirty="0" err="1"/>
              <a:t>ccession</a:t>
            </a:r>
            <a:endParaRPr lang="en-US" dirty="0"/>
          </a:p>
          <a:p>
            <a:pPr>
              <a:buFont typeface="Wingdings" pitchFamily="2" charset="2"/>
              <a:buChar char="Ø"/>
            </a:pPr>
            <a:r>
              <a:rPr lang="en-US" dirty="0" err="1"/>
              <a:t>Amorphophallus</a:t>
            </a:r>
            <a:r>
              <a:rPr lang="id-ID" dirty="0"/>
              <a:t>    </a:t>
            </a:r>
            <a:r>
              <a:rPr lang="en-US" dirty="0"/>
              <a:t>    </a:t>
            </a:r>
            <a:r>
              <a:rPr lang="id-ID" dirty="0"/>
              <a:t>2</a:t>
            </a:r>
            <a:r>
              <a:rPr lang="en-US" dirty="0"/>
              <a:t>1</a:t>
            </a:r>
            <a:r>
              <a:rPr lang="id-ID" dirty="0"/>
              <a:t>  a</a:t>
            </a:r>
            <a:r>
              <a:rPr lang="en-US" dirty="0" err="1"/>
              <a:t>ccession</a:t>
            </a:r>
            <a:endParaRPr lang="en-US" dirty="0"/>
          </a:p>
          <a:p>
            <a:pPr>
              <a:buFont typeface="Wingdings" pitchFamily="2" charset="2"/>
              <a:buChar char="Ø"/>
            </a:pPr>
            <a:r>
              <a:rPr lang="en-US" dirty="0"/>
              <a:t>Canna     </a:t>
            </a:r>
            <a:r>
              <a:rPr lang="id-ID" dirty="0"/>
              <a:t>                   </a:t>
            </a:r>
            <a:r>
              <a:rPr lang="en-US" dirty="0"/>
              <a:t>  </a:t>
            </a:r>
            <a:r>
              <a:rPr lang="id-ID" dirty="0"/>
              <a:t>1</a:t>
            </a:r>
            <a:r>
              <a:rPr lang="en-US" dirty="0"/>
              <a:t>9</a:t>
            </a:r>
            <a:r>
              <a:rPr lang="id-ID" dirty="0"/>
              <a:t>  a</a:t>
            </a:r>
            <a:r>
              <a:rPr lang="en-US" dirty="0" err="1"/>
              <a:t>ccession</a:t>
            </a:r>
            <a:endParaRPr lang="en-US" dirty="0"/>
          </a:p>
          <a:p>
            <a:pPr>
              <a:buFont typeface="Wingdings" pitchFamily="2" charset="2"/>
              <a:buChar char="Ø"/>
            </a:pPr>
            <a:r>
              <a:rPr lang="en-US" dirty="0" err="1"/>
              <a:t>Maranta</a:t>
            </a:r>
            <a:r>
              <a:rPr lang="id-ID" dirty="0"/>
              <a:t>                      12  a</a:t>
            </a:r>
            <a:r>
              <a:rPr lang="en-US" dirty="0" err="1"/>
              <a:t>ccession</a:t>
            </a:r>
            <a:endParaRPr lang="en-US" dirty="0"/>
          </a:p>
          <a:p>
            <a:pPr>
              <a:buFont typeface="Wingdings" pitchFamily="2" charset="2"/>
              <a:buChar char="Ø"/>
            </a:pPr>
            <a:r>
              <a:rPr lang="en-US" dirty="0" err="1"/>
              <a:t>Dioscorea</a:t>
            </a:r>
            <a:r>
              <a:rPr lang="id-ID" dirty="0"/>
              <a:t> </a:t>
            </a:r>
            <a:r>
              <a:rPr lang="en-US" dirty="0" err="1"/>
              <a:t>alata</a:t>
            </a:r>
            <a:r>
              <a:rPr lang="id-ID" dirty="0"/>
              <a:t>          74  a</a:t>
            </a:r>
            <a:r>
              <a:rPr lang="en-US" dirty="0" err="1"/>
              <a:t>ccession</a:t>
            </a:r>
            <a:endParaRPr lang="en-US" dirty="0"/>
          </a:p>
          <a:p>
            <a:pPr>
              <a:buFont typeface="Wingdings" pitchFamily="2" charset="2"/>
              <a:buChar char="Ø"/>
            </a:pPr>
            <a:r>
              <a:rPr lang="en-US" dirty="0" err="1"/>
              <a:t>Dioscorea</a:t>
            </a:r>
            <a:r>
              <a:rPr lang="en-US" dirty="0"/>
              <a:t> </a:t>
            </a:r>
            <a:r>
              <a:rPr lang="en-US" dirty="0" err="1"/>
              <a:t>hispida</a:t>
            </a:r>
            <a:r>
              <a:rPr lang="en-US" dirty="0"/>
              <a:t>      </a:t>
            </a:r>
            <a:r>
              <a:rPr lang="id-ID" dirty="0"/>
              <a:t>16  a</a:t>
            </a:r>
            <a:r>
              <a:rPr lang="en-US" dirty="0" err="1"/>
              <a:t>ccession</a:t>
            </a:r>
            <a:r>
              <a:rPr lang="id-ID" dirty="0"/>
              <a:t>  </a:t>
            </a:r>
          </a:p>
          <a:p>
            <a:pPr>
              <a:buFont typeface="Wingdings" pitchFamily="2" charset="2"/>
              <a:buChar char="Ø"/>
            </a:pPr>
            <a:r>
              <a:rPr lang="en-US" dirty="0" err="1"/>
              <a:t>Discorea</a:t>
            </a:r>
            <a:r>
              <a:rPr lang="en-US" dirty="0"/>
              <a:t> </a:t>
            </a:r>
            <a:r>
              <a:rPr lang="en-US" dirty="0" err="1"/>
              <a:t>esculenta</a:t>
            </a:r>
            <a:r>
              <a:rPr lang="id-ID" dirty="0"/>
              <a:t>    54  a</a:t>
            </a:r>
            <a:r>
              <a:rPr lang="en-US" dirty="0" err="1"/>
              <a:t>ccession</a:t>
            </a:r>
            <a:endParaRPr lang="en-US" dirty="0"/>
          </a:p>
          <a:p>
            <a:pPr>
              <a:buFont typeface="Wingdings" pitchFamily="2" charset="2"/>
              <a:buChar char="Ø"/>
            </a:pPr>
            <a:r>
              <a:rPr lang="en-US" dirty="0" err="1"/>
              <a:t>Discorea</a:t>
            </a:r>
            <a:r>
              <a:rPr lang="en-US" dirty="0"/>
              <a:t> </a:t>
            </a:r>
            <a:r>
              <a:rPr lang="en-US" dirty="0" err="1"/>
              <a:t>bulbifera</a:t>
            </a:r>
            <a:r>
              <a:rPr lang="id-ID" dirty="0"/>
              <a:t>     12</a:t>
            </a:r>
            <a:r>
              <a:rPr lang="en-US" dirty="0"/>
              <a:t> 	</a:t>
            </a:r>
            <a:r>
              <a:rPr lang="id-ID" dirty="0"/>
              <a:t>a</a:t>
            </a:r>
            <a:r>
              <a:rPr lang="en-US" dirty="0" err="1"/>
              <a:t>ccession</a:t>
            </a:r>
            <a:endParaRPr lang="en-US" dirty="0"/>
          </a:p>
          <a:p>
            <a:pPr marL="0" indent="0"/>
            <a:endParaRPr lang="en-US" dirty="0"/>
          </a:p>
        </p:txBody>
      </p:sp>
      <p:pic>
        <p:nvPicPr>
          <p:cNvPr id="6" name="Picture 5" descr="D:\foto\2019\evident monev\Monev Mng-BWI 23-4-2019\IMG-20190425-WA0086.jpg"/>
          <p:cNvPicPr/>
          <p:nvPr/>
        </p:nvPicPr>
        <p:blipFill>
          <a:blip r:embed="rId3" cstate="print"/>
          <a:srcRect/>
          <a:stretch>
            <a:fillRect/>
          </a:stretch>
        </p:blipFill>
        <p:spPr bwMode="auto">
          <a:xfrm>
            <a:off x="5273315" y="1124405"/>
            <a:ext cx="3247520" cy="2360756"/>
          </a:xfrm>
          <a:prstGeom prst="rect">
            <a:avLst/>
          </a:prstGeom>
          <a:noFill/>
          <a:ln w="9525">
            <a:noFill/>
            <a:miter lim="800000"/>
            <a:headEnd/>
            <a:tailEnd/>
          </a:ln>
        </p:spPr>
      </p:pic>
      <p:sp>
        <p:nvSpPr>
          <p:cNvPr id="2" name="Rectangle 1"/>
          <p:cNvSpPr/>
          <p:nvPr/>
        </p:nvSpPr>
        <p:spPr>
          <a:xfrm>
            <a:off x="498764" y="307217"/>
            <a:ext cx="4572000" cy="1384995"/>
          </a:xfrm>
          <a:prstGeom prst="rect">
            <a:avLst/>
          </a:prstGeom>
        </p:spPr>
        <p:txBody>
          <a:bodyPr>
            <a:spAutoFit/>
          </a:bodyPr>
          <a:lstStyle/>
          <a:p>
            <a:r>
              <a:rPr lang="en-US" sz="2800" b="1" dirty="0" err="1"/>
              <a:t>Germplasm</a:t>
            </a:r>
            <a:r>
              <a:rPr lang="en-US" sz="2800" b="1" dirty="0"/>
              <a:t> collection of cassava and other potential tuber crops in ILETRI Malang</a:t>
            </a:r>
          </a:p>
        </p:txBody>
      </p:sp>
    </p:spTree>
    <p:extLst>
      <p:ext uri="{BB962C8B-B14F-4D97-AF65-F5344CB8AC3E}">
        <p14:creationId xmlns:p14="http://schemas.microsoft.com/office/powerpoint/2010/main" val="26534952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2" descr="what-is2.jpg"/>
          <p:cNvPicPr>
            <a:picLocks noChangeAspect="1" noChangeArrowheads="1"/>
          </p:cNvPicPr>
          <p:nvPr/>
        </p:nvPicPr>
        <p:blipFill>
          <a:blip r:embed="rId2" cstate="print"/>
          <a:srcRect/>
          <a:stretch>
            <a:fillRect/>
          </a:stretch>
        </p:blipFill>
        <p:spPr bwMode="auto">
          <a:xfrm>
            <a:off x="430213" y="688926"/>
            <a:ext cx="8537586" cy="5438734"/>
          </a:xfrm>
          <a:prstGeom prst="rect">
            <a:avLst/>
          </a:prstGeom>
          <a:ln>
            <a:noFill/>
          </a:ln>
          <a:effectLst>
            <a:outerShdw blurRad="292100" dist="139700" dir="2700000" algn="tl" rotWithShape="0">
              <a:srgbClr val="333333">
                <a:alpha val="65000"/>
              </a:srgbClr>
            </a:outerShdw>
          </a:effectLst>
        </p:spPr>
      </p:pic>
      <p:sp>
        <p:nvSpPr>
          <p:cNvPr id="2" name="Rectangle 1"/>
          <p:cNvSpPr/>
          <p:nvPr/>
        </p:nvSpPr>
        <p:spPr>
          <a:xfrm>
            <a:off x="430213" y="208795"/>
            <a:ext cx="4627806" cy="480131"/>
          </a:xfrm>
          <a:prstGeom prst="rect">
            <a:avLst/>
          </a:prstGeom>
        </p:spPr>
        <p:txBody>
          <a:bodyPr wrap="none">
            <a:spAutoFit/>
          </a:bodyPr>
          <a:lstStyle/>
          <a:p>
            <a:pPr algn="ctr" fontAlgn="auto">
              <a:lnSpc>
                <a:spcPct val="90000"/>
              </a:lnSpc>
              <a:spcBef>
                <a:spcPts val="0"/>
              </a:spcBef>
              <a:spcAft>
                <a:spcPts val="0"/>
              </a:spcAft>
              <a:defRPr/>
            </a:pPr>
            <a:r>
              <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VARIOUS CASSAVA PURPOSES</a:t>
            </a:r>
            <a:endParaRPr lang="id-ID"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Text Placeholder 7"/>
          <p:cNvSpPr txBox="1">
            <a:spLocks/>
          </p:cNvSpPr>
          <p:nvPr/>
        </p:nvSpPr>
        <p:spPr>
          <a:xfrm>
            <a:off x="5881036" y="5435048"/>
            <a:ext cx="2945330" cy="435576"/>
          </a:xfrm>
          <a:prstGeom prst="rect">
            <a:avLst/>
          </a:prstGeom>
          <a:solidFill>
            <a:schemeClr val="accent2"/>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dirty="0" smtClean="0"/>
              <a:t>Reference : </a:t>
            </a:r>
            <a:r>
              <a:rPr lang="en-US" sz="1800" dirty="0" err="1" smtClean="0"/>
              <a:t>Trubus</a:t>
            </a:r>
            <a:r>
              <a:rPr lang="en-US" sz="1800" dirty="0" smtClean="0"/>
              <a:t> magazine</a:t>
            </a:r>
            <a:endParaRPr lang="id-ID" sz="1800" dirty="0"/>
          </a:p>
        </p:txBody>
      </p:sp>
    </p:spTree>
    <p:extLst>
      <p:ext uri="{BB962C8B-B14F-4D97-AF65-F5344CB8AC3E}">
        <p14:creationId xmlns:p14="http://schemas.microsoft.com/office/powerpoint/2010/main" val="13268669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23553" y="1376548"/>
            <a:ext cx="8229600" cy="1143000"/>
          </a:xfrm>
        </p:spPr>
        <p:txBody>
          <a:bodyPr rtlCol="0">
            <a:noAutofit/>
          </a:bodyPr>
          <a:lstStyle/>
          <a:p>
            <a:pPr eaLnBrk="1" fontAlgn="auto" hangingPunct="1">
              <a:spcAft>
                <a:spcPts val="0"/>
              </a:spcAft>
              <a:defRPr/>
            </a:pP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Various processed products from cassava</a:t>
            </a:r>
          </a:p>
        </p:txBody>
      </p:sp>
    </p:spTree>
    <p:extLst>
      <p:ext uri="{BB962C8B-B14F-4D97-AF65-F5344CB8AC3E}">
        <p14:creationId xmlns:p14="http://schemas.microsoft.com/office/powerpoint/2010/main" val="12931680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cstate="print"/>
          <a:srcRect/>
          <a:stretch>
            <a:fillRect/>
          </a:stretch>
        </p:blipFill>
        <p:spPr bwMode="auto">
          <a:xfrm>
            <a:off x="0" y="5591875"/>
            <a:ext cx="9144000" cy="1285875"/>
          </a:xfrm>
          <a:prstGeom prst="rect">
            <a:avLst/>
          </a:prstGeom>
          <a:noFill/>
          <a:ln w="9525">
            <a:noFill/>
            <a:miter lim="800000"/>
            <a:headEnd/>
            <a:tailEnd/>
          </a:ln>
        </p:spPr>
      </p:pic>
      <p:sp>
        <p:nvSpPr>
          <p:cNvPr id="97282" name="Rectangle 2"/>
          <p:cNvSpPr>
            <a:spLocks noGrp="1" noChangeArrowheads="1"/>
          </p:cNvSpPr>
          <p:nvPr>
            <p:ph type="title" idx="4294967295"/>
          </p:nvPr>
        </p:nvSpPr>
        <p:spPr>
          <a:xfrm>
            <a:off x="309563" y="165100"/>
            <a:ext cx="8718550" cy="498475"/>
          </a:xfrm>
        </p:spPr>
        <p:txBody>
          <a:bodyPr rtlCol="0">
            <a:normAutofit fontScale="90000"/>
          </a:bodyPr>
          <a:lstStyle/>
          <a:p>
            <a:pPr eaLnBrk="1" fontAlgn="auto" hangingPunct="1">
              <a:spcAft>
                <a:spcPts val="0"/>
              </a:spcAft>
              <a:defRPr/>
            </a:pPr>
            <a:r>
              <a:rPr lang="en-US" sz="2800" b="1" dirty="0">
                <a:solidFill>
                  <a:srgbClr val="0000CC"/>
                </a:solidFill>
                <a:effectLst>
                  <a:outerShdw blurRad="38100" dist="38100" dir="2700000" algn="tl">
                    <a:srgbClr val="000000"/>
                  </a:outerShdw>
                </a:effectLst>
              </a:rPr>
              <a:t/>
            </a:r>
            <a:br>
              <a:rPr lang="en-US" sz="2800" b="1" dirty="0">
                <a:solidFill>
                  <a:srgbClr val="0000CC"/>
                </a:solidFill>
                <a:effectLst>
                  <a:outerShdw blurRad="38100" dist="38100" dir="2700000" algn="tl">
                    <a:srgbClr val="000000"/>
                  </a:outerShdw>
                </a:effectLst>
              </a:rPr>
            </a:br>
            <a:endParaRPr lang="en-US" sz="2800" b="1" dirty="0">
              <a:solidFill>
                <a:srgbClr val="0000CC"/>
              </a:solidFill>
              <a:effectLst>
                <a:outerShdw blurRad="38100" dist="38100" dir="2700000" algn="tl">
                  <a:srgbClr val="000000"/>
                </a:outerShdw>
              </a:effectLst>
            </a:endParaRPr>
          </a:p>
        </p:txBody>
      </p:sp>
      <p:pic>
        <p:nvPicPr>
          <p:cNvPr id="7171" name="Picture 3" descr="DSC_8634"/>
          <p:cNvPicPr>
            <a:picLocks noChangeAspect="1" noChangeArrowheads="1"/>
          </p:cNvPicPr>
          <p:nvPr/>
        </p:nvPicPr>
        <p:blipFill>
          <a:blip r:embed="rId3" cstate="print"/>
          <a:srcRect l="2210" t="7571" r="2762" b="7256"/>
          <a:stretch>
            <a:fillRect/>
          </a:stretch>
        </p:blipFill>
        <p:spPr bwMode="auto">
          <a:xfrm>
            <a:off x="5219699" y="609599"/>
            <a:ext cx="3640473" cy="2252354"/>
          </a:xfrm>
          <a:prstGeom prst="roundRect">
            <a:avLst/>
          </a:prstGeom>
          <a:noFill/>
          <a:ln w="9525">
            <a:noFill/>
            <a:miter lim="800000"/>
            <a:headEnd/>
            <a:tailEnd/>
          </a:ln>
        </p:spPr>
      </p:pic>
      <p:sp>
        <p:nvSpPr>
          <p:cNvPr id="97284" name="Rectangle 4"/>
          <p:cNvSpPr>
            <a:spLocks noChangeArrowheads="1"/>
          </p:cNvSpPr>
          <p:nvPr/>
        </p:nvSpPr>
        <p:spPr bwMode="auto">
          <a:xfrm>
            <a:off x="228600" y="50469"/>
            <a:ext cx="8153400" cy="523220"/>
          </a:xfrm>
          <a:prstGeom prst="rect">
            <a:avLst/>
          </a:prstGeom>
          <a:noFill/>
          <a:ln w="9525">
            <a:noFill/>
            <a:miter lim="800000"/>
            <a:headEnd/>
            <a:tailEnd/>
          </a:ln>
          <a:effectLst/>
        </p:spPr>
        <p:txBody>
          <a:bodyPr>
            <a:spAutoFit/>
          </a:bodyPr>
          <a:lstStyle/>
          <a:p>
            <a:pPr fontAlgn="auto">
              <a:spcBef>
                <a:spcPts val="0"/>
              </a:spcBef>
              <a:spcAft>
                <a:spcPts val="0"/>
              </a:spcAft>
              <a:defRPr/>
            </a:pPr>
            <a:r>
              <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rPr>
              <a:t>Suitable cassava cultivars for snack chips </a:t>
            </a:r>
          </a:p>
        </p:txBody>
      </p:sp>
      <p:sp>
        <p:nvSpPr>
          <p:cNvPr id="97285" name="Rectangle 5"/>
          <p:cNvSpPr>
            <a:spLocks noChangeArrowheads="1"/>
          </p:cNvSpPr>
          <p:nvPr/>
        </p:nvSpPr>
        <p:spPr bwMode="auto">
          <a:xfrm>
            <a:off x="228600" y="1027751"/>
            <a:ext cx="2933700" cy="708025"/>
          </a:xfrm>
          <a:prstGeom prst="rect">
            <a:avLst/>
          </a:prstGeom>
          <a:noFill/>
          <a:ln w="57150" cmpd="thinThick">
            <a:noFill/>
            <a:miter lim="800000"/>
            <a:headEnd/>
            <a:tailEnd/>
          </a:ln>
          <a:effectLst/>
        </p:spPr>
        <p:txBody>
          <a:bodyPr>
            <a:spAutoFit/>
          </a:bodyPr>
          <a:lstStyle/>
          <a:p>
            <a:pPr fontAlgn="auto">
              <a:lnSpc>
                <a:spcPct val="90000"/>
              </a:lnSpc>
              <a:spcBef>
                <a:spcPct val="20000"/>
              </a:spcBef>
              <a:spcAft>
                <a:spcPts val="0"/>
              </a:spcAft>
              <a:defRPr/>
            </a:pPr>
            <a:r>
              <a:rPr lang="en-US" sz="2000" dirty="0">
                <a:solidFill>
                  <a:srgbClr val="008000"/>
                </a:solidFill>
                <a:effectLst>
                  <a:outerShdw blurRad="38100" dist="38100" dir="2700000" algn="tl">
                    <a:srgbClr val="000000">
                      <a:alpha val="43137"/>
                    </a:srgbClr>
                  </a:outerShdw>
                </a:effectLst>
                <a:latin typeface="Arial" charset="0"/>
                <a:cs typeface="+mn-cs"/>
                <a:sym typeface="Wingdings" pitchFamily="2" charset="2"/>
              </a:rPr>
              <a:t>Improved varieties : </a:t>
            </a:r>
          </a:p>
          <a:p>
            <a:pPr fontAlgn="auto">
              <a:lnSpc>
                <a:spcPct val="90000"/>
              </a:lnSpc>
              <a:spcBef>
                <a:spcPct val="20000"/>
              </a:spcBef>
              <a:spcAft>
                <a:spcPts val="0"/>
              </a:spcAft>
              <a:defRPr/>
            </a:pPr>
            <a:r>
              <a:rPr lang="en-US" sz="2000" dirty="0" err="1" smtClean="0">
                <a:solidFill>
                  <a:srgbClr val="008000"/>
                </a:solidFill>
                <a:effectLst>
                  <a:outerShdw blurRad="38100" dist="38100" dir="2700000" algn="tl">
                    <a:srgbClr val="000000">
                      <a:alpha val="43137"/>
                    </a:srgbClr>
                  </a:outerShdw>
                </a:effectLst>
                <a:latin typeface="Arial" charset="0"/>
                <a:cs typeface="+mn-cs"/>
                <a:sym typeface="Wingdings" pitchFamily="2" charset="2"/>
              </a:rPr>
              <a:t>Adira</a:t>
            </a:r>
            <a:r>
              <a:rPr lang="en-US" sz="2000" dirty="0" smtClean="0">
                <a:solidFill>
                  <a:srgbClr val="008000"/>
                </a:solidFill>
                <a:effectLst>
                  <a:outerShdw blurRad="38100" dist="38100" dir="2700000" algn="tl">
                    <a:srgbClr val="000000">
                      <a:alpha val="43137"/>
                    </a:srgbClr>
                  </a:outerShdw>
                </a:effectLst>
                <a:latin typeface="Arial" charset="0"/>
                <a:cs typeface="+mn-cs"/>
                <a:sym typeface="Wingdings" pitchFamily="2" charset="2"/>
              </a:rPr>
              <a:t> 1 </a:t>
            </a:r>
            <a:r>
              <a:rPr lang="en-US" sz="2000" dirty="0">
                <a:solidFill>
                  <a:srgbClr val="008000"/>
                </a:solidFill>
                <a:effectLst>
                  <a:outerShdw blurRad="38100" dist="38100" dir="2700000" algn="tl">
                    <a:srgbClr val="000000">
                      <a:alpha val="43137"/>
                    </a:srgbClr>
                  </a:outerShdw>
                </a:effectLst>
                <a:latin typeface="Arial" charset="0"/>
                <a:cs typeface="+mn-cs"/>
                <a:sym typeface="Wingdings" pitchFamily="2" charset="2"/>
              </a:rPr>
              <a:t>and </a:t>
            </a:r>
            <a:r>
              <a:rPr lang="en-US" sz="2000" dirty="0" smtClean="0">
                <a:solidFill>
                  <a:srgbClr val="008000"/>
                </a:solidFill>
                <a:effectLst>
                  <a:outerShdw blurRad="38100" dist="38100" dir="2700000" algn="tl">
                    <a:srgbClr val="000000">
                      <a:alpha val="43137"/>
                    </a:srgbClr>
                  </a:outerShdw>
                </a:effectLst>
                <a:latin typeface="Arial" charset="0"/>
                <a:cs typeface="+mn-cs"/>
                <a:sym typeface="Wingdings" pitchFamily="2" charset="2"/>
              </a:rPr>
              <a:t>Malang 1</a:t>
            </a:r>
            <a:endParaRPr lang="en-US" sz="2000" dirty="0">
              <a:solidFill>
                <a:srgbClr val="008000"/>
              </a:solidFill>
              <a:effectLst>
                <a:outerShdw blurRad="38100" dist="38100" dir="2700000" algn="tl">
                  <a:srgbClr val="000000">
                    <a:alpha val="43137"/>
                  </a:srgbClr>
                </a:outerShdw>
              </a:effectLst>
              <a:latin typeface="Arial" charset="0"/>
              <a:cs typeface="+mn-cs"/>
              <a:sym typeface="Wingdings" pitchFamily="2" charset="2"/>
            </a:endParaRPr>
          </a:p>
        </p:txBody>
      </p:sp>
      <p:sp>
        <p:nvSpPr>
          <p:cNvPr id="97286" name="Rectangle 6"/>
          <p:cNvSpPr>
            <a:spLocks noChangeArrowheads="1"/>
          </p:cNvSpPr>
          <p:nvPr/>
        </p:nvSpPr>
        <p:spPr bwMode="auto">
          <a:xfrm>
            <a:off x="228600" y="2265615"/>
            <a:ext cx="3143809" cy="480131"/>
          </a:xfrm>
          <a:prstGeom prst="rect">
            <a:avLst/>
          </a:prstGeom>
          <a:noFill/>
          <a:ln w="57150" cmpd="thinThick">
            <a:noFill/>
            <a:miter lim="800000"/>
            <a:headEnd/>
            <a:tailEnd/>
          </a:ln>
          <a:effectLst/>
        </p:spPr>
        <p:txBody>
          <a:bodyPr wrap="none">
            <a:spAutoFit/>
          </a:bodyPr>
          <a:lstStyle/>
          <a:p>
            <a:pPr fontAlgn="auto">
              <a:lnSpc>
                <a:spcPct val="90000"/>
              </a:lnSpc>
              <a:spcBef>
                <a:spcPct val="20000"/>
              </a:spcBef>
              <a:spcAft>
                <a:spcPts val="0"/>
              </a:spcAft>
              <a:defRPr/>
            </a:pPr>
            <a:r>
              <a:rPr lang="en-US" sz="2800" dirty="0" err="1">
                <a:solidFill>
                  <a:srgbClr val="800080"/>
                </a:solidFill>
                <a:effectLst>
                  <a:outerShdw blurRad="38100" dist="38100" dir="2700000" algn="tl">
                    <a:srgbClr val="000000"/>
                  </a:outerShdw>
                </a:effectLst>
                <a:latin typeface="Arial" charset="0"/>
                <a:cs typeface="+mn-cs"/>
                <a:sym typeface="Wingdings" pitchFamily="2" charset="2"/>
              </a:rPr>
              <a:t>Promosing</a:t>
            </a:r>
            <a:r>
              <a:rPr lang="en-US" sz="2800" dirty="0">
                <a:solidFill>
                  <a:srgbClr val="800080"/>
                </a:solidFill>
                <a:effectLst>
                  <a:outerShdw blurRad="38100" dist="38100" dir="2700000" algn="tl">
                    <a:srgbClr val="000000"/>
                  </a:outerShdw>
                </a:effectLst>
                <a:latin typeface="Arial" charset="0"/>
                <a:cs typeface="+mn-cs"/>
                <a:sym typeface="Wingdings" pitchFamily="2" charset="2"/>
              </a:rPr>
              <a:t> clones:</a:t>
            </a:r>
          </a:p>
        </p:txBody>
      </p:sp>
      <p:pic>
        <p:nvPicPr>
          <p:cNvPr id="7175" name="Picture 7" descr="DSC_4010"/>
          <p:cNvPicPr>
            <a:picLocks noChangeAspect="1" noChangeArrowheads="1"/>
          </p:cNvPicPr>
          <p:nvPr/>
        </p:nvPicPr>
        <p:blipFill>
          <a:blip r:embed="rId4" cstate="print"/>
          <a:srcRect t="11946" b="4430"/>
          <a:stretch>
            <a:fillRect/>
          </a:stretch>
        </p:blipFill>
        <p:spPr bwMode="auto">
          <a:xfrm>
            <a:off x="381000" y="2819910"/>
            <a:ext cx="2119313" cy="2667000"/>
          </a:xfrm>
          <a:prstGeom prst="roundRect">
            <a:avLst/>
          </a:prstGeom>
          <a:noFill/>
          <a:ln w="9525">
            <a:noFill/>
            <a:miter lim="800000"/>
            <a:headEnd/>
            <a:tailEnd/>
          </a:ln>
        </p:spPr>
      </p:pic>
      <p:sp>
        <p:nvSpPr>
          <p:cNvPr id="97288" name="Rectangle 8"/>
          <p:cNvSpPr>
            <a:spLocks noChangeArrowheads="1"/>
          </p:cNvSpPr>
          <p:nvPr/>
        </p:nvSpPr>
        <p:spPr bwMode="auto">
          <a:xfrm>
            <a:off x="574482" y="5506202"/>
            <a:ext cx="1808163" cy="400050"/>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sz="2000" dirty="0" err="1">
                <a:solidFill>
                  <a:schemeClr val="tx2"/>
                </a:solidFill>
                <a:effectLst>
                  <a:outerShdw blurRad="38100" dist="38100" dir="2700000" algn="tl">
                    <a:srgbClr val="FFFFFF"/>
                  </a:outerShdw>
                </a:effectLst>
                <a:latin typeface="Arial" pitchFamily="34" charset="0"/>
              </a:rPr>
              <a:t>CMM</a:t>
            </a:r>
            <a:r>
              <a:rPr lang="en-US" sz="2000" dirty="0">
                <a:solidFill>
                  <a:schemeClr val="tx2"/>
                </a:solidFill>
                <a:effectLst>
                  <a:outerShdw blurRad="38100" dist="38100" dir="2700000" algn="tl">
                    <a:srgbClr val="FFFFFF"/>
                  </a:outerShdw>
                </a:effectLst>
                <a:latin typeface="Arial" pitchFamily="34" charset="0"/>
              </a:rPr>
              <a:t> 02048-6</a:t>
            </a:r>
          </a:p>
        </p:txBody>
      </p:sp>
      <p:sp>
        <p:nvSpPr>
          <p:cNvPr id="97289" name="Rectangle 9"/>
          <p:cNvSpPr>
            <a:spLocks noChangeArrowheads="1"/>
          </p:cNvSpPr>
          <p:nvPr/>
        </p:nvSpPr>
        <p:spPr bwMode="auto">
          <a:xfrm>
            <a:off x="3118262" y="5469627"/>
            <a:ext cx="1531253" cy="400110"/>
          </a:xfrm>
          <a:prstGeom prst="rect">
            <a:avLst/>
          </a:prstGeom>
          <a:noFill/>
          <a:ln w="9525">
            <a:noFill/>
            <a:miter lim="800000"/>
            <a:headEnd/>
            <a:tailEnd/>
          </a:ln>
          <a:effectLst/>
        </p:spPr>
        <p:txBody>
          <a:bodyPr wrap="square">
            <a:spAutoFit/>
          </a:bodyPr>
          <a:lstStyle/>
          <a:p>
            <a:pPr fontAlgn="auto">
              <a:spcBef>
                <a:spcPts val="0"/>
              </a:spcBef>
              <a:spcAft>
                <a:spcPts val="0"/>
              </a:spcAft>
              <a:defRPr/>
            </a:pPr>
            <a:r>
              <a:rPr lang="en-US" sz="2000" dirty="0" err="1">
                <a:solidFill>
                  <a:schemeClr val="tx2"/>
                </a:solidFill>
                <a:effectLst>
                  <a:outerShdw blurRad="38100" dist="38100" dir="2700000" algn="tl">
                    <a:srgbClr val="FFFFFF"/>
                  </a:outerShdw>
                </a:effectLst>
                <a:latin typeface="Arial" pitchFamily="34" charset="0"/>
              </a:rPr>
              <a:t>OMM</a:t>
            </a:r>
            <a:r>
              <a:rPr lang="en-US" sz="2000" dirty="0">
                <a:solidFill>
                  <a:schemeClr val="tx2"/>
                </a:solidFill>
                <a:effectLst>
                  <a:outerShdw blurRad="38100" dist="38100" dir="2700000" algn="tl">
                    <a:srgbClr val="FFFFFF"/>
                  </a:outerShdw>
                </a:effectLst>
                <a:latin typeface="Arial" pitchFamily="34" charset="0"/>
              </a:rPr>
              <a:t> 9076</a:t>
            </a:r>
          </a:p>
        </p:txBody>
      </p:sp>
      <p:sp>
        <p:nvSpPr>
          <p:cNvPr id="97290" name="Rectangle 10"/>
          <p:cNvSpPr>
            <a:spLocks noChangeArrowheads="1"/>
          </p:cNvSpPr>
          <p:nvPr/>
        </p:nvSpPr>
        <p:spPr bwMode="auto">
          <a:xfrm>
            <a:off x="5791200" y="5067300"/>
            <a:ext cx="2181225" cy="461963"/>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dirty="0">
                <a:solidFill>
                  <a:schemeClr val="tx2"/>
                </a:solidFill>
                <a:latin typeface="+mn-lt"/>
                <a:cs typeface="+mn-cs"/>
              </a:rPr>
              <a:t>   </a:t>
            </a:r>
            <a:r>
              <a:rPr lang="en-US" sz="2000" dirty="0" err="1">
                <a:solidFill>
                  <a:schemeClr val="tx2"/>
                </a:solidFill>
                <a:effectLst>
                  <a:outerShdw blurRad="38100" dist="38100" dir="2700000" algn="tl">
                    <a:srgbClr val="FFFFFF"/>
                  </a:outerShdw>
                </a:effectLst>
                <a:latin typeface="Arial" pitchFamily="34" charset="0"/>
              </a:rPr>
              <a:t>CMM</a:t>
            </a:r>
            <a:r>
              <a:rPr lang="en-US" sz="2000" dirty="0">
                <a:solidFill>
                  <a:schemeClr val="tx2"/>
                </a:solidFill>
                <a:effectLst>
                  <a:outerShdw blurRad="38100" dist="38100" dir="2700000" algn="tl">
                    <a:srgbClr val="FFFFFF"/>
                  </a:outerShdw>
                </a:effectLst>
                <a:latin typeface="Arial" pitchFamily="34" charset="0"/>
              </a:rPr>
              <a:t> 02014-10</a:t>
            </a:r>
          </a:p>
        </p:txBody>
      </p:sp>
      <p:pic>
        <p:nvPicPr>
          <p:cNvPr id="7179" name="Picture 8" descr="P1010367"/>
          <p:cNvPicPr>
            <a:picLocks noChangeAspect="1" noChangeArrowheads="1"/>
          </p:cNvPicPr>
          <p:nvPr/>
        </p:nvPicPr>
        <p:blipFill>
          <a:blip r:embed="rId5" cstate="print"/>
          <a:srcRect/>
          <a:stretch>
            <a:fillRect/>
          </a:stretch>
        </p:blipFill>
        <p:spPr bwMode="auto">
          <a:xfrm>
            <a:off x="5219698" y="2935688"/>
            <a:ext cx="3675515" cy="2592284"/>
          </a:xfrm>
          <a:prstGeom prst="roundRect">
            <a:avLst/>
          </a:prstGeom>
          <a:noFill/>
          <a:ln w="9525">
            <a:noFill/>
            <a:miter lim="800000"/>
            <a:headEnd/>
            <a:tailEnd/>
          </a:ln>
        </p:spPr>
      </p:pic>
      <p:pic>
        <p:nvPicPr>
          <p:cNvPr id="7180" name="Picture 12" descr="DSC_4012"/>
          <p:cNvPicPr>
            <a:picLocks noChangeAspect="1" noChangeArrowheads="1"/>
          </p:cNvPicPr>
          <p:nvPr/>
        </p:nvPicPr>
        <p:blipFill>
          <a:blip r:embed="rId6" cstate="print"/>
          <a:srcRect t="16667" b="10714"/>
          <a:stretch>
            <a:fillRect/>
          </a:stretch>
        </p:blipFill>
        <p:spPr bwMode="auto">
          <a:xfrm>
            <a:off x="2631856" y="2781300"/>
            <a:ext cx="2508614" cy="2740754"/>
          </a:xfrm>
          <a:prstGeom prst="roundRect">
            <a:avLst/>
          </a:prstGeom>
          <a:noFill/>
          <a:ln w="9525">
            <a:noFill/>
            <a:miter lim="800000"/>
            <a:headEnd/>
            <a:tailEnd/>
          </a:ln>
        </p:spPr>
      </p:pic>
      <p:sp>
        <p:nvSpPr>
          <p:cNvPr id="13" name="Rectangle 5"/>
          <p:cNvSpPr>
            <a:spLocks noChangeArrowheads="1"/>
          </p:cNvSpPr>
          <p:nvPr/>
        </p:nvSpPr>
        <p:spPr bwMode="auto">
          <a:xfrm>
            <a:off x="228600" y="1785144"/>
            <a:ext cx="2933700" cy="369888"/>
          </a:xfrm>
          <a:prstGeom prst="rect">
            <a:avLst/>
          </a:prstGeom>
          <a:noFill/>
          <a:ln w="57150" cmpd="thinThick">
            <a:noFill/>
            <a:miter lim="800000"/>
            <a:headEnd/>
            <a:tailEnd/>
          </a:ln>
          <a:effectLst/>
        </p:spPr>
        <p:txBody>
          <a:bodyPr>
            <a:spAutoFit/>
          </a:bodyPr>
          <a:lstStyle/>
          <a:p>
            <a:pPr fontAlgn="auto">
              <a:lnSpc>
                <a:spcPct val="90000"/>
              </a:lnSpc>
              <a:spcBef>
                <a:spcPct val="20000"/>
              </a:spcBef>
              <a:spcAft>
                <a:spcPts val="0"/>
              </a:spcAft>
              <a:defRPr/>
            </a:pPr>
            <a:r>
              <a:rPr lang="en-US" sz="2000" dirty="0">
                <a:solidFill>
                  <a:srgbClr val="0000CC"/>
                </a:solidFill>
                <a:effectLst>
                  <a:outerShdw blurRad="38100" dist="38100" dir="2700000" algn="tl">
                    <a:srgbClr val="000000">
                      <a:alpha val="43137"/>
                    </a:srgbClr>
                  </a:outerShdw>
                </a:effectLst>
                <a:latin typeface="Arial" charset="0"/>
                <a:cs typeface="+mn-cs"/>
                <a:sym typeface="Wingdings" pitchFamily="2" charset="2"/>
              </a:rPr>
              <a:t>Local variety: </a:t>
            </a:r>
            <a:r>
              <a:rPr lang="en-US" sz="2000" dirty="0" err="1">
                <a:solidFill>
                  <a:srgbClr val="0000CC"/>
                </a:solidFill>
                <a:effectLst>
                  <a:outerShdw blurRad="38100" dist="38100" dir="2700000" algn="tl">
                    <a:srgbClr val="000000">
                      <a:alpha val="43137"/>
                    </a:srgbClr>
                  </a:outerShdw>
                </a:effectLst>
                <a:latin typeface="Arial" charset="0"/>
                <a:cs typeface="+mn-cs"/>
                <a:sym typeface="Wingdings" pitchFamily="2" charset="2"/>
              </a:rPr>
              <a:t>Monggu</a:t>
            </a:r>
            <a:endParaRPr lang="en-US" sz="2000" dirty="0">
              <a:solidFill>
                <a:srgbClr val="0000CC"/>
              </a:solidFill>
              <a:effectLst>
                <a:outerShdw blurRad="38100" dist="38100" dir="2700000" algn="tl">
                  <a:srgbClr val="000000">
                    <a:alpha val="43137"/>
                  </a:srgbClr>
                </a:outerShdw>
              </a:effectLst>
              <a:latin typeface="Arial" charset="0"/>
              <a:cs typeface="+mn-cs"/>
              <a:sym typeface="Wingdings" pitchFamily="2" charset="2"/>
            </a:endParaRPr>
          </a:p>
        </p:txBody>
      </p:sp>
      <p:sp>
        <p:nvSpPr>
          <p:cNvPr id="15" name="Rectangle 6"/>
          <p:cNvSpPr>
            <a:spLocks noChangeArrowheads="1"/>
          </p:cNvSpPr>
          <p:nvPr/>
        </p:nvSpPr>
        <p:spPr bwMode="auto">
          <a:xfrm>
            <a:off x="228600" y="636152"/>
            <a:ext cx="4343400" cy="369888"/>
          </a:xfrm>
          <a:prstGeom prst="rect">
            <a:avLst/>
          </a:prstGeom>
          <a:noFill/>
          <a:ln w="57150" cmpd="thinThick">
            <a:noFill/>
            <a:miter lim="800000"/>
            <a:headEnd/>
            <a:tailEnd/>
          </a:ln>
          <a:effectLst/>
        </p:spPr>
        <p:txBody>
          <a:bodyPr>
            <a:spAutoFit/>
          </a:bodyPr>
          <a:lstStyle/>
          <a:p>
            <a:pPr fontAlgn="auto">
              <a:lnSpc>
                <a:spcPct val="90000"/>
              </a:lnSpc>
              <a:spcBef>
                <a:spcPct val="20000"/>
              </a:spcBef>
              <a:spcAft>
                <a:spcPts val="0"/>
              </a:spcAft>
              <a:defRPr/>
            </a:pPr>
            <a:r>
              <a:rPr lang="en-US" sz="2000" dirty="0">
                <a:solidFill>
                  <a:srgbClr val="800080"/>
                </a:solidFill>
                <a:effectLst>
                  <a:outerShdw blurRad="38100" dist="38100" dir="2700000" algn="tl">
                    <a:srgbClr val="000000"/>
                  </a:outerShdw>
                </a:effectLst>
                <a:latin typeface="Arial" charset="0"/>
                <a:cs typeface="+mn-cs"/>
                <a:sym typeface="Wingdings" pitchFamily="2" charset="2"/>
              </a:rPr>
              <a:t>Non-bitter types  </a:t>
            </a:r>
            <a:r>
              <a:rPr lang="en-US" sz="2000" dirty="0" err="1">
                <a:solidFill>
                  <a:srgbClr val="800080"/>
                </a:solidFill>
                <a:effectLst>
                  <a:outerShdw blurRad="38100" dist="38100" dir="2700000" algn="tl">
                    <a:srgbClr val="000000"/>
                  </a:outerShdw>
                </a:effectLst>
                <a:latin typeface="Arial" charset="0"/>
                <a:cs typeface="+mn-cs"/>
                <a:sym typeface="Wingdings" pitchFamily="2" charset="2"/>
              </a:rPr>
              <a:t>HCN</a:t>
            </a:r>
            <a:r>
              <a:rPr lang="en-US" sz="2000" dirty="0">
                <a:solidFill>
                  <a:srgbClr val="800080"/>
                </a:solidFill>
                <a:effectLst>
                  <a:outerShdw blurRad="38100" dist="38100" dir="2700000" algn="tl">
                    <a:srgbClr val="000000"/>
                  </a:outerShdw>
                </a:effectLst>
                <a:latin typeface="Arial" charset="0"/>
                <a:cs typeface="+mn-cs"/>
                <a:sym typeface="Wingdings" pitchFamily="2" charset="2"/>
              </a:rPr>
              <a:t> &lt; 50  </a:t>
            </a:r>
            <a:r>
              <a:rPr lang="en-US" sz="2000" dirty="0" err="1">
                <a:solidFill>
                  <a:srgbClr val="800080"/>
                </a:solidFill>
                <a:effectLst>
                  <a:outerShdw blurRad="38100" dist="38100" dir="2700000" algn="tl">
                    <a:srgbClr val="000000"/>
                  </a:outerShdw>
                </a:effectLst>
                <a:latin typeface="Arial" charset="0"/>
                <a:cs typeface="+mn-cs"/>
                <a:sym typeface="Wingdings" pitchFamily="2" charset="2"/>
              </a:rPr>
              <a:t>ppm</a:t>
            </a:r>
            <a:endParaRPr lang="en-US" sz="2000" dirty="0">
              <a:solidFill>
                <a:srgbClr val="800080"/>
              </a:solidFill>
              <a:effectLst>
                <a:outerShdw blurRad="38100" dist="38100" dir="2700000" algn="tl">
                  <a:srgbClr val="000000"/>
                </a:outerShdw>
              </a:effectLst>
              <a:latin typeface="Arial" charset="0"/>
              <a:cs typeface="+mn-cs"/>
              <a:sym typeface="Wingdings" pitchFamily="2" charset="2"/>
            </a:endParaRPr>
          </a:p>
        </p:txBody>
      </p:sp>
    </p:spTree>
    <p:extLst>
      <p:ext uri="{BB962C8B-B14F-4D97-AF65-F5344CB8AC3E}">
        <p14:creationId xmlns:p14="http://schemas.microsoft.com/office/powerpoint/2010/main" val="1704169142"/>
      </p:ext>
    </p:extLst>
  </p:cSld>
  <p:clrMapOvr>
    <a:masterClrMapping/>
  </p:clrMapOvr>
  <p:transition spd="med">
    <p:wedg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body" idx="4294967295"/>
          </p:nvPr>
        </p:nvSpPr>
        <p:spPr>
          <a:xfrm>
            <a:off x="0" y="152400"/>
            <a:ext cx="9144000" cy="4800600"/>
          </a:xfrm>
        </p:spPr>
        <p:txBody>
          <a:bodyPr/>
          <a:lstStyle/>
          <a:p>
            <a:pPr eaLnBrk="1" hangingPunct="1">
              <a:lnSpc>
                <a:spcPct val="80000"/>
              </a:lnSpc>
              <a:buFontTx/>
              <a:buNone/>
            </a:pPr>
            <a:endParaRPr lang="en-US" sz="1000" b="1" dirty="0">
              <a:solidFill>
                <a:srgbClr val="990099"/>
              </a:solidFill>
            </a:endParaRPr>
          </a:p>
          <a:p>
            <a:pPr eaLnBrk="1" hangingPunct="1">
              <a:lnSpc>
                <a:spcPct val="80000"/>
              </a:lnSpc>
              <a:buFontTx/>
              <a:buNone/>
            </a:pPr>
            <a:endParaRPr lang="en-US" sz="2400" b="1" dirty="0">
              <a:solidFill>
                <a:srgbClr val="008000"/>
              </a:solidFill>
            </a:endParaRPr>
          </a:p>
          <a:p>
            <a:pPr eaLnBrk="1" hangingPunct="1">
              <a:lnSpc>
                <a:spcPct val="80000"/>
              </a:lnSpc>
              <a:spcBef>
                <a:spcPct val="0"/>
              </a:spcBef>
              <a:buFont typeface="Wingdings" pitchFamily="2" charset="2"/>
              <a:buChar char="Ø"/>
            </a:pPr>
            <a:r>
              <a:rPr lang="en-US" sz="2200" b="1" dirty="0">
                <a:solidFill>
                  <a:srgbClr val="000000"/>
                </a:solidFill>
                <a:latin typeface="Arial" pitchFamily="34" charset="0"/>
                <a:cs typeface="Arial" pitchFamily="34" charset="0"/>
              </a:rPr>
              <a:t>Fresh roots</a:t>
            </a:r>
            <a:r>
              <a:rPr lang="id-ID" sz="2200" b="1" dirty="0">
                <a:solidFill>
                  <a:srgbClr val="000000"/>
                </a:solidFill>
                <a:latin typeface="Arial" pitchFamily="34" charset="0"/>
                <a:cs typeface="Arial" pitchFamily="34" charset="0"/>
              </a:rPr>
              <a:t> </a:t>
            </a:r>
            <a:r>
              <a:rPr lang="en-US" sz="2200" b="1" dirty="0">
                <a:solidFill>
                  <a:srgbClr val="000000"/>
                </a:solidFill>
                <a:latin typeface="Arial" pitchFamily="34" charset="0"/>
                <a:cs typeface="Arial" pitchFamily="34" charset="0"/>
              </a:rPr>
              <a:t>: </a:t>
            </a:r>
            <a:r>
              <a:rPr lang="en-US" sz="2200" dirty="0">
                <a:solidFill>
                  <a:srgbClr val="00004D"/>
                </a:solidFill>
                <a:latin typeface="Arial" pitchFamily="34" charset="0"/>
                <a:cs typeface="Arial" pitchFamily="34" charset="0"/>
              </a:rPr>
              <a:t>steamed/fried. fermented. snacks.  </a:t>
            </a:r>
          </a:p>
          <a:p>
            <a:pPr eaLnBrk="1" hangingPunct="1">
              <a:lnSpc>
                <a:spcPct val="80000"/>
              </a:lnSpc>
              <a:spcBef>
                <a:spcPct val="0"/>
              </a:spcBef>
              <a:buFont typeface="Wingdings" pitchFamily="2" charset="2"/>
              <a:buNone/>
            </a:pPr>
            <a:r>
              <a:rPr lang="en-US" sz="2200" dirty="0">
                <a:solidFill>
                  <a:srgbClr val="00004D"/>
                </a:solidFill>
                <a:latin typeface="Arial" pitchFamily="34" charset="0"/>
                <a:cs typeface="Arial" pitchFamily="34" charset="0"/>
              </a:rPr>
              <a:t>                            chips</a:t>
            </a:r>
            <a:r>
              <a:rPr lang="id-ID" sz="2200" dirty="0">
                <a:solidFill>
                  <a:srgbClr val="00004D"/>
                </a:solidFill>
                <a:latin typeface="Arial" pitchFamily="34" charset="0"/>
                <a:cs typeface="Arial" pitchFamily="34" charset="0"/>
              </a:rPr>
              <a:t>. </a:t>
            </a:r>
            <a:r>
              <a:rPr lang="en-US" sz="2200" dirty="0">
                <a:solidFill>
                  <a:srgbClr val="00004D"/>
                </a:solidFill>
                <a:latin typeface="Arial" pitchFamily="34" charset="0"/>
                <a:cs typeface="Arial" pitchFamily="34" charset="0"/>
              </a:rPr>
              <a:t>crisps. and brownies</a:t>
            </a:r>
          </a:p>
          <a:p>
            <a:pPr eaLnBrk="1" hangingPunct="1">
              <a:lnSpc>
                <a:spcPct val="80000"/>
              </a:lnSpc>
              <a:buFont typeface="Wingdings" pitchFamily="2" charset="2"/>
              <a:buNone/>
            </a:pPr>
            <a:endParaRPr lang="en-US" sz="2200" b="1" dirty="0">
              <a:solidFill>
                <a:srgbClr val="00004D"/>
              </a:solidFill>
              <a:latin typeface="Arial" pitchFamily="34" charset="0"/>
              <a:cs typeface="Arial" pitchFamily="34" charset="0"/>
            </a:endParaRPr>
          </a:p>
          <a:p>
            <a:pPr eaLnBrk="1" hangingPunct="1">
              <a:lnSpc>
                <a:spcPct val="80000"/>
              </a:lnSpc>
              <a:buFont typeface="Wingdings" pitchFamily="2" charset="2"/>
              <a:buChar char="Ø"/>
            </a:pPr>
            <a:r>
              <a:rPr lang="en-US" sz="2200" b="1" dirty="0">
                <a:solidFill>
                  <a:srgbClr val="000000"/>
                </a:solidFill>
                <a:latin typeface="Arial" pitchFamily="34" charset="0"/>
                <a:cs typeface="Arial" pitchFamily="34" charset="0"/>
              </a:rPr>
              <a:t>Pasta/:    </a:t>
            </a:r>
            <a:r>
              <a:rPr lang="en-US" sz="2200" dirty="0">
                <a:solidFill>
                  <a:srgbClr val="00004D"/>
                </a:solidFill>
                <a:latin typeface="Arial" pitchFamily="34" charset="0"/>
                <a:cs typeface="Arial" pitchFamily="34" charset="0"/>
              </a:rPr>
              <a:t>50-100% proportion in snacks, and noodle</a:t>
            </a:r>
          </a:p>
          <a:p>
            <a:pPr eaLnBrk="1" hangingPunct="1">
              <a:lnSpc>
                <a:spcPct val="80000"/>
              </a:lnSpc>
              <a:buFontTx/>
              <a:buNone/>
            </a:pPr>
            <a:r>
              <a:rPr lang="en-US" sz="2200" dirty="0">
                <a:solidFill>
                  <a:srgbClr val="00004D"/>
                </a:solidFill>
                <a:latin typeface="Arial" pitchFamily="34" charset="0"/>
                <a:cs typeface="Arial" pitchFamily="34" charset="0"/>
              </a:rPr>
              <a:t>     </a:t>
            </a:r>
            <a:r>
              <a:rPr lang="en-US" sz="2200" b="1" dirty="0">
                <a:solidFill>
                  <a:srgbClr val="00004D"/>
                </a:solidFill>
                <a:latin typeface="Arial" pitchFamily="34" charset="0"/>
                <a:cs typeface="Arial" pitchFamily="34" charset="0"/>
              </a:rPr>
              <a:t>mash</a:t>
            </a:r>
            <a:endParaRPr lang="en-US" sz="2200" dirty="0">
              <a:solidFill>
                <a:srgbClr val="00004D"/>
              </a:solidFill>
              <a:latin typeface="Arial" pitchFamily="34" charset="0"/>
              <a:cs typeface="Arial" pitchFamily="34" charset="0"/>
            </a:endParaRPr>
          </a:p>
          <a:p>
            <a:pPr eaLnBrk="1" hangingPunct="1">
              <a:lnSpc>
                <a:spcPct val="80000"/>
              </a:lnSpc>
              <a:buFontTx/>
              <a:buNone/>
            </a:pPr>
            <a:endParaRPr lang="en-US" sz="2200" dirty="0">
              <a:solidFill>
                <a:srgbClr val="00004D"/>
              </a:solidFill>
              <a:latin typeface="Arial" pitchFamily="34" charset="0"/>
              <a:cs typeface="Arial" pitchFamily="34" charset="0"/>
            </a:endParaRPr>
          </a:p>
          <a:p>
            <a:pPr eaLnBrk="1" hangingPunct="1">
              <a:lnSpc>
                <a:spcPct val="95000"/>
              </a:lnSpc>
              <a:spcBef>
                <a:spcPct val="0"/>
              </a:spcBef>
              <a:buFontTx/>
              <a:buNone/>
            </a:pPr>
            <a:r>
              <a:rPr lang="en-US" sz="2200" b="1" dirty="0">
                <a:solidFill>
                  <a:srgbClr val="D60093"/>
                </a:solidFill>
                <a:latin typeface="Arial" pitchFamily="34" charset="0"/>
                <a:cs typeface="Arial" pitchFamily="34" charset="0"/>
              </a:rPr>
              <a:t> </a:t>
            </a:r>
            <a:r>
              <a:rPr lang="en-US" sz="2200" b="1" dirty="0">
                <a:solidFill>
                  <a:srgbClr val="000000"/>
                </a:solidFill>
                <a:latin typeface="Arial" pitchFamily="34" charset="0"/>
                <a:cs typeface="Arial" pitchFamily="34" charset="0"/>
              </a:rPr>
              <a:t>Suitable criteria: </a:t>
            </a:r>
            <a:r>
              <a:rPr lang="en-US" sz="2200" dirty="0">
                <a:solidFill>
                  <a:srgbClr val="00004D"/>
                </a:solidFill>
                <a:latin typeface="Arial" pitchFamily="34" charset="0"/>
                <a:cs typeface="Arial" pitchFamily="34" charset="0"/>
              </a:rPr>
              <a:t>non-bitter type, crunchy texture, </a:t>
            </a:r>
          </a:p>
          <a:p>
            <a:pPr eaLnBrk="1" hangingPunct="1">
              <a:lnSpc>
                <a:spcPct val="95000"/>
              </a:lnSpc>
              <a:spcBef>
                <a:spcPct val="0"/>
              </a:spcBef>
              <a:buFontTx/>
              <a:buNone/>
            </a:pPr>
            <a:r>
              <a:rPr lang="en-US" sz="2200" dirty="0">
                <a:solidFill>
                  <a:srgbClr val="00004D"/>
                </a:solidFill>
                <a:latin typeface="Arial" pitchFamily="34" charset="0"/>
                <a:cs typeface="Arial" pitchFamily="34" charset="0"/>
              </a:rPr>
              <a:t> extended volume when steamed, not </a:t>
            </a:r>
            <a:r>
              <a:rPr lang="en-US" sz="2200" dirty="0" err="1">
                <a:solidFill>
                  <a:srgbClr val="00004D"/>
                </a:solidFill>
                <a:latin typeface="Arial" pitchFamily="34" charset="0"/>
                <a:cs typeface="Arial" pitchFamily="34" charset="0"/>
              </a:rPr>
              <a:t>fibreous</a:t>
            </a:r>
            <a:r>
              <a:rPr lang="en-US" sz="2200" dirty="0">
                <a:solidFill>
                  <a:srgbClr val="00004D"/>
                </a:solidFill>
                <a:latin typeface="Arial" pitchFamily="34" charset="0"/>
                <a:cs typeface="Arial" pitchFamily="34" charset="0"/>
              </a:rPr>
              <a:t>.</a:t>
            </a:r>
          </a:p>
          <a:p>
            <a:pPr eaLnBrk="1" hangingPunct="1">
              <a:lnSpc>
                <a:spcPct val="95000"/>
              </a:lnSpc>
              <a:buFontTx/>
              <a:buNone/>
            </a:pPr>
            <a:endParaRPr lang="en-US" sz="2400" b="1" dirty="0">
              <a:solidFill>
                <a:srgbClr val="008000"/>
              </a:solidFill>
            </a:endParaRPr>
          </a:p>
          <a:p>
            <a:pPr eaLnBrk="1" hangingPunct="1">
              <a:lnSpc>
                <a:spcPct val="80000"/>
              </a:lnSpc>
              <a:buFontTx/>
              <a:buNone/>
            </a:pPr>
            <a:endParaRPr lang="en-US" sz="2400" b="1" dirty="0">
              <a:solidFill>
                <a:srgbClr val="008000"/>
              </a:solidFill>
            </a:endParaRPr>
          </a:p>
          <a:p>
            <a:pPr eaLnBrk="1" hangingPunct="1">
              <a:lnSpc>
                <a:spcPct val="80000"/>
              </a:lnSpc>
              <a:buFontTx/>
              <a:buNone/>
            </a:pPr>
            <a:endParaRPr lang="en-US" sz="2400" b="1" dirty="0">
              <a:solidFill>
                <a:srgbClr val="008000"/>
              </a:solidFill>
            </a:endParaRPr>
          </a:p>
          <a:p>
            <a:pPr eaLnBrk="1" hangingPunct="1">
              <a:lnSpc>
                <a:spcPct val="80000"/>
              </a:lnSpc>
              <a:buFontTx/>
              <a:buNone/>
            </a:pPr>
            <a:endParaRPr lang="en-US" sz="800" b="1" dirty="0">
              <a:solidFill>
                <a:srgbClr val="008000"/>
              </a:solidFill>
            </a:endParaRPr>
          </a:p>
          <a:p>
            <a:pPr eaLnBrk="1" hangingPunct="1">
              <a:lnSpc>
                <a:spcPct val="80000"/>
              </a:lnSpc>
              <a:buFontTx/>
              <a:buNone/>
            </a:pPr>
            <a:endParaRPr lang="en-US" sz="800" b="1" dirty="0">
              <a:solidFill>
                <a:srgbClr val="008000"/>
              </a:solidFill>
            </a:endParaRPr>
          </a:p>
          <a:p>
            <a:pPr eaLnBrk="1" hangingPunct="1">
              <a:lnSpc>
                <a:spcPct val="80000"/>
              </a:lnSpc>
              <a:buFontTx/>
              <a:buNone/>
            </a:pPr>
            <a:r>
              <a:rPr lang="en-US" sz="800" b="1" dirty="0">
                <a:solidFill>
                  <a:srgbClr val="008000"/>
                </a:solidFill>
              </a:rPr>
              <a:t> </a:t>
            </a:r>
          </a:p>
          <a:p>
            <a:pPr eaLnBrk="1" hangingPunct="1">
              <a:lnSpc>
                <a:spcPct val="80000"/>
              </a:lnSpc>
              <a:buFontTx/>
              <a:buNone/>
            </a:pPr>
            <a:endParaRPr lang="en-US" sz="800" b="1" dirty="0">
              <a:solidFill>
                <a:srgbClr val="008000"/>
              </a:solidFill>
            </a:endParaRPr>
          </a:p>
          <a:p>
            <a:pPr eaLnBrk="1" hangingPunct="1">
              <a:lnSpc>
                <a:spcPct val="80000"/>
              </a:lnSpc>
            </a:pPr>
            <a:endParaRPr lang="en-US" sz="800" b="1" dirty="0">
              <a:solidFill>
                <a:srgbClr val="008000"/>
              </a:solidFill>
            </a:endParaRPr>
          </a:p>
        </p:txBody>
      </p:sp>
      <p:sp>
        <p:nvSpPr>
          <p:cNvPr id="455684" name="Rectangle 4"/>
          <p:cNvSpPr>
            <a:spLocks noGrp="1" noChangeArrowheads="1"/>
          </p:cNvSpPr>
          <p:nvPr>
            <p:ph type="title" idx="4294967295"/>
          </p:nvPr>
        </p:nvSpPr>
        <p:spPr>
          <a:xfrm>
            <a:off x="89065" y="95002"/>
            <a:ext cx="8105775" cy="471488"/>
          </a:xfrm>
        </p:spPr>
        <p:txBody>
          <a:bodyPr rtlCol="0">
            <a:normAutofit fontScale="90000"/>
          </a:bodyPr>
          <a:lstStyle/>
          <a:p>
            <a:pPr algn="l" eaLnBrk="1" fontAlgn="auto" hangingPunct="1">
              <a:spcAft>
                <a:spcPts val="0"/>
              </a:spcAft>
              <a:defRPr/>
            </a:pPr>
            <a:r>
              <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FOOD PRODUCTS OF FRESH CASSAVA</a:t>
            </a:r>
          </a:p>
        </p:txBody>
      </p:sp>
      <p:pic>
        <p:nvPicPr>
          <p:cNvPr id="31748" name="Picture 16" descr="100_5910"/>
          <p:cNvPicPr>
            <a:picLocks noChangeAspect="1" noChangeArrowheads="1"/>
          </p:cNvPicPr>
          <p:nvPr/>
        </p:nvPicPr>
        <p:blipFill>
          <a:blip r:embed="rId3" cstate="print">
            <a:lum bright="10000"/>
          </a:blip>
          <a:srcRect/>
          <a:stretch>
            <a:fillRect/>
          </a:stretch>
        </p:blipFill>
        <p:spPr bwMode="auto">
          <a:xfrm>
            <a:off x="304800" y="5275263"/>
            <a:ext cx="1981200" cy="1430337"/>
          </a:xfrm>
          <a:prstGeom prst="rect">
            <a:avLst/>
          </a:prstGeom>
          <a:noFill/>
          <a:ln w="9525">
            <a:noFill/>
            <a:miter lim="800000"/>
            <a:headEnd/>
            <a:tailEnd/>
          </a:ln>
        </p:spPr>
      </p:pic>
      <p:pic>
        <p:nvPicPr>
          <p:cNvPr id="31749" name="Picture 18" descr="DSC_0056"/>
          <p:cNvPicPr>
            <a:picLocks noChangeAspect="1" noChangeArrowheads="1"/>
          </p:cNvPicPr>
          <p:nvPr/>
        </p:nvPicPr>
        <p:blipFill>
          <a:blip r:embed="rId4" cstate="print">
            <a:lum bright="10000"/>
          </a:blip>
          <a:srcRect/>
          <a:stretch>
            <a:fillRect/>
          </a:stretch>
        </p:blipFill>
        <p:spPr bwMode="auto">
          <a:xfrm>
            <a:off x="4876800" y="5311775"/>
            <a:ext cx="1981200" cy="1393825"/>
          </a:xfrm>
          <a:prstGeom prst="rect">
            <a:avLst/>
          </a:prstGeom>
          <a:noFill/>
          <a:ln w="9525">
            <a:noFill/>
            <a:miter lim="800000"/>
            <a:headEnd/>
            <a:tailEnd/>
          </a:ln>
        </p:spPr>
      </p:pic>
      <p:pic>
        <p:nvPicPr>
          <p:cNvPr id="31750" name="Picture 21" descr="D:\Foto2-Genteng-Kromengan\genteng\DSC_3084.JPG"/>
          <p:cNvPicPr>
            <a:picLocks noChangeAspect="1" noChangeArrowheads="1"/>
          </p:cNvPicPr>
          <p:nvPr/>
        </p:nvPicPr>
        <p:blipFill>
          <a:blip r:embed="rId5" cstate="print">
            <a:lum bright="10000"/>
          </a:blip>
          <a:srcRect/>
          <a:stretch>
            <a:fillRect/>
          </a:stretch>
        </p:blipFill>
        <p:spPr bwMode="auto">
          <a:xfrm>
            <a:off x="2514600" y="3817938"/>
            <a:ext cx="2166938" cy="1439862"/>
          </a:xfrm>
          <a:prstGeom prst="rect">
            <a:avLst/>
          </a:prstGeom>
          <a:noFill/>
          <a:ln w="9525">
            <a:noFill/>
            <a:miter lim="800000"/>
            <a:headEnd/>
            <a:tailEnd/>
          </a:ln>
        </p:spPr>
      </p:pic>
      <p:pic>
        <p:nvPicPr>
          <p:cNvPr id="31751" name="Picture 12" descr="cassava blanca"/>
          <p:cNvPicPr>
            <a:picLocks noChangeAspect="1" noChangeArrowheads="1"/>
          </p:cNvPicPr>
          <p:nvPr/>
        </p:nvPicPr>
        <p:blipFill>
          <a:blip r:embed="rId6" cstate="print">
            <a:lum bright="10000"/>
          </a:blip>
          <a:srcRect/>
          <a:stretch>
            <a:fillRect/>
          </a:stretch>
        </p:blipFill>
        <p:spPr bwMode="auto">
          <a:xfrm>
            <a:off x="325438" y="3775075"/>
            <a:ext cx="1979612" cy="1482725"/>
          </a:xfrm>
          <a:prstGeom prst="rect">
            <a:avLst/>
          </a:prstGeom>
          <a:noFill/>
          <a:ln w="9525">
            <a:noFill/>
            <a:miter lim="800000"/>
            <a:headEnd/>
            <a:tailEnd/>
          </a:ln>
        </p:spPr>
      </p:pic>
      <p:pic>
        <p:nvPicPr>
          <p:cNvPr id="31752" name="Picture 13" descr="wingko ubikayu1"/>
          <p:cNvPicPr>
            <a:picLocks noChangeAspect="1" noChangeArrowheads="1"/>
          </p:cNvPicPr>
          <p:nvPr/>
        </p:nvPicPr>
        <p:blipFill>
          <a:blip r:embed="rId7" cstate="print"/>
          <a:srcRect/>
          <a:stretch>
            <a:fillRect/>
          </a:stretch>
        </p:blipFill>
        <p:spPr bwMode="auto">
          <a:xfrm>
            <a:off x="4897438" y="3773488"/>
            <a:ext cx="1981200" cy="1484312"/>
          </a:xfrm>
          <a:prstGeom prst="rect">
            <a:avLst/>
          </a:prstGeom>
          <a:noFill/>
          <a:ln w="9525">
            <a:noFill/>
            <a:miter lim="800000"/>
            <a:headEnd/>
            <a:tailEnd/>
          </a:ln>
        </p:spPr>
      </p:pic>
      <p:pic>
        <p:nvPicPr>
          <p:cNvPr id="31753" name="Picture 16" descr="P1010347"/>
          <p:cNvPicPr>
            <a:picLocks noChangeAspect="1" noChangeArrowheads="1"/>
          </p:cNvPicPr>
          <p:nvPr/>
        </p:nvPicPr>
        <p:blipFill>
          <a:blip r:embed="rId8" cstate="print">
            <a:lum bright="10000"/>
          </a:blip>
          <a:srcRect/>
          <a:stretch>
            <a:fillRect/>
          </a:stretch>
        </p:blipFill>
        <p:spPr bwMode="auto">
          <a:xfrm>
            <a:off x="7107238" y="3686175"/>
            <a:ext cx="1808162" cy="1571625"/>
          </a:xfrm>
          <a:prstGeom prst="rect">
            <a:avLst/>
          </a:prstGeom>
          <a:noFill/>
          <a:ln w="9525">
            <a:noFill/>
            <a:miter lim="800000"/>
            <a:headEnd/>
            <a:tailEnd/>
          </a:ln>
        </p:spPr>
      </p:pic>
      <p:pic>
        <p:nvPicPr>
          <p:cNvPr id="31754" name="Picture 14" descr="100_9748"/>
          <p:cNvPicPr>
            <a:picLocks noChangeAspect="1" noChangeArrowheads="1"/>
          </p:cNvPicPr>
          <p:nvPr/>
        </p:nvPicPr>
        <p:blipFill>
          <a:blip r:embed="rId9" cstate="print">
            <a:lum bright="10000"/>
          </a:blip>
          <a:srcRect/>
          <a:stretch>
            <a:fillRect/>
          </a:stretch>
        </p:blipFill>
        <p:spPr bwMode="auto">
          <a:xfrm>
            <a:off x="7391400" y="739775"/>
            <a:ext cx="1752600" cy="1317625"/>
          </a:xfrm>
          <a:prstGeom prst="rect">
            <a:avLst/>
          </a:prstGeom>
          <a:noFill/>
          <a:ln w="9525">
            <a:noFill/>
            <a:miter lim="800000"/>
            <a:headEnd/>
            <a:tailEnd/>
          </a:ln>
        </p:spPr>
      </p:pic>
      <p:pic>
        <p:nvPicPr>
          <p:cNvPr id="31755" name="Picture 15" descr="100_9769"/>
          <p:cNvPicPr>
            <a:picLocks noChangeAspect="1" noChangeArrowheads="1"/>
          </p:cNvPicPr>
          <p:nvPr/>
        </p:nvPicPr>
        <p:blipFill>
          <a:blip r:embed="rId10" cstate="print">
            <a:lum bright="10000"/>
          </a:blip>
          <a:srcRect/>
          <a:stretch>
            <a:fillRect/>
          </a:stretch>
        </p:blipFill>
        <p:spPr bwMode="auto">
          <a:xfrm>
            <a:off x="7069138" y="5322888"/>
            <a:ext cx="1841500" cy="1382712"/>
          </a:xfrm>
          <a:prstGeom prst="rect">
            <a:avLst/>
          </a:prstGeom>
          <a:noFill/>
          <a:ln w="9525">
            <a:noFill/>
            <a:miter lim="800000"/>
            <a:headEnd/>
            <a:tailEnd/>
          </a:ln>
        </p:spPr>
      </p:pic>
      <p:pic>
        <p:nvPicPr>
          <p:cNvPr id="31756" name="Picture 14" descr="D:\Data D Lama\My Documents\My Pictures\brownis-ubikayu\DSC_0010.JPG"/>
          <p:cNvPicPr>
            <a:picLocks noChangeAspect="1" noChangeArrowheads="1"/>
          </p:cNvPicPr>
          <p:nvPr/>
        </p:nvPicPr>
        <p:blipFill>
          <a:blip r:embed="rId11" cstate="print"/>
          <a:srcRect/>
          <a:stretch>
            <a:fillRect/>
          </a:stretch>
        </p:blipFill>
        <p:spPr bwMode="auto">
          <a:xfrm>
            <a:off x="7388225" y="2057400"/>
            <a:ext cx="1755775" cy="1524000"/>
          </a:xfrm>
          <a:prstGeom prst="rect">
            <a:avLst/>
          </a:prstGeom>
          <a:noFill/>
          <a:ln w="9525">
            <a:noFill/>
            <a:miter lim="800000"/>
            <a:headEnd/>
            <a:tailEnd/>
          </a:ln>
        </p:spPr>
      </p:pic>
      <p:pic>
        <p:nvPicPr>
          <p:cNvPr id="31757" name="Picture 5" descr="P1010362"/>
          <p:cNvPicPr>
            <a:picLocks noChangeAspect="1" noChangeArrowheads="1"/>
          </p:cNvPicPr>
          <p:nvPr/>
        </p:nvPicPr>
        <p:blipFill>
          <a:blip r:embed="rId12" cstate="print"/>
          <a:srcRect/>
          <a:stretch>
            <a:fillRect/>
          </a:stretch>
        </p:blipFill>
        <p:spPr bwMode="auto">
          <a:xfrm>
            <a:off x="2711450" y="5326063"/>
            <a:ext cx="1784350" cy="1379537"/>
          </a:xfrm>
          <a:prstGeom prst="rect">
            <a:avLst/>
          </a:prstGeom>
          <a:noFill/>
          <a:ln w="9525">
            <a:noFill/>
            <a:miter lim="800000"/>
            <a:headEnd/>
            <a:tailEnd/>
          </a:ln>
        </p:spPr>
      </p:pic>
    </p:spTree>
    <p:extLst>
      <p:ext uri="{BB962C8B-B14F-4D97-AF65-F5344CB8AC3E}">
        <p14:creationId xmlns:p14="http://schemas.microsoft.com/office/powerpoint/2010/main" val="1440174513"/>
      </p:ext>
    </p:extLst>
  </p:cSld>
  <p:clrMapOvr>
    <a:masterClrMapping/>
  </p:clrMapOvr>
  <p:transition spd="med">
    <p:zo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762000" y="752103"/>
            <a:ext cx="2590800" cy="457200"/>
          </a:xfrm>
        </p:spPr>
        <p:txBody>
          <a:bodyPr rtlCol="0">
            <a:normAutofit/>
          </a:bodyPr>
          <a:lstStyle/>
          <a:p>
            <a:pPr marL="381000" indent="-381000" eaLnBrk="1" fontAlgn="auto" hangingPunct="1">
              <a:spcAft>
                <a:spcPts val="0"/>
              </a:spcAft>
              <a:buFontTx/>
              <a:buNone/>
              <a:defRPr/>
            </a:pPr>
            <a:r>
              <a:rPr lang="en-US" sz="2400" b="1" dirty="0">
                <a:solidFill>
                  <a:srgbClr val="0000CC"/>
                </a:solidFill>
                <a:effectLst>
                  <a:outerShdw blurRad="38100" dist="38100" dir="2700000" algn="tl">
                    <a:srgbClr val="000000"/>
                  </a:outerShdw>
                </a:effectLst>
              </a:rPr>
              <a:t>CASSAVA FLOUR</a:t>
            </a:r>
            <a:endParaRPr lang="en-US" sz="2400" dirty="0"/>
          </a:p>
        </p:txBody>
      </p:sp>
      <p:sp>
        <p:nvSpPr>
          <p:cNvPr id="32771" name="Rectangle 4"/>
          <p:cNvSpPr>
            <a:spLocks noChangeArrowheads="1"/>
          </p:cNvSpPr>
          <p:nvPr/>
        </p:nvSpPr>
        <p:spPr bwMode="auto">
          <a:xfrm>
            <a:off x="762000" y="1295400"/>
            <a:ext cx="2430463" cy="369888"/>
          </a:xfrm>
          <a:prstGeom prst="rect">
            <a:avLst/>
          </a:prstGeom>
          <a:noFill/>
          <a:ln w="57150" cmpd="thinThick">
            <a:solidFill>
              <a:srgbClr val="FF00FF"/>
            </a:solidFill>
            <a:miter lim="800000"/>
            <a:headEnd/>
            <a:tailEnd/>
          </a:ln>
        </p:spPr>
        <p:txBody>
          <a:bodyPr anchor="ctr">
            <a:spAutoFit/>
          </a:bodyPr>
          <a:lstStyle/>
          <a:p>
            <a:pPr algn="ctr"/>
            <a:r>
              <a:rPr lang="en-US">
                <a:latin typeface="Arial" pitchFamily="34" charset="0"/>
              </a:rPr>
              <a:t>FRESH ROOTS</a:t>
            </a:r>
          </a:p>
        </p:txBody>
      </p:sp>
      <p:sp>
        <p:nvSpPr>
          <p:cNvPr id="32772" name="Rectangle 5"/>
          <p:cNvSpPr>
            <a:spLocks noChangeArrowheads="1"/>
          </p:cNvSpPr>
          <p:nvPr/>
        </p:nvSpPr>
        <p:spPr bwMode="auto">
          <a:xfrm>
            <a:off x="0" y="1778000"/>
            <a:ext cx="9144000" cy="0"/>
          </a:xfrm>
          <a:prstGeom prst="rect">
            <a:avLst/>
          </a:prstGeom>
          <a:noFill/>
          <a:ln w="9525">
            <a:noFill/>
            <a:miter lim="800000"/>
            <a:headEnd/>
            <a:tailEnd/>
          </a:ln>
        </p:spPr>
        <p:txBody>
          <a:bodyPr wrap="none" anchor="ctr">
            <a:spAutoFit/>
          </a:bodyPr>
          <a:lstStyle/>
          <a:p>
            <a:endParaRPr lang="en-US"/>
          </a:p>
        </p:txBody>
      </p:sp>
      <p:sp>
        <p:nvSpPr>
          <p:cNvPr id="32773" name="Rectangle 6"/>
          <p:cNvSpPr>
            <a:spLocks noChangeArrowheads="1"/>
          </p:cNvSpPr>
          <p:nvPr/>
        </p:nvSpPr>
        <p:spPr bwMode="auto">
          <a:xfrm>
            <a:off x="2438400" y="1828800"/>
            <a:ext cx="2270125" cy="1077913"/>
          </a:xfrm>
          <a:prstGeom prst="rect">
            <a:avLst/>
          </a:prstGeom>
          <a:noFill/>
          <a:ln w="9525">
            <a:noFill/>
            <a:miter lim="800000"/>
            <a:headEnd/>
            <a:tailEnd/>
          </a:ln>
        </p:spPr>
        <p:txBody>
          <a:bodyPr wrap="none" anchor="ctr">
            <a:spAutoFit/>
          </a:bodyPr>
          <a:lstStyle/>
          <a:p>
            <a:pPr>
              <a:tabLst>
                <a:tab pos="457200" algn="l"/>
                <a:tab pos="914400" algn="l"/>
                <a:tab pos="1371600" algn="l"/>
                <a:tab pos="1828800" algn="l"/>
                <a:tab pos="2286000" algn="l"/>
                <a:tab pos="2743200" algn="l"/>
                <a:tab pos="3200400" algn="l"/>
                <a:tab pos="3657600" algn="l"/>
                <a:tab pos="4114800" algn="l"/>
                <a:tab pos="4572000" algn="l"/>
                <a:tab pos="5029200" algn="l"/>
              </a:tabLst>
            </a:pPr>
            <a:r>
              <a:rPr lang="id-ID" sz="1600">
                <a:latin typeface="Arial" pitchFamily="34" charset="0"/>
                <a:cs typeface="Times New Roman" pitchFamily="18" charset="0"/>
              </a:rPr>
              <a:t>- </a:t>
            </a:r>
            <a:r>
              <a:rPr lang="en-US" sz="1600">
                <a:latin typeface="Arial" pitchFamily="34" charset="0"/>
                <a:cs typeface="Times New Roman" pitchFamily="18" charset="0"/>
              </a:rPr>
              <a:t>Sorting</a:t>
            </a:r>
            <a:endParaRPr lang="en-US" sz="1600">
              <a:latin typeface="Arial" pitchFamily="34" charset="0"/>
            </a:endParaRPr>
          </a:p>
          <a:p>
            <a:pPr eaLnBrk="0" hangingPunct="0">
              <a:tabLst>
                <a:tab pos="457200" algn="l"/>
                <a:tab pos="914400" algn="l"/>
                <a:tab pos="1371600" algn="l"/>
                <a:tab pos="1828800" algn="l"/>
                <a:tab pos="2286000" algn="l"/>
                <a:tab pos="2743200" algn="l"/>
                <a:tab pos="3200400" algn="l"/>
                <a:tab pos="3657600" algn="l"/>
                <a:tab pos="4114800" algn="l"/>
                <a:tab pos="4572000" algn="l"/>
                <a:tab pos="5029200" algn="l"/>
              </a:tabLst>
            </a:pPr>
            <a:r>
              <a:rPr lang="id-ID" sz="1600">
                <a:latin typeface="Arial" pitchFamily="34" charset="0"/>
                <a:cs typeface="Times New Roman" pitchFamily="18" charset="0"/>
              </a:rPr>
              <a:t>- </a:t>
            </a:r>
            <a:r>
              <a:rPr lang="en-US" sz="1600">
                <a:latin typeface="Arial" pitchFamily="34" charset="0"/>
                <a:cs typeface="Times New Roman" pitchFamily="18" charset="0"/>
              </a:rPr>
              <a:t>Peeling</a:t>
            </a:r>
            <a:endParaRPr lang="en-US" sz="1600">
              <a:latin typeface="Arial" pitchFamily="34" charset="0"/>
            </a:endParaRPr>
          </a:p>
          <a:p>
            <a:pPr eaLnBrk="0" hangingPunct="0">
              <a:tabLst>
                <a:tab pos="457200" algn="l"/>
                <a:tab pos="914400" algn="l"/>
                <a:tab pos="1371600" algn="l"/>
                <a:tab pos="1828800" algn="l"/>
                <a:tab pos="2286000" algn="l"/>
                <a:tab pos="2743200" algn="l"/>
                <a:tab pos="3200400" algn="l"/>
                <a:tab pos="3657600" algn="l"/>
                <a:tab pos="4114800" algn="l"/>
                <a:tab pos="4572000" algn="l"/>
                <a:tab pos="5029200" algn="l"/>
              </a:tabLst>
            </a:pPr>
            <a:r>
              <a:rPr lang="id-ID" sz="1600">
                <a:latin typeface="Arial" pitchFamily="34" charset="0"/>
                <a:cs typeface="Times New Roman" pitchFamily="18" charset="0"/>
              </a:rPr>
              <a:t>- </a:t>
            </a:r>
            <a:r>
              <a:rPr lang="en-US" sz="1600">
                <a:latin typeface="Arial" pitchFamily="34" charset="0"/>
                <a:cs typeface="Times New Roman" pitchFamily="18" charset="0"/>
              </a:rPr>
              <a:t>Washing</a:t>
            </a:r>
            <a:endParaRPr lang="en-US" sz="1600">
              <a:latin typeface="Arial" pitchFamily="34" charset="0"/>
            </a:endParaRPr>
          </a:p>
          <a:p>
            <a:pPr eaLnBrk="0" hangingPunct="0">
              <a:tabLst>
                <a:tab pos="457200" algn="l"/>
                <a:tab pos="914400" algn="l"/>
                <a:tab pos="1371600" algn="l"/>
                <a:tab pos="1828800" algn="l"/>
                <a:tab pos="2286000" algn="l"/>
                <a:tab pos="2743200" algn="l"/>
                <a:tab pos="3200400" algn="l"/>
                <a:tab pos="3657600" algn="l"/>
                <a:tab pos="4114800" algn="l"/>
                <a:tab pos="4572000" algn="l"/>
                <a:tab pos="5029200" algn="l"/>
              </a:tabLst>
            </a:pPr>
            <a:r>
              <a:rPr lang="id-ID" sz="1600">
                <a:latin typeface="Arial" pitchFamily="34" charset="0"/>
                <a:cs typeface="Times New Roman" pitchFamily="18" charset="0"/>
              </a:rPr>
              <a:t>- </a:t>
            </a:r>
            <a:r>
              <a:rPr lang="en-US" sz="1600">
                <a:latin typeface="Arial" pitchFamily="34" charset="0"/>
                <a:cs typeface="Times New Roman" pitchFamily="18" charset="0"/>
              </a:rPr>
              <a:t>Shredding/Chipping</a:t>
            </a:r>
            <a:endParaRPr lang="en-US" sz="1600">
              <a:latin typeface="Arial" pitchFamily="34" charset="0"/>
            </a:endParaRPr>
          </a:p>
        </p:txBody>
      </p:sp>
      <p:sp>
        <p:nvSpPr>
          <p:cNvPr id="32774" name="Rectangle 7"/>
          <p:cNvSpPr>
            <a:spLocks noChangeArrowheads="1"/>
          </p:cNvSpPr>
          <p:nvPr/>
        </p:nvSpPr>
        <p:spPr bwMode="auto">
          <a:xfrm>
            <a:off x="2681288" y="3975100"/>
            <a:ext cx="1919287" cy="1077913"/>
          </a:xfrm>
          <a:prstGeom prst="rect">
            <a:avLst/>
          </a:prstGeom>
          <a:noFill/>
          <a:ln w="9525">
            <a:noFill/>
            <a:miter lim="800000"/>
            <a:headEnd/>
            <a:tailEnd/>
          </a:ln>
        </p:spPr>
        <p:txBody>
          <a:bodyPr wrap="none" anchor="ctr">
            <a:spAutoFit/>
          </a:bodyPr>
          <a:lstStyle/>
          <a:p>
            <a:pPr algn="just">
              <a:tabLst>
                <a:tab pos="457200" algn="l"/>
                <a:tab pos="914400" algn="l"/>
                <a:tab pos="1371600" algn="l"/>
                <a:tab pos="1828800" algn="l"/>
                <a:tab pos="2286000" algn="l"/>
                <a:tab pos="2743200" algn="l"/>
                <a:tab pos="3200400" algn="l"/>
                <a:tab pos="3657600" algn="l"/>
                <a:tab pos="4114800" algn="l"/>
                <a:tab pos="4572000" algn="l"/>
                <a:tab pos="5029200" algn="l"/>
              </a:tabLst>
            </a:pPr>
            <a:r>
              <a:rPr lang="id-ID" sz="1600" dirty="0">
                <a:latin typeface="Arial" pitchFamily="34" charset="0"/>
                <a:cs typeface="Times New Roman" pitchFamily="18" charset="0"/>
              </a:rPr>
              <a:t>- </a:t>
            </a:r>
            <a:r>
              <a:rPr lang="en-US" sz="1600" dirty="0">
                <a:latin typeface="Arial" pitchFamily="34" charset="0"/>
                <a:cs typeface="Times New Roman" pitchFamily="18" charset="0"/>
              </a:rPr>
              <a:t>Pressing</a:t>
            </a:r>
            <a:endParaRPr lang="en-US" sz="1600" dirty="0">
              <a:latin typeface="Arial" pitchFamily="34" charset="0"/>
            </a:endParaRPr>
          </a:p>
          <a:p>
            <a:pPr algn="just" eaLnBrk="0" hangingPunct="0">
              <a:tabLst>
                <a:tab pos="457200" algn="l"/>
                <a:tab pos="914400" algn="l"/>
                <a:tab pos="1371600" algn="l"/>
                <a:tab pos="1828800" algn="l"/>
                <a:tab pos="2286000" algn="l"/>
                <a:tab pos="2743200" algn="l"/>
                <a:tab pos="3200400" algn="l"/>
                <a:tab pos="3657600" algn="l"/>
                <a:tab pos="4114800" algn="l"/>
                <a:tab pos="4572000" algn="l"/>
                <a:tab pos="5029200" algn="l"/>
              </a:tabLst>
            </a:pPr>
            <a:r>
              <a:rPr lang="id-ID" sz="1600" dirty="0">
                <a:latin typeface="Arial" pitchFamily="34" charset="0"/>
                <a:cs typeface="Times New Roman" pitchFamily="18" charset="0"/>
              </a:rPr>
              <a:t>- </a:t>
            </a:r>
            <a:r>
              <a:rPr lang="en-US" sz="1600" dirty="0">
                <a:latin typeface="Arial" pitchFamily="34" charset="0"/>
                <a:cs typeface="Times New Roman" pitchFamily="18" charset="0"/>
              </a:rPr>
              <a:t>Drying</a:t>
            </a:r>
            <a:endParaRPr lang="en-US" sz="1600" dirty="0">
              <a:latin typeface="Arial" pitchFamily="34" charset="0"/>
            </a:endParaRPr>
          </a:p>
          <a:p>
            <a:pPr algn="just" eaLnBrk="0" hangingPunct="0">
              <a:tabLst>
                <a:tab pos="457200" algn="l"/>
                <a:tab pos="914400" algn="l"/>
                <a:tab pos="1371600" algn="l"/>
                <a:tab pos="1828800" algn="l"/>
                <a:tab pos="2286000" algn="l"/>
                <a:tab pos="2743200" algn="l"/>
                <a:tab pos="3200400" algn="l"/>
                <a:tab pos="3657600" algn="l"/>
                <a:tab pos="4114800" algn="l"/>
                <a:tab pos="4572000" algn="l"/>
                <a:tab pos="5029200" algn="l"/>
              </a:tabLst>
            </a:pPr>
            <a:r>
              <a:rPr lang="id-ID" sz="1600" dirty="0">
                <a:latin typeface="Arial" pitchFamily="34" charset="0"/>
                <a:cs typeface="Times New Roman" pitchFamily="18" charset="0"/>
              </a:rPr>
              <a:t>- </a:t>
            </a:r>
            <a:r>
              <a:rPr lang="en-US" sz="1600" dirty="0">
                <a:latin typeface="Arial" pitchFamily="34" charset="0"/>
                <a:cs typeface="Times New Roman" pitchFamily="18" charset="0"/>
              </a:rPr>
              <a:t>Milling</a:t>
            </a:r>
            <a:endParaRPr lang="en-US" sz="1600" dirty="0">
              <a:latin typeface="Arial" pitchFamily="34" charset="0"/>
            </a:endParaRPr>
          </a:p>
          <a:p>
            <a:pPr algn="just" eaLnBrk="0" hangingPunct="0">
              <a:tabLst>
                <a:tab pos="457200" algn="l"/>
                <a:tab pos="914400" algn="l"/>
                <a:tab pos="1371600" algn="l"/>
                <a:tab pos="1828800" algn="l"/>
                <a:tab pos="2286000" algn="l"/>
                <a:tab pos="2743200" algn="l"/>
                <a:tab pos="3200400" algn="l"/>
                <a:tab pos="3657600" algn="l"/>
                <a:tab pos="4114800" algn="l"/>
                <a:tab pos="4572000" algn="l"/>
                <a:tab pos="5029200" algn="l"/>
              </a:tabLst>
            </a:pPr>
            <a:r>
              <a:rPr lang="id-ID" sz="1600" dirty="0">
                <a:latin typeface="Arial" pitchFamily="34" charset="0"/>
                <a:cs typeface="Times New Roman" pitchFamily="18" charset="0"/>
              </a:rPr>
              <a:t>- </a:t>
            </a:r>
            <a:r>
              <a:rPr lang="en-US" sz="1600" dirty="0">
                <a:latin typeface="Arial" pitchFamily="34" charset="0"/>
                <a:cs typeface="Times New Roman" pitchFamily="18" charset="0"/>
              </a:rPr>
              <a:t>Sieving</a:t>
            </a:r>
            <a:r>
              <a:rPr lang="id-ID" sz="1600" dirty="0">
                <a:latin typeface="Arial" pitchFamily="34" charset="0"/>
                <a:cs typeface="Times New Roman" pitchFamily="18" charset="0"/>
              </a:rPr>
              <a:t> 80 mesh</a:t>
            </a:r>
            <a:endParaRPr lang="id-ID" sz="1600" dirty="0">
              <a:latin typeface="Arial" pitchFamily="34" charset="0"/>
            </a:endParaRPr>
          </a:p>
        </p:txBody>
      </p:sp>
      <p:sp>
        <p:nvSpPr>
          <p:cNvPr id="32775" name="Rectangle 8"/>
          <p:cNvSpPr>
            <a:spLocks noChangeArrowheads="1"/>
          </p:cNvSpPr>
          <p:nvPr/>
        </p:nvSpPr>
        <p:spPr bwMode="auto">
          <a:xfrm>
            <a:off x="533400" y="3386138"/>
            <a:ext cx="890588" cy="323850"/>
          </a:xfrm>
          <a:prstGeom prst="rect">
            <a:avLst/>
          </a:prstGeom>
          <a:noFill/>
          <a:ln w="57150" cmpd="thinThick">
            <a:solidFill>
              <a:srgbClr val="FF00FF"/>
            </a:solidFill>
            <a:miter lim="800000"/>
            <a:headEnd/>
            <a:tailEnd/>
          </a:ln>
        </p:spPr>
        <p:txBody>
          <a:bodyPr wrap="none" bIns="0" anchor="ctr">
            <a:spAutoFit/>
          </a:bodyPr>
          <a:lstStyle/>
          <a:p>
            <a:pPr>
              <a:tabLst>
                <a:tab pos="457200" algn="l"/>
                <a:tab pos="914400" algn="l"/>
                <a:tab pos="1371600" algn="l"/>
                <a:tab pos="1828800" algn="l"/>
                <a:tab pos="2286000" algn="l"/>
                <a:tab pos="2743200" algn="l"/>
                <a:tab pos="3200400" algn="l"/>
                <a:tab pos="3657600" algn="l"/>
                <a:tab pos="4114800" algn="l"/>
                <a:tab pos="4572000" algn="l"/>
                <a:tab pos="5029200" algn="l"/>
              </a:tabLst>
            </a:pPr>
            <a:r>
              <a:rPr lang="en-US">
                <a:latin typeface="Arial" pitchFamily="34" charset="0"/>
                <a:cs typeface="Times New Roman" pitchFamily="18" charset="0"/>
              </a:rPr>
              <a:t>CHIPS</a:t>
            </a:r>
            <a:endParaRPr lang="en-US">
              <a:latin typeface="Arial" pitchFamily="34" charset="0"/>
            </a:endParaRPr>
          </a:p>
        </p:txBody>
      </p:sp>
      <p:sp>
        <p:nvSpPr>
          <p:cNvPr id="32776" name="Rectangle 9"/>
          <p:cNvSpPr>
            <a:spLocks noChangeArrowheads="1"/>
          </p:cNvSpPr>
          <p:nvPr/>
        </p:nvSpPr>
        <p:spPr bwMode="auto">
          <a:xfrm>
            <a:off x="1981200" y="3390900"/>
            <a:ext cx="863600" cy="369888"/>
          </a:xfrm>
          <a:prstGeom prst="rect">
            <a:avLst/>
          </a:prstGeom>
          <a:noFill/>
          <a:ln w="57150" cmpd="thinThick">
            <a:solidFill>
              <a:srgbClr val="FF00FF"/>
            </a:solidFill>
            <a:miter lim="800000"/>
            <a:headEnd/>
            <a:tailEnd/>
          </a:ln>
        </p:spPr>
        <p:txBody>
          <a:bodyPr wrap="none">
            <a:spAutoFit/>
          </a:bodyPr>
          <a:lstStyle/>
          <a:p>
            <a:pPr eaLnBrk="0" hangingPunct="0"/>
            <a:r>
              <a:rPr lang="en-US">
                <a:latin typeface="Arial" pitchFamily="34" charset="0"/>
              </a:rPr>
              <a:t>SLICE</a:t>
            </a:r>
          </a:p>
        </p:txBody>
      </p:sp>
      <p:sp>
        <p:nvSpPr>
          <p:cNvPr id="32777" name="Rectangle 10"/>
          <p:cNvSpPr>
            <a:spLocks noChangeArrowheads="1"/>
          </p:cNvSpPr>
          <p:nvPr/>
        </p:nvSpPr>
        <p:spPr bwMode="auto">
          <a:xfrm>
            <a:off x="381000" y="5181600"/>
            <a:ext cx="4343400" cy="369888"/>
          </a:xfrm>
          <a:prstGeom prst="rect">
            <a:avLst/>
          </a:prstGeom>
          <a:noFill/>
          <a:ln w="57150" cmpd="thinThick">
            <a:solidFill>
              <a:srgbClr val="FF00FF"/>
            </a:solidFill>
            <a:miter lim="800000"/>
            <a:headEnd/>
            <a:tailEnd/>
          </a:ln>
        </p:spPr>
        <p:txBody>
          <a:bodyPr>
            <a:spAutoFit/>
          </a:bodyPr>
          <a:lstStyle/>
          <a:p>
            <a:r>
              <a:rPr lang="en-US">
                <a:latin typeface="Arial" pitchFamily="34" charset="0"/>
              </a:rPr>
              <a:t>    </a:t>
            </a:r>
            <a:r>
              <a:rPr lang="en-US" sz="1600">
                <a:latin typeface="Arial" pitchFamily="34" charset="0"/>
              </a:rPr>
              <a:t>CASSAVA FLOUR </a:t>
            </a:r>
            <a:r>
              <a:rPr lang="id-ID" sz="1600">
                <a:latin typeface="Arial" pitchFamily="34" charset="0"/>
              </a:rPr>
              <a:t>(</a:t>
            </a:r>
            <a:r>
              <a:rPr lang="en-US" sz="1600">
                <a:latin typeface="Arial" pitchFamily="34" charset="0"/>
              </a:rPr>
              <a:t>yield recovery</a:t>
            </a:r>
            <a:r>
              <a:rPr lang="id-ID" sz="1600">
                <a:latin typeface="Arial" pitchFamily="34" charset="0"/>
              </a:rPr>
              <a:t> 25-30%)</a:t>
            </a:r>
            <a:endParaRPr lang="en-US" sz="1600">
              <a:latin typeface="Arial" pitchFamily="34" charset="0"/>
            </a:endParaRPr>
          </a:p>
        </p:txBody>
      </p:sp>
      <p:cxnSp>
        <p:nvCxnSpPr>
          <p:cNvPr id="32778" name="AutoShape 12"/>
          <p:cNvCxnSpPr>
            <a:cxnSpLocks noChangeShapeType="1"/>
            <a:stCxn id="32771" idx="2"/>
            <a:endCxn id="32776" idx="0"/>
          </p:cNvCxnSpPr>
          <p:nvPr/>
        </p:nvCxnSpPr>
        <p:spPr bwMode="auto">
          <a:xfrm rot="16200000" flipH="1">
            <a:off x="1331913" y="2309813"/>
            <a:ext cx="1725612" cy="436562"/>
          </a:xfrm>
          <a:prstGeom prst="bentConnector3">
            <a:avLst>
              <a:gd name="adj1" fmla="val 50000"/>
            </a:avLst>
          </a:prstGeom>
          <a:noFill/>
          <a:ln w="31750">
            <a:solidFill>
              <a:srgbClr val="993366"/>
            </a:solidFill>
            <a:miter lim="800000"/>
            <a:headEnd/>
            <a:tailEnd type="triangle" w="med" len="med"/>
          </a:ln>
        </p:spPr>
      </p:cxnSp>
      <p:cxnSp>
        <p:nvCxnSpPr>
          <p:cNvPr id="32779" name="AutoShape 13"/>
          <p:cNvCxnSpPr>
            <a:cxnSpLocks noChangeShapeType="1"/>
            <a:stCxn id="32771" idx="2"/>
            <a:endCxn id="32775" idx="0"/>
          </p:cNvCxnSpPr>
          <p:nvPr/>
        </p:nvCxnSpPr>
        <p:spPr bwMode="auto">
          <a:xfrm rot="5400000">
            <a:off x="617538" y="2027238"/>
            <a:ext cx="1720850" cy="996950"/>
          </a:xfrm>
          <a:prstGeom prst="bentConnector3">
            <a:avLst>
              <a:gd name="adj1" fmla="val 50000"/>
            </a:avLst>
          </a:prstGeom>
          <a:noFill/>
          <a:ln w="31750">
            <a:solidFill>
              <a:srgbClr val="993366"/>
            </a:solidFill>
            <a:miter lim="800000"/>
            <a:headEnd/>
            <a:tailEnd type="triangle" w="med" len="med"/>
          </a:ln>
        </p:spPr>
      </p:cxnSp>
      <p:cxnSp>
        <p:nvCxnSpPr>
          <p:cNvPr id="32780" name="AutoShape 14"/>
          <p:cNvCxnSpPr>
            <a:cxnSpLocks noChangeShapeType="1"/>
          </p:cNvCxnSpPr>
          <p:nvPr/>
        </p:nvCxnSpPr>
        <p:spPr bwMode="auto">
          <a:xfrm rot="16200000" flipH="1">
            <a:off x="1231900" y="3568700"/>
            <a:ext cx="1300163" cy="1630363"/>
          </a:xfrm>
          <a:prstGeom prst="bentConnector3">
            <a:avLst>
              <a:gd name="adj1" fmla="val 49940"/>
            </a:avLst>
          </a:prstGeom>
          <a:noFill/>
          <a:ln w="31750">
            <a:solidFill>
              <a:srgbClr val="993366"/>
            </a:solidFill>
            <a:miter lim="800000"/>
            <a:headEnd/>
            <a:tailEnd type="triangle" w="med" len="med"/>
          </a:ln>
        </p:spPr>
      </p:cxnSp>
      <p:pic>
        <p:nvPicPr>
          <p:cNvPr id="32781" name="Picture 16" descr="SAWUT-BIJA-2"/>
          <p:cNvPicPr>
            <a:picLocks noChangeAspect="1" noChangeArrowheads="1"/>
          </p:cNvPicPr>
          <p:nvPr/>
        </p:nvPicPr>
        <p:blipFill>
          <a:blip r:embed="rId2" cstate="print"/>
          <a:srcRect/>
          <a:stretch>
            <a:fillRect/>
          </a:stretch>
        </p:blipFill>
        <p:spPr bwMode="auto">
          <a:xfrm>
            <a:off x="5578475" y="3006725"/>
            <a:ext cx="1631950" cy="1082675"/>
          </a:xfrm>
          <a:prstGeom prst="rect">
            <a:avLst/>
          </a:prstGeom>
          <a:noFill/>
          <a:ln w="9525">
            <a:noFill/>
            <a:miter lim="800000"/>
            <a:headEnd/>
            <a:tailEnd/>
          </a:ln>
        </p:spPr>
      </p:pic>
      <p:pic>
        <p:nvPicPr>
          <p:cNvPr id="32782" name="Picture 17" descr="5-SERBUK-uk"/>
          <p:cNvPicPr>
            <a:picLocks noChangeAspect="1" noChangeArrowheads="1"/>
          </p:cNvPicPr>
          <p:nvPr/>
        </p:nvPicPr>
        <p:blipFill>
          <a:blip r:embed="rId3" cstate="print"/>
          <a:srcRect/>
          <a:stretch>
            <a:fillRect/>
          </a:stretch>
        </p:blipFill>
        <p:spPr bwMode="auto">
          <a:xfrm>
            <a:off x="5578475" y="4283869"/>
            <a:ext cx="1631949" cy="1315590"/>
          </a:xfrm>
          <a:prstGeom prst="rect">
            <a:avLst/>
          </a:prstGeom>
          <a:noFill/>
          <a:ln w="9525">
            <a:noFill/>
            <a:miter lim="800000"/>
            <a:headEnd/>
            <a:tailEnd/>
          </a:ln>
        </p:spPr>
      </p:pic>
      <p:pic>
        <p:nvPicPr>
          <p:cNvPr id="32783" name="Picture 18" descr="Penepung-8"/>
          <p:cNvPicPr>
            <a:picLocks noChangeAspect="1" noChangeArrowheads="1"/>
          </p:cNvPicPr>
          <p:nvPr/>
        </p:nvPicPr>
        <p:blipFill>
          <a:blip r:embed="rId4" cstate="print"/>
          <a:srcRect/>
          <a:stretch>
            <a:fillRect/>
          </a:stretch>
        </p:blipFill>
        <p:spPr bwMode="auto">
          <a:xfrm>
            <a:off x="4908550" y="663575"/>
            <a:ext cx="2971800" cy="2260600"/>
          </a:xfrm>
          <a:prstGeom prst="rect">
            <a:avLst/>
          </a:prstGeom>
          <a:noFill/>
          <a:ln w="9525">
            <a:noFill/>
            <a:miter lim="800000"/>
            <a:headEnd/>
            <a:tailEnd/>
          </a:ln>
        </p:spPr>
      </p:pic>
      <p:pic>
        <p:nvPicPr>
          <p:cNvPr id="32784" name="Picture 19"/>
          <p:cNvPicPr>
            <a:picLocks noChangeAspect="1" noChangeArrowheads="1"/>
          </p:cNvPicPr>
          <p:nvPr/>
        </p:nvPicPr>
        <p:blipFill>
          <a:blip r:embed="rId5" cstate="print"/>
          <a:srcRect/>
          <a:stretch>
            <a:fillRect/>
          </a:stretch>
        </p:blipFill>
        <p:spPr bwMode="auto">
          <a:xfrm>
            <a:off x="8008357" y="663575"/>
            <a:ext cx="1047750" cy="2228850"/>
          </a:xfrm>
          <a:prstGeom prst="rect">
            <a:avLst/>
          </a:prstGeom>
          <a:noFill/>
          <a:ln w="57150" cmpd="thinThick">
            <a:noFill/>
            <a:miter lim="800000"/>
            <a:headEnd/>
            <a:tailEnd/>
          </a:ln>
        </p:spPr>
      </p:pic>
      <p:sp>
        <p:nvSpPr>
          <p:cNvPr id="32785" name="Line 20"/>
          <p:cNvSpPr>
            <a:spLocks noChangeShapeType="1"/>
          </p:cNvSpPr>
          <p:nvPr/>
        </p:nvSpPr>
        <p:spPr bwMode="auto">
          <a:xfrm>
            <a:off x="2462213" y="3810000"/>
            <a:ext cx="0" cy="609600"/>
          </a:xfrm>
          <a:prstGeom prst="line">
            <a:avLst/>
          </a:prstGeom>
          <a:noFill/>
          <a:ln w="31750">
            <a:solidFill>
              <a:srgbClr val="993366"/>
            </a:solidFill>
            <a:round/>
            <a:headEnd/>
            <a:tailEnd/>
          </a:ln>
        </p:spPr>
        <p:txBody>
          <a:bodyPr/>
          <a:lstStyle/>
          <a:p>
            <a:endParaRPr lang="en-US"/>
          </a:p>
        </p:txBody>
      </p:sp>
      <p:pic>
        <p:nvPicPr>
          <p:cNvPr id="32786" name="Picture 21" descr="DSC_0182"/>
          <p:cNvPicPr>
            <a:picLocks noChangeAspect="1" noChangeArrowheads="1"/>
          </p:cNvPicPr>
          <p:nvPr/>
        </p:nvPicPr>
        <p:blipFill>
          <a:blip r:embed="rId6" cstate="print"/>
          <a:srcRect/>
          <a:stretch>
            <a:fillRect/>
          </a:stretch>
        </p:blipFill>
        <p:spPr bwMode="auto">
          <a:xfrm>
            <a:off x="7331075" y="3006725"/>
            <a:ext cx="1725032" cy="2592734"/>
          </a:xfrm>
          <a:prstGeom prst="rect">
            <a:avLst/>
          </a:prstGeom>
          <a:noFill/>
          <a:ln w="9525">
            <a:noFill/>
            <a:miter lim="800000"/>
            <a:headEnd/>
            <a:tailEnd/>
          </a:ln>
        </p:spPr>
      </p:pic>
      <p:sp>
        <p:nvSpPr>
          <p:cNvPr id="25" name="Rectangle 2"/>
          <p:cNvSpPr txBox="1">
            <a:spLocks noChangeArrowheads="1"/>
          </p:cNvSpPr>
          <p:nvPr/>
        </p:nvSpPr>
        <p:spPr bwMode="auto">
          <a:xfrm>
            <a:off x="228600" y="-5944"/>
            <a:ext cx="8686800" cy="639763"/>
          </a:xfrm>
          <a:prstGeom prst="rect">
            <a:avLst/>
          </a:prstGeom>
          <a:noFill/>
          <a:ln w="9525">
            <a:noFill/>
            <a:miter lim="800000"/>
            <a:headEnd/>
            <a:tailEnd/>
          </a:ln>
          <a:effectLst/>
        </p:spPr>
        <p:txBody>
          <a:bodyPr anchor="ctr"/>
          <a:lstStyle/>
          <a:p>
            <a:pPr algn="ctr" fontAlgn="auto">
              <a:spcBef>
                <a:spcPts val="0"/>
              </a:spcBef>
              <a:spcAft>
                <a:spcPts val="0"/>
              </a:spcAft>
              <a:defRPr/>
            </a:pPr>
            <a:r>
              <a:rPr lang="en-US" sz="2400" b="1" kern="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ea typeface="+mj-ea"/>
              </a:rPr>
              <a:t>INTERMEDIATE PRODUCTS OF CASSAVA</a:t>
            </a:r>
          </a:p>
        </p:txBody>
      </p:sp>
      <p:sp>
        <p:nvSpPr>
          <p:cNvPr id="21" name="Rectangle 3"/>
          <p:cNvSpPr txBox="1">
            <a:spLocks noChangeArrowheads="1"/>
          </p:cNvSpPr>
          <p:nvPr/>
        </p:nvSpPr>
        <p:spPr>
          <a:xfrm>
            <a:off x="4766036" y="4521667"/>
            <a:ext cx="2778125" cy="1683199"/>
          </a:xfrm>
          <a:prstGeom prst="rect">
            <a:avLst/>
          </a:prstGeom>
        </p:spPr>
        <p:txBody>
          <a:bodyPr/>
          <a:lstStyle/>
          <a:p>
            <a:pPr marL="381000" indent="-381000" fontAlgn="auto">
              <a:lnSpc>
                <a:spcPct val="80000"/>
              </a:lnSpc>
              <a:spcBef>
                <a:spcPct val="20000"/>
              </a:spcBef>
              <a:spcAft>
                <a:spcPts val="300"/>
              </a:spcAft>
              <a:defRPr/>
            </a:pPr>
            <a:r>
              <a:rPr lang="id-ID" sz="1600" b="1" dirty="0">
                <a:solidFill>
                  <a:srgbClr val="0000CC"/>
                </a:solidFill>
                <a:effectLst>
                  <a:outerShdw blurRad="38100" dist="38100" dir="2700000" algn="tl">
                    <a:srgbClr val="000000"/>
                  </a:outerShdw>
                </a:effectLst>
                <a:latin typeface="Arial" pitchFamily="34" charset="0"/>
              </a:rPr>
              <a:t> </a:t>
            </a:r>
            <a:r>
              <a:rPr lang="en-US" sz="1600" dirty="0" err="1">
                <a:effectLst>
                  <a:outerShdw blurRad="38100" dist="38100" dir="2700000" algn="tl">
                    <a:srgbClr val="000000">
                      <a:alpha val="43137"/>
                    </a:srgbClr>
                  </a:outerShdw>
                </a:effectLst>
                <a:latin typeface="Arial" pitchFamily="34" charset="0"/>
              </a:rPr>
              <a:t>MOCAF</a:t>
            </a:r>
            <a:r>
              <a:rPr lang="en-US" sz="1600" dirty="0">
                <a:effectLst>
                  <a:outerShdw blurRad="38100" dist="38100" dir="2700000" algn="tl">
                    <a:srgbClr val="000000">
                      <a:alpha val="43137"/>
                    </a:srgbClr>
                  </a:outerShdw>
                </a:effectLst>
                <a:latin typeface="Arial" pitchFamily="34" charset="0"/>
              </a:rPr>
              <a:t> = MODIFIED CASSAVA FLOUR </a:t>
            </a:r>
            <a:r>
              <a:rPr lang="en-US" sz="1600" dirty="0">
                <a:effectLst>
                  <a:outerShdw blurRad="38100" dist="38100" dir="2700000" algn="tl">
                    <a:srgbClr val="000000">
                      <a:alpha val="43137"/>
                    </a:srgbClr>
                  </a:outerShdw>
                </a:effectLst>
                <a:latin typeface="Arial" pitchFamily="34" charset="0"/>
                <a:sym typeface="Wingdings" pitchFamily="2" charset="2"/>
              </a:rPr>
              <a:t> with fermentation</a:t>
            </a:r>
          </a:p>
          <a:p>
            <a:pPr marL="381000" indent="-381000" fontAlgn="auto">
              <a:lnSpc>
                <a:spcPct val="80000"/>
              </a:lnSpc>
              <a:spcBef>
                <a:spcPct val="20000"/>
              </a:spcBef>
              <a:spcAft>
                <a:spcPts val="300"/>
              </a:spcAft>
              <a:defRPr/>
            </a:pPr>
            <a:r>
              <a:rPr lang="en-US" sz="1600" dirty="0">
                <a:effectLst>
                  <a:outerShdw blurRad="38100" dist="38100" dir="2700000" algn="tl">
                    <a:srgbClr val="000000">
                      <a:alpha val="43137"/>
                    </a:srgbClr>
                  </a:outerShdw>
                </a:effectLst>
                <a:latin typeface="Arial" pitchFamily="34" charset="0"/>
                <a:sym typeface="Wingdings" pitchFamily="2" charset="2"/>
              </a:rPr>
              <a:t>   physical and chemical</a:t>
            </a:r>
            <a:r>
              <a:rPr lang="id-ID" sz="1600" dirty="0">
                <a:effectLst>
                  <a:outerShdw blurRad="38100" dist="38100" dir="2700000" algn="tl">
                    <a:srgbClr val="000000">
                      <a:alpha val="43137"/>
                    </a:srgbClr>
                  </a:outerShdw>
                </a:effectLst>
                <a:latin typeface="Arial" pitchFamily="34" charset="0"/>
              </a:rPr>
              <a:t> </a:t>
            </a:r>
            <a:r>
              <a:rPr lang="en-US" sz="1600" dirty="0">
                <a:effectLst>
                  <a:outerShdw blurRad="38100" dist="38100" dir="2700000" algn="tl">
                    <a:srgbClr val="000000">
                      <a:alpha val="43137"/>
                    </a:srgbClr>
                  </a:outerShdw>
                </a:effectLst>
                <a:latin typeface="Arial" pitchFamily="34" charset="0"/>
              </a:rPr>
              <a:t>characteristics approaching wheat flour </a:t>
            </a:r>
          </a:p>
        </p:txBody>
      </p:sp>
    </p:spTree>
    <p:extLst>
      <p:ext uri="{BB962C8B-B14F-4D97-AF65-F5344CB8AC3E}">
        <p14:creationId xmlns:p14="http://schemas.microsoft.com/office/powerpoint/2010/main" val="1287699715"/>
      </p:ext>
    </p:extLst>
  </p:cSld>
  <p:clrMapOvr>
    <a:masterClrMapping/>
  </p:clrMapOvr>
  <p:transition spd="med">
    <p:zoom dir="in"/>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9" name="Rectangle 3"/>
          <p:cNvSpPr>
            <a:spLocks noChangeArrowheads="1"/>
          </p:cNvSpPr>
          <p:nvPr/>
        </p:nvSpPr>
        <p:spPr bwMode="auto">
          <a:xfrm>
            <a:off x="190500" y="722167"/>
            <a:ext cx="6029325" cy="1569660"/>
          </a:xfrm>
          <a:prstGeom prst="rect">
            <a:avLst/>
          </a:prstGeom>
          <a:noFill/>
          <a:ln w="28575">
            <a:noFill/>
            <a:miter lim="800000"/>
            <a:headEnd/>
            <a:tailEnd/>
          </a:ln>
          <a:effectLst/>
        </p:spPr>
        <p:txBody>
          <a:bodyPr>
            <a:spAutoFit/>
          </a:bodyPr>
          <a:lstStyle/>
          <a:p>
            <a:pPr fontAlgn="auto">
              <a:spcBef>
                <a:spcPct val="30000"/>
              </a:spcBef>
              <a:spcAft>
                <a:spcPts val="0"/>
              </a:spcAft>
              <a:buClr>
                <a:schemeClr val="hlink"/>
              </a:buClr>
              <a:buSzPct val="120000"/>
              <a:tabLst>
                <a:tab pos="3238500" algn="dec"/>
                <a:tab pos="5048250" algn="dec"/>
              </a:tabLst>
              <a:defRPr/>
            </a:pPr>
            <a:r>
              <a:rPr lang="en-US" sz="2400" dirty="0">
                <a:solidFill>
                  <a:srgbClr val="404040"/>
                </a:solidFill>
                <a:effectLst>
                  <a:outerShdw blurRad="38100" dist="38100" dir="2700000" algn="tl">
                    <a:srgbClr val="C0C0C0"/>
                  </a:outerShdw>
                </a:effectLst>
                <a:latin typeface="Tahoma" pitchFamily="34" charset="0"/>
                <a:cs typeface="+mn-cs"/>
              </a:rPr>
              <a:t>As a wheat flour substitute up to 100% for cookies, up to 50% for cakes, 25-30%  for bread, 40% for noodle and 40-80% for deep-fried products</a:t>
            </a:r>
          </a:p>
        </p:txBody>
      </p:sp>
      <p:pic>
        <p:nvPicPr>
          <p:cNvPr id="35843" name="Picture 6"/>
          <p:cNvPicPr>
            <a:picLocks noChangeAspect="1" noChangeArrowheads="1"/>
          </p:cNvPicPr>
          <p:nvPr/>
        </p:nvPicPr>
        <p:blipFill>
          <a:blip r:embed="rId3" cstate="print"/>
          <a:srcRect/>
          <a:stretch>
            <a:fillRect/>
          </a:stretch>
        </p:blipFill>
        <p:spPr bwMode="auto">
          <a:xfrm>
            <a:off x="457200" y="2597150"/>
            <a:ext cx="2590800" cy="1882775"/>
          </a:xfrm>
          <a:prstGeom prst="rect">
            <a:avLst/>
          </a:prstGeom>
          <a:ln>
            <a:noFill/>
          </a:ln>
          <a:effectLst>
            <a:outerShdw blurRad="292100" dist="139700" dir="2700000" algn="tl" rotWithShape="0">
              <a:srgbClr val="333333">
                <a:alpha val="65000"/>
              </a:srgbClr>
            </a:outerShdw>
          </a:effectLst>
        </p:spPr>
      </p:pic>
      <p:pic>
        <p:nvPicPr>
          <p:cNvPr id="35844" name="Picture 8"/>
          <p:cNvPicPr>
            <a:picLocks noChangeAspect="1" noChangeArrowheads="1"/>
          </p:cNvPicPr>
          <p:nvPr/>
        </p:nvPicPr>
        <p:blipFill>
          <a:blip r:embed="rId4" cstate="print"/>
          <a:srcRect/>
          <a:stretch>
            <a:fillRect/>
          </a:stretch>
        </p:blipFill>
        <p:spPr bwMode="auto">
          <a:xfrm>
            <a:off x="6081713" y="2590800"/>
            <a:ext cx="2592387" cy="1828800"/>
          </a:xfrm>
          <a:prstGeom prst="rect">
            <a:avLst/>
          </a:prstGeom>
          <a:ln>
            <a:noFill/>
          </a:ln>
          <a:effectLst>
            <a:outerShdw blurRad="292100" dist="139700" dir="2700000" algn="tl" rotWithShape="0">
              <a:srgbClr val="333333">
                <a:alpha val="65000"/>
              </a:srgbClr>
            </a:outerShdw>
          </a:effectLst>
        </p:spPr>
      </p:pic>
      <p:pic>
        <p:nvPicPr>
          <p:cNvPr id="35845" name="Picture 9"/>
          <p:cNvPicPr>
            <a:picLocks noChangeAspect="1" noChangeArrowheads="1"/>
          </p:cNvPicPr>
          <p:nvPr/>
        </p:nvPicPr>
        <p:blipFill>
          <a:blip r:embed="rId5" cstate="print"/>
          <a:srcRect/>
          <a:stretch>
            <a:fillRect/>
          </a:stretch>
        </p:blipFill>
        <p:spPr bwMode="auto">
          <a:xfrm>
            <a:off x="3276600" y="4800600"/>
            <a:ext cx="2581275" cy="1739900"/>
          </a:xfrm>
          <a:prstGeom prst="rect">
            <a:avLst/>
          </a:prstGeom>
          <a:ln>
            <a:noFill/>
          </a:ln>
          <a:effectLst>
            <a:outerShdw blurRad="292100" dist="139700" dir="2700000" algn="tl" rotWithShape="0">
              <a:srgbClr val="333333">
                <a:alpha val="65000"/>
              </a:srgbClr>
            </a:outerShdw>
          </a:effectLst>
        </p:spPr>
      </p:pic>
      <p:pic>
        <p:nvPicPr>
          <p:cNvPr id="35846" name="Picture 10"/>
          <p:cNvPicPr>
            <a:picLocks noChangeAspect="1" noChangeArrowheads="1"/>
          </p:cNvPicPr>
          <p:nvPr/>
        </p:nvPicPr>
        <p:blipFill>
          <a:blip r:embed="rId6" cstate="print"/>
          <a:srcRect/>
          <a:stretch>
            <a:fillRect/>
          </a:stretch>
        </p:blipFill>
        <p:spPr bwMode="auto">
          <a:xfrm>
            <a:off x="6083300" y="4797425"/>
            <a:ext cx="2628900" cy="1781175"/>
          </a:xfrm>
          <a:prstGeom prst="rect">
            <a:avLst/>
          </a:prstGeom>
          <a:ln>
            <a:noFill/>
          </a:ln>
          <a:effectLst>
            <a:outerShdw blurRad="292100" dist="139700" dir="2700000" algn="tl" rotWithShape="0">
              <a:srgbClr val="333333">
                <a:alpha val="65000"/>
              </a:srgbClr>
            </a:outerShdw>
          </a:effectLst>
        </p:spPr>
      </p:pic>
      <p:pic>
        <p:nvPicPr>
          <p:cNvPr id="35847" name="Picture 11"/>
          <p:cNvPicPr>
            <a:picLocks noChangeAspect="1" noChangeArrowheads="1"/>
          </p:cNvPicPr>
          <p:nvPr/>
        </p:nvPicPr>
        <p:blipFill>
          <a:blip r:embed="rId7" cstate="print"/>
          <a:srcRect/>
          <a:stretch>
            <a:fillRect/>
          </a:stretch>
        </p:blipFill>
        <p:spPr bwMode="auto">
          <a:xfrm>
            <a:off x="457200" y="4800600"/>
            <a:ext cx="2590800" cy="1757363"/>
          </a:xfrm>
          <a:prstGeom prst="rect">
            <a:avLst/>
          </a:prstGeom>
          <a:ln>
            <a:noFill/>
          </a:ln>
          <a:effectLst>
            <a:outerShdw blurRad="292100" dist="139700" dir="2700000" algn="tl" rotWithShape="0">
              <a:srgbClr val="333333">
                <a:alpha val="65000"/>
              </a:srgbClr>
            </a:outerShdw>
          </a:effectLst>
        </p:spPr>
      </p:pic>
      <p:pic>
        <p:nvPicPr>
          <p:cNvPr id="35848" name="Picture 12" descr="E:\OLAHAN MOCAF\roti tawar mocaf.jpg"/>
          <p:cNvPicPr>
            <a:picLocks noChangeAspect="1" noChangeArrowheads="1"/>
          </p:cNvPicPr>
          <p:nvPr/>
        </p:nvPicPr>
        <p:blipFill>
          <a:blip r:embed="rId8" cstate="print"/>
          <a:srcRect/>
          <a:stretch>
            <a:fillRect/>
          </a:stretch>
        </p:blipFill>
        <p:spPr bwMode="auto">
          <a:xfrm>
            <a:off x="3276600" y="2590800"/>
            <a:ext cx="2589213" cy="1866900"/>
          </a:xfrm>
          <a:prstGeom prst="rect">
            <a:avLst/>
          </a:prstGeom>
          <a:ln>
            <a:noFill/>
          </a:ln>
          <a:effectLst>
            <a:outerShdw blurRad="292100" dist="139700" dir="2700000" algn="tl" rotWithShape="0">
              <a:srgbClr val="333333">
                <a:alpha val="65000"/>
              </a:srgbClr>
            </a:outerShdw>
          </a:effectLst>
        </p:spPr>
      </p:pic>
      <p:pic>
        <p:nvPicPr>
          <p:cNvPr id="35849" name="Picture 11" descr="100_9798"/>
          <p:cNvPicPr>
            <a:picLocks noChangeAspect="1" noChangeArrowheads="1"/>
          </p:cNvPicPr>
          <p:nvPr/>
        </p:nvPicPr>
        <p:blipFill>
          <a:blip r:embed="rId9" cstate="print"/>
          <a:srcRect/>
          <a:stretch>
            <a:fillRect/>
          </a:stretch>
        </p:blipFill>
        <p:spPr bwMode="auto">
          <a:xfrm>
            <a:off x="7215188" y="1123950"/>
            <a:ext cx="1458912" cy="1293813"/>
          </a:xfrm>
          <a:prstGeom prst="rect">
            <a:avLst/>
          </a:prstGeom>
          <a:ln>
            <a:noFill/>
          </a:ln>
          <a:effectLst>
            <a:outerShdw blurRad="292100" dist="139700" dir="2700000" algn="tl" rotWithShape="0">
              <a:srgbClr val="333333">
                <a:alpha val="65000"/>
              </a:srgbClr>
            </a:outerShdw>
          </a:effectLst>
        </p:spPr>
      </p:pic>
      <p:pic>
        <p:nvPicPr>
          <p:cNvPr id="35850" name="Picture 12" descr="IMG_2056"/>
          <p:cNvPicPr>
            <a:picLocks noChangeAspect="1" noChangeArrowheads="1"/>
          </p:cNvPicPr>
          <p:nvPr/>
        </p:nvPicPr>
        <p:blipFill>
          <a:blip r:embed="rId10" cstate="print"/>
          <a:srcRect/>
          <a:stretch>
            <a:fillRect/>
          </a:stretch>
        </p:blipFill>
        <p:spPr bwMode="auto">
          <a:xfrm>
            <a:off x="6219825" y="68910"/>
            <a:ext cx="1804987" cy="1306513"/>
          </a:xfrm>
          <a:prstGeom prst="rect">
            <a:avLst/>
          </a:prstGeom>
          <a:ln>
            <a:noFill/>
          </a:ln>
          <a:effectLst>
            <a:outerShdw blurRad="292100" dist="139700" dir="2700000" algn="tl" rotWithShape="0">
              <a:srgbClr val="333333">
                <a:alpha val="65000"/>
              </a:srgbClr>
            </a:outerShdw>
          </a:effectLst>
        </p:spPr>
      </p:pic>
      <p:sp>
        <p:nvSpPr>
          <p:cNvPr id="13" name="Rectangle 2"/>
          <p:cNvSpPr txBox="1">
            <a:spLocks noChangeArrowheads="1"/>
          </p:cNvSpPr>
          <p:nvPr/>
        </p:nvSpPr>
        <p:spPr>
          <a:xfrm>
            <a:off x="190500" y="141019"/>
            <a:ext cx="8686800" cy="639763"/>
          </a:xfrm>
          <a:prstGeom prst="rect">
            <a:avLst/>
          </a:prstGeom>
        </p:spPr>
        <p:txBody>
          <a:bodyPr/>
          <a:lstStyle/>
          <a:p>
            <a:pPr fontAlgn="auto">
              <a:lnSpc>
                <a:spcPct val="90000"/>
              </a:lnSpc>
              <a:spcBef>
                <a:spcPts val="0"/>
              </a:spcBef>
              <a:spcAft>
                <a:spcPts val="0"/>
              </a:spcAft>
              <a:defRPr/>
            </a:pPr>
            <a:r>
              <a:rPr lang="en-US" sz="3200" b="1" kern="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Gill Sans" pitchFamily="34" charset="0"/>
                <a:ea typeface="+mj-ea"/>
                <a:cs typeface="+mj-cs"/>
              </a:rPr>
              <a:t>MOCAF-BASED PRODUCTS</a:t>
            </a:r>
          </a:p>
        </p:txBody>
      </p:sp>
    </p:spTree>
    <p:extLst>
      <p:ext uri="{BB962C8B-B14F-4D97-AF65-F5344CB8AC3E}">
        <p14:creationId xmlns:p14="http://schemas.microsoft.com/office/powerpoint/2010/main" val="1869787393"/>
      </p:ext>
    </p:extLst>
  </p:cSld>
  <p:clrMapOvr>
    <a:masterClrMapping/>
  </p:clrMapOvr>
  <p:transition spd="slow">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a:xfrm>
            <a:off x="546220" y="601920"/>
            <a:ext cx="7772400" cy="627790"/>
          </a:xfrm>
        </p:spPr>
        <p:style>
          <a:lnRef idx="2">
            <a:schemeClr val="accent6"/>
          </a:lnRef>
          <a:fillRef idx="1">
            <a:schemeClr val="lt1"/>
          </a:fillRef>
          <a:effectRef idx="0">
            <a:schemeClr val="accent6"/>
          </a:effectRef>
          <a:fontRef idx="minor">
            <a:schemeClr val="dk1"/>
          </a:fontRef>
        </p:style>
        <p:txBody>
          <a:bodyPr>
            <a:noAutofit/>
          </a:bodyPr>
          <a:lstStyle/>
          <a:p>
            <a:pPr eaLnBrk="1" hangingPunct="1"/>
            <a:r>
              <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Existing  Condition  of  CASSAVA IN INDONESIA </a:t>
            </a:r>
            <a:endParaRPr lang="id-ID"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 name="Rectangle 1"/>
          <p:cNvSpPr/>
          <p:nvPr/>
        </p:nvSpPr>
        <p:spPr>
          <a:xfrm>
            <a:off x="377965" y="1608081"/>
            <a:ext cx="8434959" cy="3972911"/>
          </a:xfrm>
          <a:prstGeom prst="rect">
            <a:avLst/>
          </a:prstGeom>
        </p:spPr>
        <p:style>
          <a:lnRef idx="1">
            <a:schemeClr val="accent3"/>
          </a:lnRef>
          <a:fillRef idx="2">
            <a:schemeClr val="accent3"/>
          </a:fillRef>
          <a:effectRef idx="1">
            <a:schemeClr val="accent3"/>
          </a:effectRef>
          <a:fontRef idx="minor">
            <a:schemeClr val="dk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present, cassava </a:t>
            </a:r>
            <a:r>
              <a:rPr lang="en-US" sz="2400" b="1" dirty="0">
                <a:solidFill>
                  <a:srgbClr val="C00000"/>
                </a:solidFill>
                <a:effectLst>
                  <a:outerShdw blurRad="38100" dist="38100" dir="2700000" algn="tl">
                    <a:srgbClr val="000000">
                      <a:alpha val="43137"/>
                    </a:srgbClr>
                  </a:outerShdw>
                </a:effectLst>
              </a:rPr>
              <a:t>is not a priority commodity in the ministry of agriculture program.</a:t>
            </a:r>
          </a:p>
          <a:p>
            <a:endParaRPr lang="en-US" sz="2400" b="1" dirty="0">
              <a:solidFill>
                <a:srgbClr val="C00000"/>
              </a:solidFill>
              <a:effectLst>
                <a:outerShdw blurRad="38100" dist="38100" dir="2700000" algn="tl">
                  <a:srgbClr val="000000">
                    <a:alpha val="43137"/>
                  </a:srgbClr>
                </a:outerShdw>
              </a:effectLst>
            </a:endParaRPr>
          </a:p>
          <a:p>
            <a:r>
              <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Focus of activities are still achieving self sufficiency  for </a:t>
            </a:r>
            <a:r>
              <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sym typeface="Wingdings" pitchFamily="2" charset="2"/>
              </a:rPr>
              <a:t>paddy, corn, soybean, onion, meat, sugar, red chili, coffee, cocoa, palm oil, and rubber.</a:t>
            </a:r>
          </a:p>
          <a:p>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sym typeface="Wingdings" pitchFamily="2" charset="2"/>
            </a:endParaRPr>
          </a:p>
          <a:p>
            <a:r>
              <a:rPr lang="en-US" sz="2400" b="1" dirty="0">
                <a:solidFill>
                  <a:srgbClr val="C00000"/>
                </a:solidFill>
                <a:effectLst>
                  <a:outerShdw blurRad="38100" dist="38100" dir="2700000" algn="tl">
                    <a:srgbClr val="000000">
                      <a:alpha val="43137"/>
                    </a:srgbClr>
                  </a:outerShdw>
                </a:effectLst>
              </a:rPr>
              <a:t>Cassava actually has an important role in supporting food security and food </a:t>
            </a:r>
            <a:r>
              <a:rPr lang="en-US" sz="2400" b="1" dirty="0" smtClean="0">
                <a:solidFill>
                  <a:srgbClr val="C00000"/>
                </a:solidFill>
                <a:effectLst>
                  <a:outerShdw blurRad="38100" dist="38100" dir="2700000" algn="tl">
                    <a:srgbClr val="000000">
                      <a:alpha val="43137"/>
                    </a:srgbClr>
                  </a:outerShdw>
                </a:effectLst>
              </a:rPr>
              <a:t>diversification in Indonesia.</a:t>
            </a:r>
            <a:endParaRPr lang="en-US" sz="2000" b="1" spc="50" dirty="0">
              <a:ln w="1143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324637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Rectangle 2"/>
          <p:cNvSpPr>
            <a:spLocks noGrp="1" noChangeArrowheads="1"/>
          </p:cNvSpPr>
          <p:nvPr>
            <p:ph type="title" idx="4294967295"/>
          </p:nvPr>
        </p:nvSpPr>
        <p:spPr>
          <a:xfrm>
            <a:off x="339213" y="136813"/>
            <a:ext cx="8305800" cy="514350"/>
          </a:xfrm>
        </p:spPr>
        <p:txBody>
          <a:bodyPr rtlCol="0">
            <a:normAutofit/>
          </a:bodyPr>
          <a:lstStyle/>
          <a:p>
            <a:pPr algn="l" eaLnBrk="1" fontAlgn="auto" hangingPunct="1">
              <a:spcAft>
                <a:spcPts val="0"/>
              </a:spcAft>
              <a:defRPr/>
            </a:pPr>
            <a:r>
              <a:rPr lang="en-US" sz="2400" b="1" dirty="0">
                <a:solidFill>
                  <a:srgbClr val="000000"/>
                </a:solidFill>
                <a:effectLst>
                  <a:outerShdw blurRad="38100" dist="38100" dir="2700000" algn="tl">
                    <a:srgbClr val="C0C0C0"/>
                  </a:outerShdw>
                </a:effectLst>
              </a:rPr>
              <a:t>INSTANT </a:t>
            </a:r>
            <a:r>
              <a:rPr lang="en-US" sz="2400" b="1" i="1" dirty="0" err="1">
                <a:solidFill>
                  <a:srgbClr val="000000"/>
                </a:solidFill>
                <a:effectLst>
                  <a:outerShdw blurRad="38100" dist="38100" dir="2700000" algn="tl">
                    <a:srgbClr val="C0C0C0"/>
                  </a:outerShdw>
                </a:effectLst>
              </a:rPr>
              <a:t>TIWUL</a:t>
            </a:r>
            <a:r>
              <a:rPr lang="en-US" sz="2400" b="1" dirty="0">
                <a:solidFill>
                  <a:srgbClr val="000000"/>
                </a:solidFill>
                <a:effectLst>
                  <a:outerShdw blurRad="38100" dist="38100" dir="2700000" algn="tl">
                    <a:srgbClr val="C0C0C0"/>
                  </a:outerShdw>
                </a:effectLst>
              </a:rPr>
              <a:t> </a:t>
            </a:r>
            <a:r>
              <a:rPr lang="en-US" sz="2000" b="1" dirty="0">
                <a:solidFill>
                  <a:srgbClr val="000000"/>
                </a:solidFill>
                <a:effectLst>
                  <a:outerShdw blurRad="38100" dist="38100" dir="2700000" algn="tl">
                    <a:srgbClr val="C0C0C0"/>
                  </a:outerShdw>
                </a:effectLst>
              </a:rPr>
              <a:t>(composite of cassava and </a:t>
            </a:r>
            <a:r>
              <a:rPr lang="en-US" sz="2000" b="1" dirty="0" err="1">
                <a:solidFill>
                  <a:srgbClr val="000000"/>
                </a:solidFill>
                <a:effectLst>
                  <a:outerShdw blurRad="38100" dist="38100" dir="2700000" algn="tl">
                    <a:srgbClr val="C0C0C0"/>
                  </a:outerShdw>
                </a:effectLst>
              </a:rPr>
              <a:t>mungbean</a:t>
            </a:r>
            <a:r>
              <a:rPr lang="en-US" sz="2000" b="1" dirty="0">
                <a:solidFill>
                  <a:srgbClr val="000000"/>
                </a:solidFill>
                <a:effectLst>
                  <a:outerShdw blurRad="38100" dist="38100" dir="2700000" algn="tl">
                    <a:srgbClr val="C0C0C0"/>
                  </a:outerShdw>
                </a:effectLst>
              </a:rPr>
              <a:t> flours)</a:t>
            </a:r>
          </a:p>
        </p:txBody>
      </p:sp>
      <p:pic>
        <p:nvPicPr>
          <p:cNvPr id="16387" name="Picture 3"/>
          <p:cNvPicPr>
            <a:picLocks noChangeAspect="1" noChangeArrowheads="1"/>
          </p:cNvPicPr>
          <p:nvPr/>
        </p:nvPicPr>
        <p:blipFill>
          <a:blip r:embed="rId3" cstate="print">
            <a:lum bright="10000"/>
          </a:blip>
          <a:srcRect/>
          <a:stretch>
            <a:fillRect/>
          </a:stretch>
        </p:blipFill>
        <p:spPr bwMode="auto">
          <a:xfrm>
            <a:off x="152400" y="762000"/>
            <a:ext cx="2286000" cy="1698172"/>
          </a:xfrm>
          <a:prstGeom prst="roundRect">
            <a:avLst/>
          </a:prstGeom>
          <a:noFill/>
          <a:ln w="9525">
            <a:noFill/>
            <a:miter lim="800000"/>
            <a:headEnd/>
            <a:tailEnd/>
          </a:ln>
        </p:spPr>
      </p:pic>
      <p:pic>
        <p:nvPicPr>
          <p:cNvPr id="16388" name="Picture 6"/>
          <p:cNvPicPr>
            <a:picLocks noChangeAspect="1" noChangeArrowheads="1"/>
          </p:cNvPicPr>
          <p:nvPr/>
        </p:nvPicPr>
        <p:blipFill>
          <a:blip r:embed="rId4" cstate="print"/>
          <a:srcRect/>
          <a:stretch>
            <a:fillRect/>
          </a:stretch>
        </p:blipFill>
        <p:spPr bwMode="auto">
          <a:xfrm>
            <a:off x="2501891" y="836716"/>
            <a:ext cx="2329882" cy="1548740"/>
          </a:xfrm>
          <a:prstGeom prst="roundRect">
            <a:avLst/>
          </a:prstGeom>
          <a:noFill/>
          <a:ln w="9525">
            <a:noFill/>
            <a:miter lim="800000"/>
            <a:headEnd/>
            <a:tailEnd/>
          </a:ln>
        </p:spPr>
      </p:pic>
      <p:pic>
        <p:nvPicPr>
          <p:cNvPr id="20" name="Picture 2" descr="I:\Foto-produk-gude-susu-puding-strawberry\IMG_0591.JPG"/>
          <p:cNvPicPr>
            <a:picLocks noChangeAspect="1" noChangeArrowheads="1"/>
          </p:cNvPicPr>
          <p:nvPr/>
        </p:nvPicPr>
        <p:blipFill>
          <a:blip r:embed="rId5" cstate="print"/>
          <a:srcRect/>
          <a:stretch>
            <a:fillRect/>
          </a:stretch>
        </p:blipFill>
        <p:spPr bwMode="auto">
          <a:xfrm>
            <a:off x="4876800" y="836716"/>
            <a:ext cx="2004141" cy="1503207"/>
          </a:xfrm>
          <a:prstGeom prst="ellipse">
            <a:avLst/>
          </a:prstGeom>
          <a:noFill/>
        </p:spPr>
      </p:pic>
      <p:pic>
        <p:nvPicPr>
          <p:cNvPr id="18" name="Picture 17" descr="http://balitkabi.litbang.pertanian.go.id/images/stories/Foto_2014/Teknologi/tiwul.jpg"/>
          <p:cNvPicPr/>
          <p:nvPr/>
        </p:nvPicPr>
        <p:blipFill>
          <a:blip r:embed="rId6" cstate="print"/>
          <a:srcRect l="2524" t="5190" r="2297" b="15744"/>
          <a:stretch>
            <a:fillRect/>
          </a:stretch>
        </p:blipFill>
        <p:spPr bwMode="auto">
          <a:xfrm>
            <a:off x="292925" y="3709224"/>
            <a:ext cx="2743200" cy="1828800"/>
          </a:xfrm>
          <a:prstGeom prst="roundRect">
            <a:avLst/>
          </a:prstGeom>
          <a:noFill/>
          <a:ln w="9525">
            <a:noFill/>
            <a:miter lim="800000"/>
            <a:headEnd/>
            <a:tailEnd/>
          </a:ln>
        </p:spPr>
      </p:pic>
      <p:pic>
        <p:nvPicPr>
          <p:cNvPr id="19" name="Picture 15" descr="http://balitkabi.litbang.pertanian.go.id/images/stories/Foto_2014/Teknologi/tiwul1.jpg"/>
          <p:cNvPicPr>
            <a:picLocks noChangeAspect="1" noChangeArrowheads="1"/>
          </p:cNvPicPr>
          <p:nvPr/>
        </p:nvPicPr>
        <p:blipFill>
          <a:blip r:embed="rId7" cstate="print"/>
          <a:srcRect l="3326" t="9619" r="2846" b="4447"/>
          <a:stretch>
            <a:fillRect/>
          </a:stretch>
        </p:blipFill>
        <p:spPr bwMode="auto">
          <a:xfrm>
            <a:off x="3192408" y="3785424"/>
            <a:ext cx="3368784" cy="1752600"/>
          </a:xfrm>
          <a:prstGeom prst="roundRect">
            <a:avLst/>
          </a:prstGeom>
          <a:noFill/>
        </p:spPr>
      </p:pic>
      <p:pic>
        <p:nvPicPr>
          <p:cNvPr id="16" name="Picture 3" descr="H:\tiwul+es krim\IMG_4537.JPG"/>
          <p:cNvPicPr>
            <a:picLocks noChangeAspect="1" noChangeArrowheads="1"/>
          </p:cNvPicPr>
          <p:nvPr/>
        </p:nvPicPr>
        <p:blipFill>
          <a:blip r:embed="rId8" cstate="print"/>
          <a:srcRect/>
          <a:stretch>
            <a:fillRect/>
          </a:stretch>
        </p:blipFill>
        <p:spPr bwMode="auto">
          <a:xfrm>
            <a:off x="6944835" y="784455"/>
            <a:ext cx="2097581" cy="1573292"/>
          </a:xfrm>
          <a:prstGeom prst="ellipse">
            <a:avLst/>
          </a:prstGeom>
          <a:noFill/>
        </p:spPr>
      </p:pic>
      <p:sp>
        <p:nvSpPr>
          <p:cNvPr id="17" name="Rectangle 2"/>
          <p:cNvSpPr txBox="1">
            <a:spLocks noChangeArrowheads="1"/>
          </p:cNvSpPr>
          <p:nvPr/>
        </p:nvSpPr>
        <p:spPr bwMode="auto">
          <a:xfrm>
            <a:off x="292925" y="3194874"/>
            <a:ext cx="8305800" cy="514350"/>
          </a:xfrm>
          <a:prstGeom prst="rect">
            <a:avLst/>
          </a:prstGeom>
          <a:noFill/>
          <a:ln w="9525">
            <a:noFill/>
            <a:miter lim="800000"/>
            <a:headEnd/>
            <a:tailEnd/>
          </a:ln>
        </p:spPr>
        <p:txBody>
          <a:bodyPr anchor="ctr"/>
          <a:lstStyle/>
          <a:p>
            <a:pPr fontAlgn="auto">
              <a:spcAft>
                <a:spcPts val="0"/>
              </a:spcAft>
              <a:defRPr/>
            </a:pPr>
            <a:r>
              <a:rPr lang="en-US" sz="2400" b="1" dirty="0">
                <a:solidFill>
                  <a:srgbClr val="000000"/>
                </a:solidFill>
                <a:effectLst>
                  <a:outerShdw blurRad="38100" dist="38100" dir="2700000" algn="tl">
                    <a:srgbClr val="C0C0C0"/>
                  </a:outerShdw>
                </a:effectLst>
                <a:latin typeface="+mn-lt"/>
                <a:cs typeface="+mn-cs"/>
              </a:rPr>
              <a:t>INSTANT </a:t>
            </a:r>
            <a:r>
              <a:rPr lang="en-US" sz="2400" b="1" i="1" dirty="0" err="1">
                <a:solidFill>
                  <a:srgbClr val="000000"/>
                </a:solidFill>
                <a:effectLst>
                  <a:outerShdw blurRad="38100" dist="38100" dir="2700000" algn="tl">
                    <a:srgbClr val="C0C0C0"/>
                  </a:outerShdw>
                </a:effectLst>
                <a:latin typeface="+mn-lt"/>
                <a:cs typeface="+mn-cs"/>
              </a:rPr>
              <a:t>TIWUL</a:t>
            </a:r>
            <a:r>
              <a:rPr lang="en-US" sz="2400" b="1" i="1" dirty="0">
                <a:solidFill>
                  <a:srgbClr val="000000"/>
                </a:solidFill>
                <a:effectLst>
                  <a:outerShdw blurRad="38100" dist="38100" dir="2700000" algn="tl">
                    <a:srgbClr val="C0C0C0"/>
                  </a:outerShdw>
                </a:effectLst>
                <a:latin typeface="+mn-lt"/>
                <a:cs typeface="+mn-cs"/>
              </a:rPr>
              <a:t> </a:t>
            </a:r>
            <a:r>
              <a:rPr lang="en-US" sz="2000" b="1" dirty="0">
                <a:solidFill>
                  <a:srgbClr val="000000"/>
                </a:solidFill>
                <a:effectLst>
                  <a:outerShdw blurRad="38100" dist="38100" dir="2700000" algn="tl">
                    <a:srgbClr val="C0C0C0"/>
                  </a:outerShdw>
                </a:effectLst>
                <a:latin typeface="+mj-lt"/>
                <a:ea typeface="+mj-ea"/>
                <a:cs typeface="+mj-cs"/>
              </a:rPr>
              <a:t>(</a:t>
            </a:r>
            <a:r>
              <a:rPr lang="en-US" sz="2000" b="1" dirty="0">
                <a:solidFill>
                  <a:srgbClr val="000000"/>
                </a:solidFill>
                <a:effectLst>
                  <a:outerShdw blurRad="38100" dist="38100" dir="2700000" algn="tl">
                    <a:srgbClr val="C0C0C0"/>
                  </a:outerShdw>
                </a:effectLst>
                <a:latin typeface="+mn-lt"/>
                <a:cs typeface="+mn-cs"/>
              </a:rPr>
              <a:t>composite of cassava and cowpea flours)</a:t>
            </a:r>
            <a:endParaRPr lang="en-US" sz="2000" b="1" dirty="0">
              <a:solidFill>
                <a:srgbClr val="000000"/>
              </a:solidFill>
              <a:effectLst>
                <a:outerShdw blurRad="38100" dist="38100" dir="2700000" algn="tl">
                  <a:srgbClr val="C0C0C0"/>
                </a:outerShdw>
              </a:effectLst>
              <a:latin typeface="+mj-lt"/>
              <a:ea typeface="+mj-ea"/>
              <a:cs typeface="+mj-cs"/>
            </a:endParaRPr>
          </a:p>
        </p:txBody>
      </p:sp>
      <p:sp>
        <p:nvSpPr>
          <p:cNvPr id="22" name="Rectangle 3"/>
          <p:cNvSpPr>
            <a:spLocks noChangeArrowheads="1"/>
          </p:cNvSpPr>
          <p:nvPr/>
        </p:nvSpPr>
        <p:spPr bwMode="auto">
          <a:xfrm>
            <a:off x="239235" y="2607623"/>
            <a:ext cx="6705600" cy="400050"/>
          </a:xfrm>
          <a:prstGeom prst="rect">
            <a:avLst/>
          </a:prstGeom>
          <a:noFill/>
          <a:ln w="28575">
            <a:noFill/>
            <a:miter lim="800000"/>
            <a:headEnd/>
            <a:tailEnd/>
          </a:ln>
          <a:effectLst/>
        </p:spPr>
        <p:txBody>
          <a:bodyPr>
            <a:spAutoFit/>
          </a:bodyPr>
          <a:lstStyle/>
          <a:p>
            <a:pPr fontAlgn="auto">
              <a:spcBef>
                <a:spcPct val="30000"/>
              </a:spcBef>
              <a:spcAft>
                <a:spcPts val="0"/>
              </a:spcAft>
              <a:buClr>
                <a:schemeClr val="hlink"/>
              </a:buClr>
              <a:buSzPct val="120000"/>
              <a:tabLst>
                <a:tab pos="3238500" algn="dec"/>
                <a:tab pos="5048250" algn="dec"/>
              </a:tabLst>
              <a:defRPr/>
            </a:pPr>
            <a:r>
              <a:rPr lang="en-US" sz="2000" dirty="0">
                <a:solidFill>
                  <a:srgbClr val="404040"/>
                </a:solidFill>
                <a:effectLst>
                  <a:outerShdw blurRad="38100" dist="38100" dir="2700000" algn="tl">
                    <a:srgbClr val="C0C0C0"/>
                  </a:outerShdw>
                </a:effectLst>
                <a:latin typeface="Tahoma" pitchFamily="34" charset="0"/>
                <a:cs typeface="+mn-cs"/>
              </a:rPr>
              <a:t>The protein content increased from 1.26% to 3.9%  </a:t>
            </a:r>
          </a:p>
        </p:txBody>
      </p:sp>
      <p:sp>
        <p:nvSpPr>
          <p:cNvPr id="23" name="Rectangle 3"/>
          <p:cNvSpPr>
            <a:spLocks noChangeArrowheads="1"/>
          </p:cNvSpPr>
          <p:nvPr/>
        </p:nvSpPr>
        <p:spPr bwMode="auto">
          <a:xfrm>
            <a:off x="292925" y="5663388"/>
            <a:ext cx="7003026" cy="369332"/>
          </a:xfrm>
          <a:prstGeom prst="rect">
            <a:avLst/>
          </a:prstGeom>
          <a:noFill/>
          <a:ln w="28575">
            <a:noFill/>
            <a:miter lim="800000"/>
            <a:headEnd/>
            <a:tailEnd/>
          </a:ln>
          <a:effectLst/>
        </p:spPr>
        <p:txBody>
          <a:bodyPr wrap="square">
            <a:spAutoFit/>
          </a:bodyPr>
          <a:lstStyle/>
          <a:p>
            <a:pPr fontAlgn="auto">
              <a:spcBef>
                <a:spcPct val="30000"/>
              </a:spcBef>
              <a:spcAft>
                <a:spcPts val="0"/>
              </a:spcAft>
              <a:buClr>
                <a:schemeClr val="hlink"/>
              </a:buClr>
              <a:buSzPct val="120000"/>
              <a:tabLst>
                <a:tab pos="3238500" algn="dec"/>
                <a:tab pos="5048250" algn="dec"/>
              </a:tabLst>
              <a:defRPr/>
            </a:pPr>
            <a:r>
              <a:rPr lang="en-US" b="1" dirty="0">
                <a:solidFill>
                  <a:srgbClr val="404040"/>
                </a:solidFill>
                <a:effectLst>
                  <a:outerShdw blurRad="38100" dist="38100" dir="2700000" algn="tl">
                    <a:srgbClr val="C0C0C0"/>
                  </a:outerShdw>
                </a:effectLst>
                <a:latin typeface="Tahoma" pitchFamily="34" charset="0"/>
                <a:cs typeface="+mn-cs"/>
              </a:rPr>
              <a:t>The protein content increased from 1.26% </a:t>
            </a:r>
            <a:r>
              <a:rPr lang="en-US" b="1" dirty="0" err="1">
                <a:solidFill>
                  <a:srgbClr val="404040"/>
                </a:solidFill>
                <a:effectLst>
                  <a:outerShdw blurRad="38100" dist="38100" dir="2700000" algn="tl">
                    <a:srgbClr val="C0C0C0"/>
                  </a:outerShdw>
                </a:effectLst>
                <a:latin typeface="Tahoma" pitchFamily="34" charset="0"/>
                <a:cs typeface="+mn-cs"/>
              </a:rPr>
              <a:t>menjadi</a:t>
            </a:r>
            <a:r>
              <a:rPr lang="en-US" b="1" dirty="0">
                <a:solidFill>
                  <a:srgbClr val="404040"/>
                </a:solidFill>
                <a:effectLst>
                  <a:outerShdw blurRad="38100" dist="38100" dir="2700000" algn="tl">
                    <a:srgbClr val="C0C0C0"/>
                  </a:outerShdw>
                </a:effectLst>
                <a:latin typeface="Tahoma" pitchFamily="34" charset="0"/>
                <a:cs typeface="+mn-cs"/>
              </a:rPr>
              <a:t> 4.5%  </a:t>
            </a:r>
          </a:p>
        </p:txBody>
      </p:sp>
    </p:spTree>
    <p:extLst>
      <p:ext uri="{BB962C8B-B14F-4D97-AF65-F5344CB8AC3E}">
        <p14:creationId xmlns:p14="http://schemas.microsoft.com/office/powerpoint/2010/main" val="3569674266"/>
      </p:ext>
    </p:extLst>
  </p:cSld>
  <p:clrMapOvr>
    <a:masterClrMapping/>
  </p:clrMapOvr>
  <p:transition spd="med">
    <p:plus/>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descr="Description: C:\Users\acer\AppData\Local\Microsoft\Windows\Temporary Internet Files\Content.Word\outlet roti boss.jpg"/>
          <p:cNvPicPr>
            <a:picLocks noChangeAspect="1" noChangeArrowheads="1"/>
          </p:cNvPicPr>
          <p:nvPr/>
        </p:nvPicPr>
        <p:blipFill>
          <a:blip r:embed="rId2" cstate="print"/>
          <a:srcRect/>
          <a:stretch>
            <a:fillRect/>
          </a:stretch>
        </p:blipFill>
        <p:spPr bwMode="auto">
          <a:xfrm>
            <a:off x="95351" y="631053"/>
            <a:ext cx="4019450" cy="5850834"/>
          </a:xfrm>
          <a:prstGeom prst="rect">
            <a:avLst/>
          </a:prstGeom>
          <a:noFill/>
          <a:ln w="9525">
            <a:noFill/>
            <a:miter lim="800000"/>
            <a:headEnd/>
            <a:tailEnd/>
          </a:ln>
        </p:spPr>
      </p:pic>
      <p:pic>
        <p:nvPicPr>
          <p:cNvPr id="34819" name="Picture 5" descr="DSC_0929.JPG"/>
          <p:cNvPicPr>
            <a:picLocks noChangeAspect="1"/>
          </p:cNvPicPr>
          <p:nvPr/>
        </p:nvPicPr>
        <p:blipFill>
          <a:blip r:embed="rId3" cstate="print"/>
          <a:srcRect/>
          <a:stretch>
            <a:fillRect/>
          </a:stretch>
        </p:blipFill>
        <p:spPr bwMode="auto">
          <a:xfrm>
            <a:off x="2926320" y="1255007"/>
            <a:ext cx="5919338" cy="395232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4824" name="Picture 3" descr="I:\rotiboss\DSC_0958.JPG"/>
          <p:cNvPicPr>
            <a:picLocks noChangeAspect="1" noChangeArrowheads="1"/>
          </p:cNvPicPr>
          <p:nvPr/>
        </p:nvPicPr>
        <p:blipFill>
          <a:blip r:embed="rId4" cstate="print"/>
          <a:srcRect/>
          <a:stretch>
            <a:fillRect/>
          </a:stretch>
        </p:blipFill>
        <p:spPr bwMode="auto">
          <a:xfrm>
            <a:off x="5220228" y="4044497"/>
            <a:ext cx="2998838" cy="200163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37890" name="Title 1"/>
          <p:cNvSpPr>
            <a:spLocks noGrp="1"/>
          </p:cNvSpPr>
          <p:nvPr>
            <p:ph type="title" idx="4294967295"/>
          </p:nvPr>
        </p:nvSpPr>
        <p:spPr>
          <a:xfrm>
            <a:off x="825335" y="159104"/>
            <a:ext cx="8229600" cy="943897"/>
          </a:xfrm>
        </p:spPr>
        <p:style>
          <a:lnRef idx="2">
            <a:schemeClr val="accent6"/>
          </a:lnRef>
          <a:fillRef idx="1">
            <a:schemeClr val="lt1"/>
          </a:fillRef>
          <a:effectRef idx="0">
            <a:schemeClr val="accent6"/>
          </a:effectRef>
          <a:fontRef idx="minor">
            <a:schemeClr val="dk1"/>
          </a:fontRef>
        </p:style>
        <p:txBody>
          <a:bodyPr rtlCol="0">
            <a:noAutofit/>
          </a:bodyPr>
          <a:lstStyle/>
          <a:p>
            <a:pPr algn="r" eaLnBrk="1" fontAlgn="auto" hangingPunct="1">
              <a:spcAft>
                <a:spcPts val="0"/>
              </a:spcAft>
              <a:defRPr/>
            </a:pPr>
            <a:r>
              <a:rPr lang="en-US" sz="2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BUSSINESS</a:t>
            </a: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INCUBATOR COLLABORATED WITH  </a:t>
            </a:r>
            <a:r>
              <a:rPr lang="en-US" sz="2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ILETRI</a:t>
            </a: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(CAKE </a:t>
            </a:r>
            <a:r>
              <a:rPr lang="en-US" sz="24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TAPE</a:t>
            </a: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2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UBIKAYU</a:t>
            </a: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sym typeface="Wingdings" pitchFamily="2" charset="2"/>
              </a:rPr>
              <a:t> USES 50% OF CASSAVA FLOUR</a:t>
            </a: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p>
        </p:txBody>
      </p:sp>
    </p:spTree>
    <p:extLst>
      <p:ext uri="{BB962C8B-B14F-4D97-AF65-F5344CB8AC3E}">
        <p14:creationId xmlns:p14="http://schemas.microsoft.com/office/powerpoint/2010/main" val="3141041068"/>
      </p:ext>
    </p:extLst>
  </p:cSld>
  <p:clrMapOvr>
    <a:masterClrMapping/>
  </p:clrMapOvr>
  <p:transition spd="med">
    <p:wedg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CB00A312-D326-4387-AFB8-5FD42173506F}" type="slidenum">
              <a:rPr lang="en-US" smtClean="0"/>
              <a:pPr>
                <a:defRPr/>
              </a:pPr>
              <a:t>32</a:t>
            </a:fld>
            <a:endParaRPr lang="en-US"/>
          </a:p>
        </p:txBody>
      </p:sp>
      <p:sp>
        <p:nvSpPr>
          <p:cNvPr id="7" name="Title 1"/>
          <p:cNvSpPr txBox="1">
            <a:spLocks/>
          </p:cNvSpPr>
          <p:nvPr/>
        </p:nvSpPr>
        <p:spPr>
          <a:xfrm>
            <a:off x="665018" y="277256"/>
            <a:ext cx="7796811" cy="906702"/>
          </a:xfrm>
          <a:prstGeom prst="rect">
            <a:avLst/>
          </a:prstGeom>
        </p:spPr>
        <p:style>
          <a:lnRef idx="2">
            <a:schemeClr val="accent6"/>
          </a:lnRef>
          <a:fillRef idx="1">
            <a:schemeClr val="lt1"/>
          </a:fillRef>
          <a:effectRef idx="0">
            <a:schemeClr val="accent6"/>
          </a:effectRef>
          <a:fontRef idx="minor">
            <a:schemeClr val="dk1"/>
          </a:fontRef>
        </p:style>
        <p:txBody>
          <a:bodyPr>
            <a:normAutofit fontScale="925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2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malang</a:t>
            </a: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4 variety </a:t>
            </a: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in</a:t>
            </a:r>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North </a:t>
            </a:r>
            <a:r>
              <a:rPr lang="en-US" sz="2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sumatra</a:t>
            </a: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(left) and east </a:t>
            </a:r>
            <a:r>
              <a:rPr lang="en-US" sz="2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nusa</a:t>
            </a: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2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tenggara</a:t>
            </a: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r>
              <a:rPr lang="en-US" sz="2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RIgHT</a:t>
            </a: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endParaRPr lang="id-ID"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1030" name="Picture 6"/>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604"/>
          <a:stretch/>
        </p:blipFill>
        <p:spPr bwMode="auto">
          <a:xfrm>
            <a:off x="4563422" y="1394973"/>
            <a:ext cx="3303233" cy="4872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descr="Image may contain: Yuliantoro Baliadi, standing"/>
          <p:cNvPicPr>
            <a:picLocks noChangeAspect="1" noChangeArrowheads="1"/>
          </p:cNvPicPr>
          <p:nvPr/>
        </p:nvPicPr>
        <p:blipFill rotWithShape="1">
          <a:blip r:embed="rId3">
            <a:extLst>
              <a:ext uri="{28A0092B-C50C-407E-A947-70E740481C1C}">
                <a14:useLocalDpi xmlns:a14="http://schemas.microsoft.com/office/drawing/2010/main" val="0"/>
              </a:ext>
            </a:extLst>
          </a:blip>
          <a:srcRect t="13048"/>
          <a:stretch/>
        </p:blipFill>
        <p:spPr bwMode="auto">
          <a:xfrm>
            <a:off x="1097604" y="1394974"/>
            <a:ext cx="3151903" cy="4872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44200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CB00A312-D326-4387-AFB8-5FD42173506F}" type="slidenum">
              <a:rPr lang="en-US" smtClean="0"/>
              <a:pPr>
                <a:defRPr/>
              </a:pPr>
              <a:t>33</a:t>
            </a:fld>
            <a:endParaRPr lang="en-US"/>
          </a:p>
        </p:txBody>
      </p:sp>
      <p:sp>
        <p:nvSpPr>
          <p:cNvPr id="3" name="Title 3"/>
          <p:cNvSpPr txBox="1">
            <a:spLocks/>
          </p:cNvSpPr>
          <p:nvPr/>
        </p:nvSpPr>
        <p:spPr>
          <a:xfrm>
            <a:off x="601867" y="598102"/>
            <a:ext cx="2926653" cy="72521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References</a:t>
            </a:r>
            <a:endPar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Rectangle 3"/>
          <p:cNvSpPr/>
          <p:nvPr/>
        </p:nvSpPr>
        <p:spPr>
          <a:xfrm>
            <a:off x="348343" y="1302842"/>
            <a:ext cx="8418286" cy="3539430"/>
          </a:xfrm>
          <a:prstGeom prst="rect">
            <a:avLst/>
          </a:prstGeom>
        </p:spPr>
        <p:txBody>
          <a:bodyPr wrap="square">
            <a:spAutoFit/>
          </a:bodyPr>
          <a:lstStyle/>
          <a:p>
            <a:pPr marL="457200" indent="-457200">
              <a:buFontTx/>
              <a:buChar char="-"/>
            </a:pPr>
            <a:r>
              <a:rPr lang="en-US" sz="2800" b="1" dirty="0" smtClean="0"/>
              <a:t>M. </a:t>
            </a:r>
            <a:r>
              <a:rPr lang="en-US" sz="2800" b="1" dirty="0" err="1" smtClean="0"/>
              <a:t>Syakir</a:t>
            </a:r>
            <a:r>
              <a:rPr lang="en-US" sz="2800" b="1" dirty="0" smtClean="0"/>
              <a:t>, </a:t>
            </a:r>
            <a:r>
              <a:rPr lang="en-US" sz="2800" b="1" dirty="0" err="1" smtClean="0"/>
              <a:t>Andriko</a:t>
            </a:r>
            <a:r>
              <a:rPr lang="en-US" sz="2800" b="1" dirty="0" smtClean="0"/>
              <a:t> </a:t>
            </a:r>
            <a:r>
              <a:rPr lang="en-US" sz="2800" b="1" dirty="0" err="1" smtClean="0"/>
              <a:t>Noto</a:t>
            </a:r>
            <a:r>
              <a:rPr lang="en-US" sz="2800" b="1" dirty="0" smtClean="0"/>
              <a:t> </a:t>
            </a:r>
            <a:r>
              <a:rPr lang="en-US" sz="2800" b="1" dirty="0" err="1" smtClean="0"/>
              <a:t>Susanto</a:t>
            </a:r>
            <a:r>
              <a:rPr lang="en-US" sz="2800" b="1" dirty="0" smtClean="0"/>
              <a:t>, &amp; </a:t>
            </a:r>
            <a:r>
              <a:rPr lang="en-US" sz="2800" b="1" dirty="0" err="1" smtClean="0"/>
              <a:t>Joko</a:t>
            </a:r>
            <a:r>
              <a:rPr lang="en-US" sz="2800" b="1" dirty="0" smtClean="0"/>
              <a:t> </a:t>
            </a:r>
            <a:r>
              <a:rPr lang="en-US" sz="2800" b="1" dirty="0" err="1" smtClean="0"/>
              <a:t>Susilo</a:t>
            </a:r>
            <a:r>
              <a:rPr lang="en-US" sz="2800" b="1" dirty="0" smtClean="0"/>
              <a:t> </a:t>
            </a:r>
            <a:r>
              <a:rPr lang="en-US" sz="2800" b="1" dirty="0" err="1" smtClean="0"/>
              <a:t>Utomo</a:t>
            </a:r>
            <a:r>
              <a:rPr lang="en-US" sz="2800" b="1" dirty="0" smtClean="0"/>
              <a:t>. 2017. Root &amp; tuber crops development policy in Indonesia for food sustainability.</a:t>
            </a:r>
          </a:p>
          <a:p>
            <a:pPr marL="457200" indent="-457200">
              <a:buFontTx/>
              <a:buChar char="-"/>
            </a:pPr>
            <a:r>
              <a:rPr lang="en-US" sz="2800" b="1" dirty="0" err="1" smtClean="0"/>
              <a:t>Iletri</a:t>
            </a:r>
            <a:r>
              <a:rPr lang="en-US" sz="2800" b="1" dirty="0" smtClean="0"/>
              <a:t>. 2016. ILETRI </a:t>
            </a:r>
            <a:r>
              <a:rPr lang="en-US" sz="2800" b="1" dirty="0" err="1" smtClean="0"/>
              <a:t>profil</a:t>
            </a:r>
            <a:r>
              <a:rPr lang="en-US" sz="2800" b="1" dirty="0" smtClean="0"/>
              <a:t>.</a:t>
            </a:r>
          </a:p>
          <a:p>
            <a:pPr marL="457200" indent="-457200">
              <a:buFontTx/>
              <a:buChar char="-"/>
            </a:pPr>
            <a:r>
              <a:rPr lang="en-US" sz="2800" b="1" dirty="0" smtClean="0"/>
              <a:t>Ali </a:t>
            </a:r>
            <a:r>
              <a:rPr lang="en-US" sz="2800" b="1" dirty="0" err="1" smtClean="0"/>
              <a:t>Jamil</a:t>
            </a:r>
            <a:r>
              <a:rPr lang="en-US" sz="2800" b="1" dirty="0" smtClean="0"/>
              <a:t>. 2018. Policy for cassava developing in Indonesia. </a:t>
            </a:r>
          </a:p>
          <a:p>
            <a:pPr marL="457200" indent="-457200">
              <a:buFontTx/>
              <a:buChar char="-"/>
            </a:pPr>
            <a:r>
              <a:rPr lang="en-US" sz="2800" b="1" dirty="0" err="1" smtClean="0"/>
              <a:t>Kartika</a:t>
            </a:r>
            <a:r>
              <a:rPr lang="en-US" sz="2800" b="1" dirty="0" smtClean="0"/>
              <a:t> </a:t>
            </a:r>
            <a:r>
              <a:rPr lang="en-US" sz="2800" b="1" dirty="0" err="1" smtClean="0"/>
              <a:t>Noerwijati</a:t>
            </a:r>
            <a:r>
              <a:rPr lang="en-US" sz="2800" b="1" dirty="0" smtClean="0"/>
              <a:t> &amp; Abdullah </a:t>
            </a:r>
            <a:r>
              <a:rPr lang="en-US" sz="2800" b="1" dirty="0" err="1" smtClean="0"/>
              <a:t>Taufiq</a:t>
            </a:r>
            <a:r>
              <a:rPr lang="en-US" sz="2800" b="1" dirty="0" smtClean="0"/>
              <a:t>. 2019. Cassava</a:t>
            </a:r>
          </a:p>
          <a:p>
            <a:r>
              <a:rPr lang="en-US" sz="2800" b="1" dirty="0"/>
              <a:t> </a:t>
            </a:r>
            <a:r>
              <a:rPr lang="en-US" sz="2800" b="1" dirty="0" smtClean="0"/>
              <a:t>     in Indonesia.</a:t>
            </a:r>
            <a:endParaRPr lang="en-US" sz="2800" b="1" dirty="0"/>
          </a:p>
        </p:txBody>
      </p:sp>
    </p:spTree>
    <p:extLst>
      <p:ext uri="{BB962C8B-B14F-4D97-AF65-F5344CB8AC3E}">
        <p14:creationId xmlns:p14="http://schemas.microsoft.com/office/powerpoint/2010/main" val="2277037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33230054-E1E2-43BD-9F21-33F5CEB613B2}" type="slidenum">
              <a:rPr lang="en-US" smtClean="0"/>
              <a:pPr>
                <a:defRPr/>
              </a:pPr>
              <a:t>34</a:t>
            </a:fld>
            <a:endParaRPr lang="en-US"/>
          </a:p>
        </p:txBody>
      </p:sp>
      <p:sp>
        <p:nvSpPr>
          <p:cNvPr id="4" name="Title 3"/>
          <p:cNvSpPr txBox="1">
            <a:spLocks/>
          </p:cNvSpPr>
          <p:nvPr/>
        </p:nvSpPr>
        <p:spPr>
          <a:xfrm>
            <a:off x="2880610" y="583345"/>
            <a:ext cx="2926653" cy="725214"/>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Thank you</a:t>
            </a:r>
          </a:p>
        </p:txBody>
      </p:sp>
      <p:grpSp>
        <p:nvGrpSpPr>
          <p:cNvPr id="8" name="Group 13"/>
          <p:cNvGrpSpPr/>
          <p:nvPr/>
        </p:nvGrpSpPr>
        <p:grpSpPr>
          <a:xfrm>
            <a:off x="1605224" y="4458325"/>
            <a:ext cx="5456110" cy="1132820"/>
            <a:chOff x="-614296" y="5645150"/>
            <a:chExt cx="5456110" cy="1132820"/>
          </a:xfrm>
        </p:grpSpPr>
        <p:sp>
          <p:nvSpPr>
            <p:cNvPr id="9" name="TextBox 4"/>
            <p:cNvSpPr txBox="1">
              <a:spLocks noChangeArrowheads="1"/>
            </p:cNvSpPr>
            <p:nvPr/>
          </p:nvSpPr>
          <p:spPr bwMode="auto">
            <a:xfrm>
              <a:off x="8883" y="6254750"/>
              <a:ext cx="4433585" cy="523220"/>
            </a:xfrm>
            <a:prstGeom prst="rect">
              <a:avLst/>
            </a:prstGeom>
            <a:noFill/>
            <a:ln w="9525">
              <a:noFill/>
              <a:miter lim="800000"/>
              <a:headEnd/>
              <a:tailEnd/>
            </a:ln>
          </p:spPr>
          <p:txBody>
            <a:bodyPr wrap="none">
              <a:spAutoFit/>
            </a:bodyPr>
            <a:lstStyle/>
            <a:p>
              <a:pPr algn="ctr"/>
              <a:r>
                <a:rPr lang="id-ID" sz="2800" dirty="0">
                  <a:solidFill>
                    <a:srgbClr val="C00000"/>
                  </a:solidFill>
                </a:rPr>
                <a:t>www.litbang.p</a:t>
              </a:r>
              <a:r>
                <a:rPr lang="en-US" sz="2800" dirty="0" err="1">
                  <a:solidFill>
                    <a:srgbClr val="C00000"/>
                  </a:solidFill>
                </a:rPr>
                <a:t>ertani</a:t>
              </a:r>
              <a:r>
                <a:rPr lang="id-ID" sz="2800" dirty="0">
                  <a:solidFill>
                    <a:srgbClr val="C00000"/>
                  </a:solidFill>
                </a:rPr>
                <a:t>an.go.id</a:t>
              </a:r>
            </a:p>
          </p:txBody>
        </p:sp>
        <p:sp>
          <p:nvSpPr>
            <p:cNvPr id="10" name="TextBox 5"/>
            <p:cNvSpPr txBox="1">
              <a:spLocks noChangeArrowheads="1"/>
            </p:cNvSpPr>
            <p:nvPr/>
          </p:nvSpPr>
          <p:spPr bwMode="auto">
            <a:xfrm>
              <a:off x="-614296" y="5645150"/>
              <a:ext cx="5456110" cy="707886"/>
            </a:xfrm>
            <a:prstGeom prst="rect">
              <a:avLst/>
            </a:prstGeom>
            <a:noFill/>
            <a:ln w="9525">
              <a:noFill/>
              <a:miter lim="800000"/>
              <a:headEnd/>
              <a:tailEnd/>
            </a:ln>
          </p:spPr>
          <p:txBody>
            <a:bodyPr wrap="none">
              <a:spAutoFit/>
            </a:bodyPr>
            <a:lstStyle/>
            <a:p>
              <a:pPr algn="ctr"/>
              <a:r>
                <a:rPr lang="en-US" sz="4000" dirty="0">
                  <a:latin typeface="Tahoma" pitchFamily="34" charset="0"/>
                  <a:cs typeface="Tahoma" pitchFamily="34" charset="0"/>
                </a:rPr>
                <a:t>IAARD-ICFORD_ILETRI</a:t>
              </a:r>
              <a:endParaRPr lang="id-ID" sz="4000" dirty="0">
                <a:latin typeface="Tahoma" pitchFamily="34" charset="0"/>
                <a:cs typeface="Tahoma" pitchFamily="34" charset="0"/>
              </a:endParaRPr>
            </a:p>
          </p:txBody>
        </p:sp>
      </p:grpSp>
      <p:pic>
        <p:nvPicPr>
          <p:cNvPr id="11" name="Picture 10" descr="VANDEL.jpg"/>
          <p:cNvPicPr>
            <a:picLocks noChangeAspect="1"/>
          </p:cNvPicPr>
          <p:nvPr/>
        </p:nvPicPr>
        <p:blipFill>
          <a:blip r:embed="rId2" cstate="email"/>
          <a:srcRect/>
          <a:stretch>
            <a:fillRect/>
          </a:stretch>
        </p:blipFill>
        <p:spPr bwMode="auto">
          <a:xfrm>
            <a:off x="3414010" y="1713818"/>
            <a:ext cx="1657720" cy="1657720"/>
          </a:xfrm>
          <a:prstGeom prst="rect">
            <a:avLst/>
          </a:prstGeom>
          <a:noFill/>
          <a:ln w="9525">
            <a:noFill/>
            <a:miter lim="800000"/>
            <a:headEnd/>
            <a:tailEnd/>
          </a:ln>
        </p:spPr>
      </p:pic>
      <p:sp>
        <p:nvSpPr>
          <p:cNvPr id="12" name="TextBox 11"/>
          <p:cNvSpPr txBox="1">
            <a:spLocks noChangeArrowheads="1"/>
          </p:cNvSpPr>
          <p:nvPr/>
        </p:nvSpPr>
        <p:spPr bwMode="auto">
          <a:xfrm>
            <a:off x="5531735" y="3533463"/>
            <a:ext cx="2286000" cy="523875"/>
          </a:xfrm>
          <a:prstGeom prst="rect">
            <a:avLst/>
          </a:prstGeom>
          <a:noFill/>
          <a:ln w="9525">
            <a:noFill/>
            <a:miter lim="800000"/>
            <a:headEnd/>
            <a:tailEnd/>
          </a:ln>
        </p:spPr>
        <p:txBody>
          <a:bodyPr>
            <a:spAutoFit/>
          </a:bodyPr>
          <a:lstStyle/>
          <a:p>
            <a:r>
              <a:rPr lang="en-US" sz="2800">
                <a:solidFill>
                  <a:srgbClr val="002060"/>
                </a:solidFill>
                <a:latin typeface="Copperplate Gothic Bold" pitchFamily="34" charset="0"/>
              </a:rPr>
              <a:t>Networks</a:t>
            </a:r>
          </a:p>
        </p:txBody>
      </p:sp>
      <p:sp>
        <p:nvSpPr>
          <p:cNvPr id="13" name="TextBox 12"/>
          <p:cNvSpPr txBox="1">
            <a:spLocks noChangeArrowheads="1"/>
          </p:cNvSpPr>
          <p:nvPr/>
        </p:nvSpPr>
        <p:spPr bwMode="auto">
          <a:xfrm>
            <a:off x="2956810" y="3523938"/>
            <a:ext cx="2362200" cy="523875"/>
          </a:xfrm>
          <a:prstGeom prst="rect">
            <a:avLst/>
          </a:prstGeom>
          <a:noFill/>
          <a:ln w="9525">
            <a:noFill/>
            <a:miter lim="800000"/>
            <a:headEnd/>
            <a:tailEnd/>
          </a:ln>
        </p:spPr>
        <p:txBody>
          <a:bodyPr>
            <a:spAutoFit/>
          </a:bodyPr>
          <a:lstStyle/>
          <a:p>
            <a:r>
              <a:rPr lang="en-US" sz="2800">
                <a:solidFill>
                  <a:srgbClr val="002060"/>
                </a:solidFill>
                <a:latin typeface="Copperplate Gothic Bold" pitchFamily="34" charset="0"/>
              </a:rPr>
              <a:t>Innovation</a:t>
            </a:r>
          </a:p>
        </p:txBody>
      </p:sp>
      <p:sp>
        <p:nvSpPr>
          <p:cNvPr id="14" name="TextBox 13"/>
          <p:cNvSpPr txBox="1">
            <a:spLocks noChangeArrowheads="1"/>
          </p:cNvSpPr>
          <p:nvPr/>
        </p:nvSpPr>
        <p:spPr bwMode="auto">
          <a:xfrm>
            <a:off x="975610" y="3523938"/>
            <a:ext cx="1905000" cy="523875"/>
          </a:xfrm>
          <a:prstGeom prst="rect">
            <a:avLst/>
          </a:prstGeom>
          <a:noFill/>
          <a:ln w="9525">
            <a:noFill/>
            <a:miter lim="800000"/>
            <a:headEnd/>
            <a:tailEnd/>
          </a:ln>
        </p:spPr>
        <p:txBody>
          <a:bodyPr>
            <a:spAutoFit/>
          </a:bodyPr>
          <a:lstStyle/>
          <a:p>
            <a:r>
              <a:rPr lang="en-US" sz="2800" dirty="0">
                <a:solidFill>
                  <a:srgbClr val="002060"/>
                </a:solidFill>
                <a:latin typeface="Copperplate Gothic Bold" pitchFamily="34" charset="0"/>
              </a:rPr>
              <a:t>Science</a:t>
            </a:r>
          </a:p>
        </p:txBody>
      </p:sp>
    </p:spTree>
    <p:extLst>
      <p:ext uri="{BB962C8B-B14F-4D97-AF65-F5344CB8AC3E}">
        <p14:creationId xmlns:p14="http://schemas.microsoft.com/office/powerpoint/2010/main" val="2290248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33230054-E1E2-43BD-9F21-33F5CEB613B2}" type="slidenum">
              <a:rPr lang="en-US" smtClean="0"/>
              <a:pPr>
                <a:defRPr/>
              </a:pPr>
              <a:t>4</a:t>
            </a:fld>
            <a:endParaRPr lang="en-US"/>
          </a:p>
        </p:txBody>
      </p:sp>
      <p:sp>
        <p:nvSpPr>
          <p:cNvPr id="4" name="Rectangle 3"/>
          <p:cNvSpPr/>
          <p:nvPr/>
        </p:nvSpPr>
        <p:spPr>
          <a:xfrm>
            <a:off x="394137" y="832376"/>
            <a:ext cx="8339959" cy="4154984"/>
          </a:xfrm>
          <a:prstGeom prst="rect">
            <a:avLst/>
          </a:prstGeom>
          <a:gradFill flip="none" rotWithShape="1">
            <a:gsLst>
              <a:gs pos="0">
                <a:srgbClr val="CCFF66">
                  <a:tint val="66000"/>
                  <a:satMod val="160000"/>
                </a:srgbClr>
              </a:gs>
              <a:gs pos="50000">
                <a:srgbClr val="CCFF66">
                  <a:tint val="44500"/>
                  <a:satMod val="160000"/>
                </a:srgbClr>
              </a:gs>
              <a:gs pos="100000">
                <a:srgbClr val="CCFF66">
                  <a:tint val="23500"/>
                  <a:satMod val="160000"/>
                </a:srgbClr>
              </a:gs>
            </a:gsLst>
            <a:lin ang="16200000" scaled="1"/>
            <a:tileRect/>
          </a:gradFill>
        </p:spPr>
        <p:txBody>
          <a:bodyPr wrap="square">
            <a:spAutoFit/>
          </a:bodyPr>
          <a:lstStyle/>
          <a:p>
            <a:r>
              <a:rPr lang="en-US" sz="2400" b="1" spc="50" dirty="0" smtClean="0">
                <a:ln w="11430"/>
                <a:solidFill>
                  <a:srgbClr val="C00000"/>
                </a:solidFill>
                <a:effectLst>
                  <a:outerShdw blurRad="38100" dist="38100" dir="2700000" algn="tl">
                    <a:srgbClr val="000000">
                      <a:alpha val="43137"/>
                    </a:srgbClr>
                  </a:outerShdw>
                </a:effectLst>
              </a:rPr>
              <a:t>Cassava </a:t>
            </a:r>
            <a:r>
              <a:rPr lang="en-US" sz="2400" b="1" spc="50" dirty="0">
                <a:ln w="11430"/>
                <a:solidFill>
                  <a:srgbClr val="C00000"/>
                </a:solidFill>
                <a:effectLst>
                  <a:outerShdw blurRad="38100" dist="38100" dir="2700000" algn="tl">
                    <a:srgbClr val="000000">
                      <a:alpha val="43137"/>
                    </a:srgbClr>
                  </a:outerShdw>
                </a:effectLst>
              </a:rPr>
              <a:t>has high yield </a:t>
            </a:r>
            <a:r>
              <a:rPr lang="en-US" sz="2400" b="1" spc="50" dirty="0" smtClean="0">
                <a:ln w="11430"/>
                <a:solidFill>
                  <a:srgbClr val="C00000"/>
                </a:solidFill>
                <a:effectLst>
                  <a:outerShdw blurRad="38100" dist="38100" dir="2700000" algn="tl">
                    <a:srgbClr val="000000">
                      <a:alpha val="43137"/>
                    </a:srgbClr>
                  </a:outerShdw>
                </a:effectLst>
              </a:rPr>
              <a:t>potential</a:t>
            </a:r>
            <a:r>
              <a:rPr lang="en-US" sz="2400" b="1" spc="50" dirty="0">
                <a:ln w="11430"/>
                <a:solidFill>
                  <a:srgbClr val="C00000"/>
                </a:solidFill>
                <a:effectLst>
                  <a:outerShdw blurRad="38100" dist="38100" dir="2700000" algn="tl">
                    <a:srgbClr val="000000">
                      <a:alpha val="43137"/>
                    </a:srgbClr>
                  </a:outerShdw>
                </a:effectLst>
              </a:rPr>
              <a:t>, high carbohydrate, tolerant to drought,  tolerant to poor soil, </a:t>
            </a:r>
            <a:r>
              <a:rPr lang="en-US" sz="2400" b="1" spc="50" dirty="0" smtClean="0">
                <a:ln w="11430"/>
                <a:solidFill>
                  <a:srgbClr val="C00000"/>
                </a:solidFill>
                <a:effectLst>
                  <a:outerShdw blurRad="38100" dist="38100" dir="2700000" algn="tl">
                    <a:srgbClr val="000000">
                      <a:alpha val="43137"/>
                    </a:srgbClr>
                  </a:outerShdw>
                </a:effectLst>
              </a:rPr>
              <a:t>so it </a:t>
            </a:r>
            <a:r>
              <a:rPr lang="en-US" sz="2400" b="1" spc="50" dirty="0">
                <a:ln w="11430"/>
                <a:solidFill>
                  <a:srgbClr val="C00000"/>
                </a:solidFill>
                <a:effectLst>
                  <a:outerShdw blurRad="38100" dist="38100" dir="2700000" algn="tl">
                    <a:srgbClr val="000000">
                      <a:alpha val="43137"/>
                    </a:srgbClr>
                  </a:outerShdw>
                </a:effectLst>
              </a:rPr>
              <a:t>has enormous potential to support food security in Indonesia and even the world, because Indonesia has set a target for 2045 as the world’s food barn. Cassava and other tubers </a:t>
            </a:r>
            <a:r>
              <a:rPr lang="en-US" sz="2400" b="1" spc="50" dirty="0" smtClean="0">
                <a:ln w="11430"/>
                <a:solidFill>
                  <a:srgbClr val="C00000"/>
                </a:solidFill>
                <a:effectLst>
                  <a:outerShdw blurRad="38100" dist="38100" dir="2700000" algn="tl">
                    <a:srgbClr val="000000">
                      <a:alpha val="43137"/>
                    </a:srgbClr>
                  </a:outerShdw>
                </a:effectLst>
              </a:rPr>
              <a:t>crop</a:t>
            </a:r>
            <a:r>
              <a:rPr lang="en-US" sz="2400" b="1" spc="50" dirty="0" smtClean="0">
                <a:ln w="11430"/>
                <a:solidFill>
                  <a:srgbClr val="C00000"/>
                </a:solidFill>
                <a:effectLst>
                  <a:outerShdw blurRad="38100" dist="38100" dir="2700000" algn="tl">
                    <a:srgbClr val="000000">
                      <a:alpha val="43137"/>
                    </a:srgbClr>
                  </a:outerShdw>
                </a:effectLst>
              </a:rPr>
              <a:t>s </a:t>
            </a:r>
            <a:r>
              <a:rPr lang="en-US" sz="2400" b="1" spc="50" dirty="0">
                <a:ln w="11430"/>
                <a:solidFill>
                  <a:srgbClr val="C00000"/>
                </a:solidFill>
                <a:effectLst>
                  <a:outerShdw blurRad="38100" dist="38100" dir="2700000" algn="tl">
                    <a:srgbClr val="000000">
                      <a:alpha val="43137"/>
                    </a:srgbClr>
                  </a:outerShdw>
                </a:effectLst>
              </a:rPr>
              <a:t>will play an important role.</a:t>
            </a:r>
          </a:p>
          <a:p>
            <a:endParaRPr lang="en-US" sz="2400" b="1" spc="50" dirty="0">
              <a:ln w="11430"/>
              <a:solidFill>
                <a:srgbClr val="C00000"/>
              </a:solidFill>
              <a:effectLst>
                <a:outerShdw blurRad="38100" dist="38100" dir="2700000" algn="tl">
                  <a:srgbClr val="000000">
                    <a:alpha val="43137"/>
                  </a:srgbClr>
                </a:outerShdw>
              </a:effectLst>
            </a:endParaRPr>
          </a:p>
          <a:p>
            <a:r>
              <a:rPr lang="en-US" sz="2400" b="1" spc="50" dirty="0">
                <a:ln w="11430"/>
                <a:solidFill>
                  <a:srgbClr val="C00000"/>
                </a:solidFill>
                <a:effectLst>
                  <a:outerShdw blurRad="38100" dist="38100" dir="2700000" algn="tl">
                    <a:srgbClr val="000000">
                      <a:alpha val="43137"/>
                    </a:srgbClr>
                  </a:outerShdw>
                </a:effectLst>
              </a:rPr>
              <a:t>By considering the important of the function of cassava as food, as raw material for various industries, and cassava has high economic value, it is expected that cassava can become national priority </a:t>
            </a:r>
            <a:r>
              <a:rPr lang="en-US" sz="2400" b="1" spc="50" dirty="0" err="1">
                <a:ln w="11430"/>
                <a:solidFill>
                  <a:srgbClr val="C00000"/>
                </a:solidFill>
                <a:effectLst>
                  <a:outerShdw blurRad="38100" dist="38100" dir="2700000" algn="tl">
                    <a:srgbClr val="000000">
                      <a:alpha val="43137"/>
                    </a:srgbClr>
                  </a:outerShdw>
                </a:effectLst>
              </a:rPr>
              <a:t>comodity</a:t>
            </a:r>
            <a:r>
              <a:rPr lang="en-US" sz="2400" b="1" spc="50" dirty="0">
                <a:ln w="11430"/>
                <a:solidFill>
                  <a:srgbClr val="C00000"/>
                </a:solidFill>
                <a:effectLst>
                  <a:outerShdw blurRad="38100" dist="38100" dir="2700000" algn="tl">
                    <a:srgbClr val="000000">
                      <a:alpha val="43137"/>
                    </a:srgbClr>
                  </a:outerShdw>
                </a:effectLst>
              </a:rPr>
              <a:t> besides rice, maize and soybean.</a:t>
            </a:r>
          </a:p>
        </p:txBody>
      </p:sp>
    </p:spTree>
    <p:extLst>
      <p:ext uri="{BB962C8B-B14F-4D97-AF65-F5344CB8AC3E}">
        <p14:creationId xmlns:p14="http://schemas.microsoft.com/office/powerpoint/2010/main" val="1337480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CB00A312-D326-4387-AFB8-5FD42173506F}" type="slidenum">
              <a:rPr lang="en-US" smtClean="0"/>
              <a:pPr>
                <a:defRPr/>
              </a:pPr>
              <a:t>5</a:t>
            </a:fld>
            <a:endParaRPr lang="en-US"/>
          </a:p>
        </p:txBody>
      </p:sp>
      <p:sp>
        <p:nvSpPr>
          <p:cNvPr id="3" name="Title 1"/>
          <p:cNvSpPr txBox="1">
            <a:spLocks/>
          </p:cNvSpPr>
          <p:nvPr/>
        </p:nvSpPr>
        <p:spPr>
          <a:xfrm>
            <a:off x="2301239" y="557728"/>
            <a:ext cx="4815841" cy="560944"/>
          </a:xfrm>
          <a:prstGeom prst="rect">
            <a:avLst/>
          </a:prstGeom>
        </p:spPr>
        <p:style>
          <a:lnRef idx="2">
            <a:schemeClr val="accent6"/>
          </a:lnRef>
          <a:fillRef idx="1">
            <a:schemeClr val="lt1"/>
          </a:fillRef>
          <a:effectRef idx="0">
            <a:schemeClr val="accent6"/>
          </a:effectRef>
          <a:fontRef idx="minor">
            <a:schemeClr val="dk1"/>
          </a:fontRef>
        </p:style>
        <p:txBody>
          <a:bodyP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CASSAVA </a:t>
            </a:r>
            <a:r>
              <a:rPr lang="en-US" sz="2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EConomiC</a:t>
            </a: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VALUE</a:t>
            </a:r>
            <a:endParaRPr lang="id-ID"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Rectangle 3"/>
          <p:cNvSpPr/>
          <p:nvPr/>
        </p:nvSpPr>
        <p:spPr>
          <a:xfrm>
            <a:off x="822960" y="1547337"/>
            <a:ext cx="7940040" cy="1569660"/>
          </a:xfrm>
          <a:prstGeom prst="rect">
            <a:avLst/>
          </a:prstGeom>
          <a:solidFill>
            <a:schemeClr val="accent3">
              <a:lumMod val="40000"/>
              <a:lumOff val="60000"/>
            </a:schemeClr>
          </a:solidFill>
        </p:spPr>
        <p:txBody>
          <a:bodyPr wrap="square">
            <a:spAutoFit/>
          </a:bodyPr>
          <a:lstStyle/>
          <a:p>
            <a:r>
              <a:rPr lang="en-US" sz="2400" b="1" dirty="0">
                <a:effectLst>
                  <a:outerShdw blurRad="38100" dist="38100" dir="2700000" algn="tl">
                    <a:srgbClr val="000000">
                      <a:alpha val="43137"/>
                    </a:srgbClr>
                  </a:outerShdw>
                </a:effectLst>
              </a:rPr>
              <a:t>The cassava harvested area in Indonesia in 2015 reached 949,916 ha with a total production of 21.8 million tons, if the price of cassava was IDR 1,000 / kg, the value would reach </a:t>
            </a:r>
            <a:r>
              <a:rPr lang="en-US" sz="2400" b="1" dirty="0" smtClean="0">
                <a:effectLst>
                  <a:outerShdw blurRad="38100" dist="38100" dir="2700000" algn="tl">
                    <a:srgbClr val="000000">
                      <a:alpha val="43137"/>
                    </a:srgbClr>
                  </a:outerShdw>
                </a:effectLst>
              </a:rPr>
              <a:t>IDR 21.8 trillion.</a:t>
            </a:r>
            <a:endParaRPr lang="en-US" sz="2400" b="1" dirty="0">
              <a:effectLst>
                <a:outerShdw blurRad="38100" dist="38100" dir="2700000" algn="tl">
                  <a:srgbClr val="000000">
                    <a:alpha val="43137"/>
                  </a:srgbClr>
                </a:outerShdw>
              </a:effectLst>
            </a:endParaRPr>
          </a:p>
        </p:txBody>
      </p:sp>
      <p:sp>
        <p:nvSpPr>
          <p:cNvPr id="5" name="Rectangle 4"/>
          <p:cNvSpPr/>
          <p:nvPr/>
        </p:nvSpPr>
        <p:spPr>
          <a:xfrm>
            <a:off x="853439" y="3231714"/>
            <a:ext cx="7940040" cy="1200329"/>
          </a:xfrm>
          <a:prstGeom prst="rect">
            <a:avLst/>
          </a:prstGeom>
          <a:solidFill>
            <a:schemeClr val="accent3">
              <a:lumMod val="60000"/>
              <a:lumOff val="40000"/>
            </a:schemeClr>
          </a:solidFill>
        </p:spPr>
        <p:txBody>
          <a:bodyPr wrap="square">
            <a:spAutoFit/>
          </a:bodyPr>
          <a:lstStyle/>
          <a:p>
            <a:r>
              <a:rPr lang="en-US" sz="2400" b="1" dirty="0">
                <a:effectLst>
                  <a:outerShdw blurRad="38100" dist="38100" dir="2700000" algn="tl">
                    <a:srgbClr val="000000">
                      <a:alpha val="43137"/>
                    </a:srgbClr>
                  </a:outerShdw>
                </a:effectLst>
              </a:rPr>
              <a:t>If calculated following derivative products, the trade value of cassava can reach </a:t>
            </a:r>
            <a:r>
              <a:rPr lang="en-US" sz="2400" b="1" dirty="0" smtClean="0">
                <a:effectLst>
                  <a:outerShdw blurRad="38100" dist="38100" dir="2700000" algn="tl">
                    <a:srgbClr val="000000">
                      <a:alpha val="43137"/>
                    </a:srgbClr>
                  </a:outerShdw>
                </a:effectLst>
              </a:rPr>
              <a:t>IDR 100 trillion, </a:t>
            </a:r>
            <a:r>
              <a:rPr lang="en-US" sz="2400" b="1" dirty="0">
                <a:effectLst>
                  <a:outerShdw blurRad="38100" dist="38100" dir="2700000" algn="tl">
                    <a:srgbClr val="000000">
                      <a:alpha val="43137"/>
                    </a:srgbClr>
                  </a:outerShdw>
                </a:effectLst>
              </a:rPr>
              <a:t>defeating soybeans about </a:t>
            </a:r>
            <a:r>
              <a:rPr lang="en-US" sz="2400" b="1" dirty="0" smtClean="0">
                <a:effectLst>
                  <a:outerShdw blurRad="38100" dist="38100" dir="2700000" algn="tl">
                    <a:srgbClr val="000000">
                      <a:alpha val="43137"/>
                    </a:srgbClr>
                  </a:outerShdw>
                </a:effectLst>
              </a:rPr>
              <a:t>IDR 20 trillion</a:t>
            </a:r>
            <a:r>
              <a:rPr lang="en-US" sz="2400" dirty="0" smtClean="0"/>
              <a:t>.</a:t>
            </a:r>
            <a:endParaRPr lang="en-US" sz="2400" b="1" dirty="0">
              <a:effectLst>
                <a:outerShdw blurRad="38100" dist="38100" dir="2700000" algn="tl">
                  <a:srgbClr val="000000">
                    <a:alpha val="43137"/>
                  </a:srgbClr>
                </a:outerShdw>
              </a:effectLst>
            </a:endParaRPr>
          </a:p>
        </p:txBody>
      </p:sp>
      <p:sp>
        <p:nvSpPr>
          <p:cNvPr id="6" name="Rectangle 5"/>
          <p:cNvSpPr/>
          <p:nvPr/>
        </p:nvSpPr>
        <p:spPr>
          <a:xfrm>
            <a:off x="853439" y="4432043"/>
            <a:ext cx="3257815" cy="461665"/>
          </a:xfrm>
          <a:prstGeom prst="rect">
            <a:avLst/>
          </a:prstGeom>
        </p:spPr>
        <p:txBody>
          <a:bodyPr wrap="none">
            <a:spAutoFit/>
          </a:bodyPr>
          <a:lstStyle/>
          <a:p>
            <a:r>
              <a:rPr lang="en-US" b="1" dirty="0">
                <a:effectLst>
                  <a:outerShdw blurRad="38100" dist="38100" dir="2700000" algn="tl">
                    <a:srgbClr val="000000">
                      <a:alpha val="43137"/>
                    </a:srgbClr>
                  </a:outerShdw>
                </a:effectLst>
              </a:rPr>
              <a:t>(</a:t>
            </a:r>
            <a:r>
              <a:rPr lang="en-US" sz="2400" b="1" dirty="0">
                <a:effectLst>
                  <a:outerShdw blurRad="38100" dist="38100" dir="2700000" algn="tl">
                    <a:srgbClr val="000000">
                      <a:alpha val="43137"/>
                    </a:srgbClr>
                  </a:outerShdw>
                </a:effectLst>
              </a:rPr>
              <a:t>Ahmad </a:t>
            </a:r>
            <a:r>
              <a:rPr lang="en-US" sz="2400" b="1" dirty="0" err="1">
                <a:effectLst>
                  <a:outerShdw blurRad="38100" dist="38100" dir="2700000" algn="tl">
                    <a:srgbClr val="000000">
                      <a:alpha val="43137"/>
                    </a:srgbClr>
                  </a:outerShdw>
                </a:effectLst>
              </a:rPr>
              <a:t>Subagyo</a:t>
            </a:r>
            <a:r>
              <a:rPr lang="en-US" sz="2400" b="1" dirty="0">
                <a:effectLst>
                  <a:outerShdw blurRad="38100" dist="38100" dir="2700000" algn="tl">
                    <a:srgbClr val="000000">
                      <a:alpha val="43137"/>
                    </a:srgbClr>
                  </a:outerShdw>
                </a:effectLst>
              </a:rPr>
              <a:t>, 2017) </a:t>
            </a:r>
          </a:p>
        </p:txBody>
      </p:sp>
    </p:spTree>
    <p:extLst>
      <p:ext uri="{BB962C8B-B14F-4D97-AF65-F5344CB8AC3E}">
        <p14:creationId xmlns:p14="http://schemas.microsoft.com/office/powerpoint/2010/main" val="3259314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457200" y="274638"/>
            <a:ext cx="5328745" cy="781652"/>
          </a:xfrm>
          <a:ln>
            <a:noFill/>
          </a:ln>
        </p:spPr>
        <p:style>
          <a:lnRef idx="2">
            <a:schemeClr val="accent6"/>
          </a:lnRef>
          <a:fillRef idx="1">
            <a:schemeClr val="lt1"/>
          </a:fillRef>
          <a:effectRef idx="0">
            <a:schemeClr val="accent6"/>
          </a:effectRef>
          <a:fontRef idx="minor">
            <a:schemeClr val="dk1"/>
          </a:fontRef>
        </p:style>
        <p:txBody>
          <a:bodyPr>
            <a:noAutofit/>
          </a:bodyPr>
          <a:lstStyle/>
          <a:p>
            <a:pPr algn="l" eaLnBrk="1" hangingPunct="1"/>
            <a:r>
              <a:rPr lang="en-U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Cassava in Indonesia</a:t>
            </a:r>
          </a:p>
        </p:txBody>
      </p:sp>
      <p:sp>
        <p:nvSpPr>
          <p:cNvPr id="2" name="Text Placeholder 1"/>
          <p:cNvSpPr>
            <a:spLocks noGrp="1"/>
          </p:cNvSpPr>
          <p:nvPr>
            <p:ph type="body" idx="1"/>
          </p:nvPr>
        </p:nvSpPr>
        <p:spPr>
          <a:xfrm>
            <a:off x="457199" y="1008993"/>
            <a:ext cx="8560677" cy="740979"/>
          </a:xfrm>
        </p:spPr>
        <p:txBody>
          <a:bodyPr>
            <a:normAutofit/>
          </a:bodyPr>
          <a:lstStyle/>
          <a:p>
            <a:r>
              <a:rPr lang="id-ID" sz="2000" dirty="0">
                <a:latin typeface="Arial" pitchFamily="34" charset="0"/>
                <a:cs typeface="Arial" pitchFamily="34" charset="0"/>
              </a:rPr>
              <a:t>FAO (2017): The main cassava </a:t>
            </a:r>
            <a:r>
              <a:rPr lang="en-US" sz="2000" dirty="0">
                <a:latin typeface="Arial" pitchFamily="34" charset="0"/>
                <a:cs typeface="Arial" pitchFamily="34" charset="0"/>
              </a:rPr>
              <a:t>producers in the world</a:t>
            </a:r>
            <a:r>
              <a:rPr lang="id-ID" sz="2000" dirty="0">
                <a:latin typeface="Arial" pitchFamily="34" charset="0"/>
                <a:cs typeface="Arial" pitchFamily="34" charset="0"/>
              </a:rPr>
              <a:t>:</a:t>
            </a:r>
            <a:r>
              <a:rPr lang="en-US" sz="2000" dirty="0">
                <a:latin typeface="Arial" pitchFamily="34" charset="0"/>
                <a:cs typeface="Arial" pitchFamily="34" charset="0"/>
              </a:rPr>
              <a:t> Nigeria</a:t>
            </a:r>
            <a:r>
              <a:rPr lang="id-ID" sz="2000" dirty="0">
                <a:latin typeface="Arial" pitchFamily="34" charset="0"/>
                <a:cs typeface="Arial" pitchFamily="34" charset="0"/>
              </a:rPr>
              <a:t> (55 M tones),</a:t>
            </a:r>
            <a:r>
              <a:rPr lang="en-US" sz="2000" dirty="0">
                <a:latin typeface="Arial" pitchFamily="34" charset="0"/>
                <a:cs typeface="Arial" pitchFamily="34" charset="0"/>
              </a:rPr>
              <a:t> Thailand</a:t>
            </a:r>
            <a:r>
              <a:rPr lang="id-ID" sz="2000" dirty="0">
                <a:latin typeface="Arial" pitchFamily="34" charset="0"/>
                <a:cs typeface="Arial" pitchFamily="34" charset="0"/>
              </a:rPr>
              <a:t> (31 M tones), Indonesia (20 M tones)</a:t>
            </a:r>
            <a:r>
              <a:rPr lang="en-US" sz="2000" dirty="0">
                <a:latin typeface="Arial" pitchFamily="34" charset="0"/>
                <a:cs typeface="Arial" pitchFamily="34" charset="0"/>
              </a:rPr>
              <a:t>.</a:t>
            </a:r>
            <a:endParaRPr lang="id-ID" sz="2000" dirty="0"/>
          </a:p>
        </p:txBody>
      </p:sp>
      <p:graphicFrame>
        <p:nvGraphicFramePr>
          <p:cNvPr id="10" name="Content Placeholder 9"/>
          <p:cNvGraphicFramePr>
            <a:graphicFrameLocks noGrp="1"/>
          </p:cNvGraphicFramePr>
          <p:nvPr>
            <p:ph sz="half" idx="2"/>
            <p:extLst>
              <p:ext uri="{D42A27DB-BD31-4B8C-83A1-F6EECF244321}">
                <p14:modId xmlns:p14="http://schemas.microsoft.com/office/powerpoint/2010/main" val="993260247"/>
              </p:ext>
            </p:extLst>
          </p:nvPr>
        </p:nvGraphicFramePr>
        <p:xfrm>
          <a:off x="84630" y="1719775"/>
          <a:ext cx="4355498" cy="39512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ontent Placeholder 10"/>
          <p:cNvGraphicFramePr>
            <a:graphicFrameLocks noGrp="1"/>
          </p:cNvGraphicFramePr>
          <p:nvPr>
            <p:ph sz="quarter" idx="4"/>
            <p:extLst>
              <p:ext uri="{D42A27DB-BD31-4B8C-83A1-F6EECF244321}">
                <p14:modId xmlns:p14="http://schemas.microsoft.com/office/powerpoint/2010/main" val="3117845381"/>
              </p:ext>
            </p:extLst>
          </p:nvPr>
        </p:nvGraphicFramePr>
        <p:xfrm>
          <a:off x="4587765" y="1719775"/>
          <a:ext cx="4262492" cy="3951288"/>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4603531" y="5671063"/>
            <a:ext cx="4256690" cy="369332"/>
          </a:xfrm>
          <a:prstGeom prst="rect">
            <a:avLst/>
          </a:prstGeom>
          <a:solidFill>
            <a:schemeClr val="bg1"/>
          </a:solidFill>
        </p:spPr>
        <p:txBody>
          <a:bodyPr wrap="square" rtlCol="0">
            <a:spAutoFit/>
          </a:bodyPr>
          <a:lstStyle/>
          <a:p>
            <a:pPr algn="ctr"/>
            <a:r>
              <a:rPr lang="id-ID" b="1" dirty="0"/>
              <a:t>Cassava main producer area</a:t>
            </a:r>
          </a:p>
        </p:txBody>
      </p:sp>
      <p:sp>
        <p:nvSpPr>
          <p:cNvPr id="13" name="TextBox 12"/>
          <p:cNvSpPr txBox="1"/>
          <p:nvPr/>
        </p:nvSpPr>
        <p:spPr>
          <a:xfrm>
            <a:off x="1245477" y="5671063"/>
            <a:ext cx="2743199" cy="369332"/>
          </a:xfrm>
          <a:prstGeom prst="rect">
            <a:avLst/>
          </a:prstGeom>
          <a:noFill/>
        </p:spPr>
        <p:txBody>
          <a:bodyPr wrap="square" rtlCol="0">
            <a:spAutoFit/>
          </a:bodyPr>
          <a:lstStyle/>
          <a:p>
            <a:r>
              <a:rPr lang="id-ID" dirty="0"/>
              <a:t>Sumber: Kementan ( 2018)</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descr="UK_Luas lahan_1.jpg"/>
          <p:cNvPicPr>
            <a:picLocks noChangeAspect="1"/>
          </p:cNvPicPr>
          <p:nvPr/>
        </p:nvPicPr>
        <p:blipFill rotWithShape="1">
          <a:blip r:embed="rId2" cstate="print"/>
          <a:srcRect l="3937" t="9500" b="27166"/>
          <a:stretch/>
        </p:blipFill>
        <p:spPr bwMode="auto">
          <a:xfrm>
            <a:off x="243184" y="1031240"/>
            <a:ext cx="8783976" cy="3860800"/>
          </a:xfrm>
          <a:prstGeom prst="rect">
            <a:avLst/>
          </a:prstGeom>
          <a:ln>
            <a:noFill/>
          </a:ln>
          <a:effectLst>
            <a:outerShdw blurRad="292100" dist="139700" dir="2700000" algn="tl" rotWithShape="0">
              <a:srgbClr val="333333">
                <a:alpha val="65000"/>
              </a:srgbClr>
            </a:outerShdw>
          </a:effectLst>
        </p:spPr>
      </p:pic>
      <p:sp>
        <p:nvSpPr>
          <p:cNvPr id="13315" name="TextBox 4"/>
          <p:cNvSpPr txBox="1">
            <a:spLocks noChangeArrowheads="1"/>
          </p:cNvSpPr>
          <p:nvPr/>
        </p:nvSpPr>
        <p:spPr bwMode="auto">
          <a:xfrm>
            <a:off x="360024" y="412791"/>
            <a:ext cx="5859938" cy="461665"/>
          </a:xfrm>
          <a:prstGeom prst="rect">
            <a:avLst/>
          </a:prstGeom>
          <a:noFill/>
          <a:ln w="9525">
            <a:noFill/>
            <a:miter lim="800000"/>
            <a:headEnd/>
            <a:tailEnd/>
          </a:ln>
        </p:spPr>
        <p:txBody>
          <a:bodyPr wrap="none">
            <a:spAutoFit/>
          </a:bodyPr>
          <a:lstStyle/>
          <a:p>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Cassava </a:t>
            </a:r>
            <a:r>
              <a:rPr lang="id-ID"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PRODUCTION </a:t>
            </a: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Area in Indonesia </a:t>
            </a:r>
          </a:p>
        </p:txBody>
      </p:sp>
      <p:sp>
        <p:nvSpPr>
          <p:cNvPr id="13316" name="TextBox 5"/>
          <p:cNvSpPr txBox="1">
            <a:spLocks noChangeArrowheads="1"/>
          </p:cNvSpPr>
          <p:nvPr/>
        </p:nvSpPr>
        <p:spPr bwMode="auto">
          <a:xfrm>
            <a:off x="243184" y="4948873"/>
            <a:ext cx="3925562" cy="400110"/>
          </a:xfrm>
          <a:prstGeom prst="rect">
            <a:avLst/>
          </a:prstGeom>
          <a:noFill/>
          <a:ln w="9525">
            <a:noFill/>
            <a:miter lim="800000"/>
            <a:headEnd/>
            <a:tailEnd/>
          </a:ln>
        </p:spPr>
        <p:txBody>
          <a:bodyPr wrap="none">
            <a:spAutoFit/>
            <a:scene3d>
              <a:camera prst="orthographicFront"/>
              <a:lightRig rig="soft" dir="tl">
                <a:rot lat="0" lon="0" rev="0"/>
              </a:lightRig>
            </a:scene3d>
            <a:sp3d contourW="25400" prstMaterial="matte">
              <a:contourClr>
                <a:schemeClr val="accent2">
                  <a:tint val="20000"/>
                </a:schemeClr>
              </a:contourClr>
            </a:sp3d>
          </a:bodyPr>
          <a:lstStyle/>
          <a:p>
            <a:r>
              <a:rPr lang="en-US" sz="2000" b="1" spc="50" dirty="0">
                <a:ln w="11430">
                  <a:solidFill>
                    <a:schemeClr val="tx1"/>
                  </a:solidFill>
                </a:ln>
                <a:solidFill>
                  <a:sysClr val="windowText" lastClr="000000"/>
                </a:solidFill>
              </a:rPr>
              <a:t>TOTAL AREA IN </a:t>
            </a:r>
            <a:r>
              <a:rPr lang="id-ID" sz="2000" b="1" spc="50" dirty="0">
                <a:ln w="11430">
                  <a:solidFill>
                    <a:schemeClr val="tx1"/>
                  </a:solidFill>
                </a:ln>
                <a:solidFill>
                  <a:sysClr val="windowText" lastClr="000000"/>
                </a:solidFill>
              </a:rPr>
              <a:t>2018</a:t>
            </a:r>
            <a:r>
              <a:rPr lang="en-US" sz="2000" b="1" spc="50" dirty="0">
                <a:ln w="11430">
                  <a:solidFill>
                    <a:schemeClr val="tx1"/>
                  </a:solidFill>
                </a:ln>
                <a:solidFill>
                  <a:sysClr val="windowText" lastClr="000000"/>
                </a:solidFill>
              </a:rPr>
              <a:t>:  </a:t>
            </a:r>
            <a:r>
              <a:rPr lang="id-ID" sz="2000" b="1" spc="50" dirty="0">
                <a:ln w="11430">
                  <a:solidFill>
                    <a:schemeClr val="tx1"/>
                  </a:solidFill>
                </a:ln>
                <a:solidFill>
                  <a:sysClr val="windowText" lastClr="000000"/>
                </a:solidFill>
              </a:rPr>
              <a:t>79</a:t>
            </a:r>
            <a:r>
              <a:rPr lang="en-US" sz="2000" b="1" spc="50" dirty="0">
                <a:ln w="11430">
                  <a:solidFill>
                    <a:schemeClr val="tx1"/>
                  </a:solidFill>
                </a:ln>
                <a:solidFill>
                  <a:sysClr val="windowText" lastClr="000000"/>
                </a:solidFill>
              </a:rPr>
              <a:t>2,952 Ha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6888" y="821235"/>
            <a:ext cx="8407730" cy="480131"/>
          </a:xfrm>
          <a:prstGeom prst="rect">
            <a:avLst/>
          </a:prstGeom>
        </p:spPr>
        <p:txBody>
          <a:bodyPr wrap="square">
            <a:spAutoFit/>
          </a:bodyPr>
          <a:lstStyle/>
          <a:p>
            <a:pPr fontAlgn="auto">
              <a:lnSpc>
                <a:spcPct val="90000"/>
              </a:lnSpc>
              <a:spcBef>
                <a:spcPts val="0"/>
              </a:spcBef>
              <a:spcAft>
                <a:spcPts val="0"/>
              </a:spcAft>
              <a:defRPr/>
            </a:pPr>
            <a:r>
              <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Trend of cassava production</a:t>
            </a:r>
          </a:p>
        </p:txBody>
      </p:sp>
      <p:graphicFrame>
        <p:nvGraphicFramePr>
          <p:cNvPr id="4" name="Table 3"/>
          <p:cNvGraphicFramePr>
            <a:graphicFrameLocks noGrp="1"/>
          </p:cNvGraphicFramePr>
          <p:nvPr>
            <p:extLst>
              <p:ext uri="{D42A27DB-BD31-4B8C-83A1-F6EECF244321}">
                <p14:modId xmlns:p14="http://schemas.microsoft.com/office/powerpoint/2010/main" val="995173586"/>
              </p:ext>
            </p:extLst>
          </p:nvPr>
        </p:nvGraphicFramePr>
        <p:xfrm>
          <a:off x="243535" y="1529255"/>
          <a:ext cx="8651083" cy="3566160"/>
        </p:xfrm>
        <a:graphic>
          <a:graphicData uri="http://schemas.openxmlformats.org/drawingml/2006/table">
            <a:tbl>
              <a:tblPr>
                <a:tableStyleId>{69C7853C-536D-4A76-A0AE-DD22124D55A5}</a:tableStyleId>
              </a:tblPr>
              <a:tblGrid>
                <a:gridCol w="969848">
                  <a:extLst>
                    <a:ext uri="{9D8B030D-6E8A-4147-A177-3AD203B41FA5}">
                      <a16:colId xmlns="" xmlns:a16="http://schemas.microsoft.com/office/drawing/2014/main" val="20000"/>
                    </a:ext>
                  </a:extLst>
                </a:gridCol>
                <a:gridCol w="1514557">
                  <a:extLst>
                    <a:ext uri="{9D8B030D-6E8A-4147-A177-3AD203B41FA5}">
                      <a16:colId xmlns="" xmlns:a16="http://schemas.microsoft.com/office/drawing/2014/main" val="20001"/>
                    </a:ext>
                  </a:extLst>
                </a:gridCol>
                <a:gridCol w="967129">
                  <a:extLst>
                    <a:ext uri="{9D8B030D-6E8A-4147-A177-3AD203B41FA5}">
                      <a16:colId xmlns="" xmlns:a16="http://schemas.microsoft.com/office/drawing/2014/main" val="20002"/>
                    </a:ext>
                  </a:extLst>
                </a:gridCol>
                <a:gridCol w="1514104">
                  <a:extLst>
                    <a:ext uri="{9D8B030D-6E8A-4147-A177-3AD203B41FA5}">
                      <a16:colId xmlns="" xmlns:a16="http://schemas.microsoft.com/office/drawing/2014/main" val="20003"/>
                    </a:ext>
                  </a:extLst>
                </a:gridCol>
                <a:gridCol w="944088">
                  <a:extLst>
                    <a:ext uri="{9D8B030D-6E8A-4147-A177-3AD203B41FA5}">
                      <a16:colId xmlns="" xmlns:a16="http://schemas.microsoft.com/office/drawing/2014/main" val="20004"/>
                    </a:ext>
                  </a:extLst>
                </a:gridCol>
                <a:gridCol w="1653537">
                  <a:extLst>
                    <a:ext uri="{9D8B030D-6E8A-4147-A177-3AD203B41FA5}">
                      <a16:colId xmlns="" xmlns:a16="http://schemas.microsoft.com/office/drawing/2014/main" val="20005"/>
                    </a:ext>
                  </a:extLst>
                </a:gridCol>
                <a:gridCol w="1087820">
                  <a:extLst>
                    <a:ext uri="{9D8B030D-6E8A-4147-A177-3AD203B41FA5}">
                      <a16:colId xmlns="" xmlns:a16="http://schemas.microsoft.com/office/drawing/2014/main" val="20006"/>
                    </a:ext>
                  </a:extLst>
                </a:gridCol>
              </a:tblGrid>
              <a:tr h="353401">
                <a:tc>
                  <a:txBody>
                    <a:bodyPr/>
                    <a:lstStyle/>
                    <a:p>
                      <a:pPr marL="0" marR="0" algn="ctr">
                        <a:lnSpc>
                          <a:spcPct val="100000"/>
                        </a:lnSpc>
                        <a:spcBef>
                          <a:spcPts val="0"/>
                        </a:spcBef>
                        <a:spcAft>
                          <a:spcPts val="0"/>
                        </a:spcAft>
                      </a:pPr>
                      <a:r>
                        <a:rPr lang="en-US" sz="1800" b="1" dirty="0">
                          <a:latin typeface="Arial" pitchFamily="34" charset="0"/>
                          <a:cs typeface="Arial" pitchFamily="34" charset="0"/>
                        </a:rPr>
                        <a:t>Year</a:t>
                      </a:r>
                      <a:endParaRPr lang="en-US" sz="1800" b="1" dirty="0">
                        <a:latin typeface="Arial" pitchFamily="34" charset="0"/>
                        <a:ea typeface="Calibri"/>
                        <a:cs typeface="Arial" pitchFamily="34" charset="0"/>
                      </a:endParaRPr>
                    </a:p>
                  </a:txBody>
                  <a:tcPr marL="68580" marR="68580" marT="0" marB="0" anchor="ctr"/>
                </a:tc>
                <a:tc>
                  <a:txBody>
                    <a:bodyPr/>
                    <a:lstStyle/>
                    <a:p>
                      <a:pPr marL="0" marR="0" algn="ctr">
                        <a:lnSpc>
                          <a:spcPct val="100000"/>
                        </a:lnSpc>
                        <a:spcBef>
                          <a:spcPts val="0"/>
                        </a:spcBef>
                        <a:spcAft>
                          <a:spcPts val="0"/>
                        </a:spcAft>
                      </a:pPr>
                      <a:r>
                        <a:rPr lang="en-US" sz="1800" b="1" dirty="0">
                          <a:latin typeface="Arial" pitchFamily="34" charset="0"/>
                          <a:cs typeface="Arial" pitchFamily="34" charset="0"/>
                        </a:rPr>
                        <a:t>Harvested area</a:t>
                      </a:r>
                    </a:p>
                    <a:p>
                      <a:pPr marL="0" marR="0" algn="ctr">
                        <a:lnSpc>
                          <a:spcPct val="100000"/>
                        </a:lnSpc>
                        <a:spcBef>
                          <a:spcPts val="0"/>
                        </a:spcBef>
                        <a:spcAft>
                          <a:spcPts val="0"/>
                        </a:spcAft>
                      </a:pPr>
                      <a:r>
                        <a:rPr lang="en-US" sz="1800" b="1" dirty="0">
                          <a:latin typeface="Arial" pitchFamily="34" charset="0"/>
                          <a:cs typeface="Arial" pitchFamily="34" charset="0"/>
                        </a:rPr>
                        <a:t>(ha)</a:t>
                      </a:r>
                      <a:endParaRPr lang="en-US" sz="1800" b="1" dirty="0">
                        <a:latin typeface="Arial" pitchFamily="34" charset="0"/>
                        <a:ea typeface="Calibri"/>
                        <a:cs typeface="Arial" pitchFamily="34" charset="0"/>
                      </a:endParaRPr>
                    </a:p>
                  </a:txBody>
                  <a:tcPr marL="68580" marR="68580" marT="0" marB="0" anchor="ctr"/>
                </a:tc>
                <a:tc>
                  <a:txBody>
                    <a:bodyPr/>
                    <a:lstStyle/>
                    <a:p>
                      <a:pPr marL="0" marR="0" algn="ctr">
                        <a:lnSpc>
                          <a:spcPct val="100000"/>
                        </a:lnSpc>
                        <a:spcBef>
                          <a:spcPts val="0"/>
                        </a:spcBef>
                        <a:spcAft>
                          <a:spcPts val="0"/>
                        </a:spcAft>
                      </a:pPr>
                      <a:r>
                        <a:rPr lang="en-US" sz="1800" b="1" dirty="0">
                          <a:latin typeface="Arial" pitchFamily="34" charset="0"/>
                          <a:cs typeface="Arial" pitchFamily="34" charset="0"/>
                        </a:rPr>
                        <a:t>Growth</a:t>
                      </a:r>
                    </a:p>
                    <a:p>
                      <a:pPr marL="0" marR="0" algn="ctr">
                        <a:lnSpc>
                          <a:spcPct val="100000"/>
                        </a:lnSpc>
                        <a:spcBef>
                          <a:spcPts val="0"/>
                        </a:spcBef>
                        <a:spcAft>
                          <a:spcPts val="0"/>
                        </a:spcAft>
                      </a:pPr>
                      <a:r>
                        <a:rPr lang="en-US" sz="1800" b="1" dirty="0">
                          <a:latin typeface="Arial" pitchFamily="34" charset="0"/>
                          <a:cs typeface="Arial" pitchFamily="34" charset="0"/>
                        </a:rPr>
                        <a:t>(%)</a:t>
                      </a:r>
                      <a:endParaRPr lang="en-US" sz="1800" b="1" dirty="0">
                        <a:latin typeface="Arial" pitchFamily="34" charset="0"/>
                        <a:ea typeface="Calibri"/>
                        <a:cs typeface="Arial" pitchFamily="34" charset="0"/>
                      </a:endParaRPr>
                    </a:p>
                  </a:txBody>
                  <a:tcPr marL="68580" marR="68580" marT="0" marB="0" anchor="ctr"/>
                </a:tc>
                <a:tc>
                  <a:txBody>
                    <a:bodyPr/>
                    <a:lstStyle/>
                    <a:p>
                      <a:pPr marL="0" marR="0" algn="ctr">
                        <a:lnSpc>
                          <a:spcPct val="100000"/>
                        </a:lnSpc>
                        <a:spcBef>
                          <a:spcPts val="0"/>
                        </a:spcBef>
                        <a:spcAft>
                          <a:spcPts val="0"/>
                        </a:spcAft>
                      </a:pPr>
                      <a:r>
                        <a:rPr lang="en-US" sz="1800" b="1" dirty="0">
                          <a:latin typeface="Arial" pitchFamily="34" charset="0"/>
                          <a:cs typeface="Arial" pitchFamily="34" charset="0"/>
                        </a:rPr>
                        <a:t>Productivity</a:t>
                      </a:r>
                    </a:p>
                    <a:p>
                      <a:pPr marL="0" marR="0" algn="ctr">
                        <a:lnSpc>
                          <a:spcPct val="100000"/>
                        </a:lnSpc>
                        <a:spcBef>
                          <a:spcPts val="0"/>
                        </a:spcBef>
                        <a:spcAft>
                          <a:spcPts val="0"/>
                        </a:spcAft>
                      </a:pPr>
                      <a:r>
                        <a:rPr lang="en-US" sz="1800" b="1" dirty="0">
                          <a:latin typeface="Arial" pitchFamily="34" charset="0"/>
                          <a:cs typeface="Arial" pitchFamily="34" charset="0"/>
                        </a:rPr>
                        <a:t>(kw h</a:t>
                      </a:r>
                      <a:r>
                        <a:rPr lang="en-US" sz="1800" b="1" baseline="30000" dirty="0">
                          <a:latin typeface="Arial" pitchFamily="34" charset="0"/>
                          <a:cs typeface="Arial" pitchFamily="34" charset="0"/>
                        </a:rPr>
                        <a:t>-1</a:t>
                      </a:r>
                      <a:r>
                        <a:rPr lang="en-US" sz="1800" b="1" dirty="0">
                          <a:latin typeface="Arial" pitchFamily="34" charset="0"/>
                          <a:cs typeface="Arial" pitchFamily="34" charset="0"/>
                        </a:rPr>
                        <a:t>)</a:t>
                      </a:r>
                      <a:endParaRPr lang="en-US" sz="1800" b="1" dirty="0">
                        <a:latin typeface="Arial" pitchFamily="34" charset="0"/>
                        <a:ea typeface="Calibri"/>
                        <a:cs typeface="Arial" pitchFamily="34" charset="0"/>
                      </a:endParaRPr>
                    </a:p>
                  </a:txBody>
                  <a:tcPr marL="68580" marR="68580" marT="0" marB="0" anchor="ctr"/>
                </a:tc>
                <a:tc>
                  <a:txBody>
                    <a:bodyPr/>
                    <a:lstStyle/>
                    <a:p>
                      <a:pPr marL="0" marR="0" algn="ctr">
                        <a:lnSpc>
                          <a:spcPct val="100000"/>
                        </a:lnSpc>
                        <a:spcBef>
                          <a:spcPts val="0"/>
                        </a:spcBef>
                        <a:spcAft>
                          <a:spcPts val="0"/>
                        </a:spcAft>
                      </a:pPr>
                      <a:r>
                        <a:rPr lang="en-US" sz="1800" b="1" dirty="0">
                          <a:latin typeface="Arial" pitchFamily="34" charset="0"/>
                          <a:cs typeface="Arial" pitchFamily="34" charset="0"/>
                        </a:rPr>
                        <a:t>Growth</a:t>
                      </a:r>
                    </a:p>
                    <a:p>
                      <a:pPr marL="0" marR="0" algn="ctr">
                        <a:lnSpc>
                          <a:spcPct val="100000"/>
                        </a:lnSpc>
                        <a:spcBef>
                          <a:spcPts val="0"/>
                        </a:spcBef>
                        <a:spcAft>
                          <a:spcPts val="0"/>
                        </a:spcAft>
                      </a:pPr>
                      <a:r>
                        <a:rPr lang="en-US" sz="1800" b="1" dirty="0">
                          <a:latin typeface="Arial" pitchFamily="34" charset="0"/>
                          <a:cs typeface="Arial" pitchFamily="34" charset="0"/>
                        </a:rPr>
                        <a:t>(%)</a:t>
                      </a:r>
                      <a:endParaRPr lang="en-US" sz="1800" b="1" dirty="0">
                        <a:latin typeface="Arial" pitchFamily="34" charset="0"/>
                        <a:ea typeface="Calibri"/>
                        <a:cs typeface="Arial" pitchFamily="34" charset="0"/>
                      </a:endParaRPr>
                    </a:p>
                  </a:txBody>
                  <a:tcPr marL="68580" marR="68580" marT="0" marB="0" anchor="ctr"/>
                </a:tc>
                <a:tc>
                  <a:txBody>
                    <a:bodyPr/>
                    <a:lstStyle/>
                    <a:p>
                      <a:pPr marL="0" marR="0" algn="ctr">
                        <a:lnSpc>
                          <a:spcPct val="100000"/>
                        </a:lnSpc>
                        <a:spcBef>
                          <a:spcPts val="0"/>
                        </a:spcBef>
                        <a:spcAft>
                          <a:spcPts val="0"/>
                        </a:spcAft>
                      </a:pPr>
                      <a:r>
                        <a:rPr lang="en-US" sz="1800" b="1" dirty="0">
                          <a:latin typeface="Arial" pitchFamily="34" charset="0"/>
                          <a:cs typeface="Arial" pitchFamily="34" charset="0"/>
                        </a:rPr>
                        <a:t>Production</a:t>
                      </a:r>
                    </a:p>
                    <a:p>
                      <a:pPr marL="0" marR="0" algn="ctr">
                        <a:lnSpc>
                          <a:spcPct val="100000"/>
                        </a:lnSpc>
                        <a:spcBef>
                          <a:spcPts val="0"/>
                        </a:spcBef>
                        <a:spcAft>
                          <a:spcPts val="0"/>
                        </a:spcAft>
                      </a:pPr>
                      <a:r>
                        <a:rPr lang="en-US" sz="1800" b="1" dirty="0">
                          <a:latin typeface="Arial" pitchFamily="34" charset="0"/>
                          <a:cs typeface="Arial" pitchFamily="34" charset="0"/>
                        </a:rPr>
                        <a:t>(Ton)</a:t>
                      </a:r>
                      <a:endParaRPr lang="en-US" sz="1800" b="1" dirty="0">
                        <a:latin typeface="Arial" pitchFamily="34" charset="0"/>
                        <a:ea typeface="Calibri"/>
                        <a:cs typeface="Arial" pitchFamily="34" charset="0"/>
                      </a:endParaRPr>
                    </a:p>
                  </a:txBody>
                  <a:tcPr marL="68580" marR="68580" marT="0" marB="0" anchor="ctr"/>
                </a:tc>
                <a:tc>
                  <a:txBody>
                    <a:bodyPr/>
                    <a:lstStyle/>
                    <a:p>
                      <a:pPr marL="0" marR="0" algn="ctr">
                        <a:lnSpc>
                          <a:spcPct val="100000"/>
                        </a:lnSpc>
                        <a:spcBef>
                          <a:spcPts val="0"/>
                        </a:spcBef>
                        <a:spcAft>
                          <a:spcPts val="0"/>
                        </a:spcAft>
                      </a:pPr>
                      <a:r>
                        <a:rPr lang="en-US" sz="1800" b="1" dirty="0">
                          <a:latin typeface="Arial" pitchFamily="34" charset="0"/>
                          <a:cs typeface="Arial" pitchFamily="34" charset="0"/>
                        </a:rPr>
                        <a:t>Growth</a:t>
                      </a:r>
                    </a:p>
                    <a:p>
                      <a:pPr marL="0" marR="0" algn="ctr">
                        <a:lnSpc>
                          <a:spcPct val="100000"/>
                        </a:lnSpc>
                        <a:spcBef>
                          <a:spcPts val="0"/>
                        </a:spcBef>
                        <a:spcAft>
                          <a:spcPts val="0"/>
                        </a:spcAft>
                      </a:pPr>
                      <a:r>
                        <a:rPr lang="en-US" sz="1800" b="1" dirty="0">
                          <a:latin typeface="Arial" pitchFamily="34" charset="0"/>
                          <a:cs typeface="Arial" pitchFamily="34" charset="0"/>
                        </a:rPr>
                        <a:t>(%)</a:t>
                      </a:r>
                      <a:endParaRPr lang="en-US" sz="1800" b="1" dirty="0">
                        <a:latin typeface="Arial" pitchFamily="34" charset="0"/>
                        <a:ea typeface="Calibri"/>
                        <a:cs typeface="Arial" pitchFamily="34" charset="0"/>
                      </a:endParaRPr>
                    </a:p>
                  </a:txBody>
                  <a:tcPr marL="68580" marR="68580" marT="0" marB="0" anchor="ctr"/>
                </a:tc>
                <a:extLst>
                  <a:ext uri="{0D108BD9-81ED-4DB2-BD59-A6C34878D82A}">
                    <a16:rowId xmlns="" xmlns:a16="http://schemas.microsoft.com/office/drawing/2014/main" val="10000"/>
                  </a:ext>
                </a:extLst>
              </a:tr>
              <a:tr h="396359">
                <a:tc>
                  <a:txBody>
                    <a:bodyPr/>
                    <a:lstStyle/>
                    <a:p>
                      <a:pPr marL="0" marR="0" algn="ctr">
                        <a:lnSpc>
                          <a:spcPct val="150000"/>
                        </a:lnSpc>
                        <a:spcBef>
                          <a:spcPts val="0"/>
                        </a:spcBef>
                        <a:spcAft>
                          <a:spcPts val="0"/>
                        </a:spcAft>
                      </a:pPr>
                      <a:r>
                        <a:rPr lang="en-US" sz="2000" b="1" dirty="0">
                          <a:latin typeface="Arial" pitchFamily="34" charset="0"/>
                          <a:ea typeface="Calibri"/>
                          <a:cs typeface="Arial" pitchFamily="34" charset="0"/>
                        </a:rPr>
                        <a:t>2014</a:t>
                      </a:r>
                    </a:p>
                  </a:txBody>
                  <a:tcPr marL="68580" marR="68580" marT="0" marB="0" anchor="b"/>
                </a:tc>
                <a:tc>
                  <a:txBody>
                    <a:bodyPr/>
                    <a:lstStyle/>
                    <a:p>
                      <a:pPr marL="0" marR="0" algn="r">
                        <a:lnSpc>
                          <a:spcPct val="150000"/>
                        </a:lnSpc>
                        <a:spcBef>
                          <a:spcPts val="0"/>
                        </a:spcBef>
                        <a:spcAft>
                          <a:spcPts val="0"/>
                        </a:spcAft>
                      </a:pPr>
                      <a:r>
                        <a:rPr lang="en-US" sz="2000" b="1" dirty="0">
                          <a:latin typeface="Arial" pitchFamily="34" charset="0"/>
                          <a:ea typeface="Calibri"/>
                          <a:cs typeface="Arial" pitchFamily="34" charset="0"/>
                        </a:rPr>
                        <a:t>1,003,494</a:t>
                      </a:r>
                    </a:p>
                  </a:txBody>
                  <a:tcPr marL="68580" marR="68580" marT="0" marB="0" anchor="b"/>
                </a:tc>
                <a:tc>
                  <a:txBody>
                    <a:bodyPr/>
                    <a:lstStyle/>
                    <a:p>
                      <a:pPr marL="0" marR="0" algn="ctr">
                        <a:lnSpc>
                          <a:spcPct val="150000"/>
                        </a:lnSpc>
                        <a:spcBef>
                          <a:spcPts val="0"/>
                        </a:spcBef>
                        <a:spcAft>
                          <a:spcPts val="0"/>
                        </a:spcAft>
                      </a:pPr>
                      <a:r>
                        <a:rPr lang="en-US" sz="2000" b="1" dirty="0">
                          <a:latin typeface="Arial" pitchFamily="34" charset="0"/>
                          <a:ea typeface="Calibri"/>
                          <a:cs typeface="Arial" pitchFamily="34" charset="0"/>
                        </a:rPr>
                        <a:t>-</a:t>
                      </a:r>
                    </a:p>
                  </a:txBody>
                  <a:tcPr marL="68580" marR="68580" marT="0" marB="0" anchor="b"/>
                </a:tc>
                <a:tc>
                  <a:txBody>
                    <a:bodyPr/>
                    <a:lstStyle/>
                    <a:p>
                      <a:pPr marL="0" marR="0" algn="ctr">
                        <a:lnSpc>
                          <a:spcPct val="150000"/>
                        </a:lnSpc>
                        <a:spcBef>
                          <a:spcPts val="0"/>
                        </a:spcBef>
                        <a:spcAft>
                          <a:spcPts val="0"/>
                        </a:spcAft>
                      </a:pPr>
                      <a:r>
                        <a:rPr lang="en-US" sz="2000" b="1" dirty="0">
                          <a:latin typeface="Arial" pitchFamily="34" charset="0"/>
                          <a:ea typeface="Calibri"/>
                          <a:cs typeface="Arial" pitchFamily="34" charset="0"/>
                        </a:rPr>
                        <a:t>233.55</a:t>
                      </a:r>
                    </a:p>
                  </a:txBody>
                  <a:tcPr marL="68580" marR="68580" marT="0" marB="0" anchor="b"/>
                </a:tc>
                <a:tc>
                  <a:txBody>
                    <a:bodyPr/>
                    <a:lstStyle/>
                    <a:p>
                      <a:pPr marL="0" marR="0" algn="ctr">
                        <a:lnSpc>
                          <a:spcPct val="150000"/>
                        </a:lnSpc>
                        <a:spcBef>
                          <a:spcPts val="0"/>
                        </a:spcBef>
                        <a:spcAft>
                          <a:spcPts val="0"/>
                        </a:spcAft>
                      </a:pPr>
                      <a:r>
                        <a:rPr lang="en-US" sz="2000" b="1" dirty="0">
                          <a:latin typeface="Arial" pitchFamily="34" charset="0"/>
                          <a:ea typeface="Calibri"/>
                          <a:cs typeface="Arial" pitchFamily="34" charset="0"/>
                        </a:rPr>
                        <a:t>-</a:t>
                      </a:r>
                    </a:p>
                  </a:txBody>
                  <a:tcPr marL="68580" marR="68580" marT="0" marB="0" anchor="b"/>
                </a:tc>
                <a:tc>
                  <a:txBody>
                    <a:bodyPr/>
                    <a:lstStyle/>
                    <a:p>
                      <a:pPr marL="0" marR="0" algn="r">
                        <a:lnSpc>
                          <a:spcPct val="150000"/>
                        </a:lnSpc>
                        <a:spcBef>
                          <a:spcPts val="0"/>
                        </a:spcBef>
                        <a:spcAft>
                          <a:spcPts val="0"/>
                        </a:spcAft>
                      </a:pPr>
                      <a:r>
                        <a:rPr lang="en-US" sz="2000" b="1" dirty="0">
                          <a:latin typeface="Arial" pitchFamily="34" charset="0"/>
                          <a:ea typeface="Calibri"/>
                          <a:cs typeface="Arial" pitchFamily="34" charset="0"/>
                        </a:rPr>
                        <a:t>23,436,384</a:t>
                      </a:r>
                    </a:p>
                  </a:txBody>
                  <a:tcPr marL="68580" marR="68580" marT="0" marB="0" anchor="b"/>
                </a:tc>
                <a:tc>
                  <a:txBody>
                    <a:bodyPr/>
                    <a:lstStyle/>
                    <a:p>
                      <a:pPr marL="0" marR="0" algn="ctr">
                        <a:lnSpc>
                          <a:spcPct val="150000"/>
                        </a:lnSpc>
                        <a:spcBef>
                          <a:spcPts val="0"/>
                        </a:spcBef>
                        <a:spcAft>
                          <a:spcPts val="0"/>
                        </a:spcAft>
                      </a:pPr>
                      <a:r>
                        <a:rPr lang="en-US" sz="2000" b="1" dirty="0">
                          <a:latin typeface="Arial" pitchFamily="34" charset="0"/>
                          <a:ea typeface="Calibri"/>
                          <a:cs typeface="Arial" pitchFamily="34" charset="0"/>
                        </a:rPr>
                        <a:t>-</a:t>
                      </a:r>
                    </a:p>
                  </a:txBody>
                  <a:tcPr marL="68580" marR="68580" marT="0" marB="0" anchor="b"/>
                </a:tc>
                <a:extLst>
                  <a:ext uri="{0D108BD9-81ED-4DB2-BD59-A6C34878D82A}">
                    <a16:rowId xmlns="" xmlns:a16="http://schemas.microsoft.com/office/drawing/2014/main" val="10001"/>
                  </a:ext>
                </a:extLst>
              </a:tr>
              <a:tr h="235601">
                <a:tc>
                  <a:txBody>
                    <a:bodyPr/>
                    <a:lstStyle/>
                    <a:p>
                      <a:pPr marL="0" marR="0" algn="ctr">
                        <a:lnSpc>
                          <a:spcPct val="150000"/>
                        </a:lnSpc>
                        <a:spcBef>
                          <a:spcPts val="0"/>
                        </a:spcBef>
                        <a:spcAft>
                          <a:spcPts val="0"/>
                        </a:spcAft>
                      </a:pPr>
                      <a:r>
                        <a:rPr lang="en-US" sz="2000" b="1" dirty="0">
                          <a:latin typeface="Arial" pitchFamily="34" charset="0"/>
                          <a:ea typeface="Calibri"/>
                          <a:cs typeface="Arial" pitchFamily="34" charset="0"/>
                        </a:rPr>
                        <a:t>2015</a:t>
                      </a:r>
                    </a:p>
                  </a:txBody>
                  <a:tcPr marL="68580" marR="68580" marT="0" marB="0" anchor="b"/>
                </a:tc>
                <a:tc>
                  <a:txBody>
                    <a:bodyPr/>
                    <a:lstStyle/>
                    <a:p>
                      <a:pPr marL="0" marR="0" algn="r">
                        <a:lnSpc>
                          <a:spcPct val="150000"/>
                        </a:lnSpc>
                        <a:spcBef>
                          <a:spcPts val="0"/>
                        </a:spcBef>
                        <a:spcAft>
                          <a:spcPts val="0"/>
                        </a:spcAft>
                      </a:pPr>
                      <a:r>
                        <a:rPr lang="en-US" sz="2000" b="1" dirty="0">
                          <a:latin typeface="Arial" pitchFamily="34" charset="0"/>
                          <a:ea typeface="Calibri"/>
                          <a:cs typeface="Arial" pitchFamily="34" charset="0"/>
                        </a:rPr>
                        <a:t>949,916</a:t>
                      </a:r>
                    </a:p>
                  </a:txBody>
                  <a:tcPr marL="68580" marR="68580" marT="0" marB="0" anchor="b"/>
                </a:tc>
                <a:tc>
                  <a:txBody>
                    <a:bodyPr/>
                    <a:lstStyle/>
                    <a:p>
                      <a:pPr marL="0" marR="0" algn="ctr">
                        <a:lnSpc>
                          <a:spcPct val="150000"/>
                        </a:lnSpc>
                        <a:spcBef>
                          <a:spcPts val="0"/>
                        </a:spcBef>
                        <a:spcAft>
                          <a:spcPts val="0"/>
                        </a:spcAft>
                      </a:pPr>
                      <a:r>
                        <a:rPr lang="en-US" sz="2000" b="1" dirty="0">
                          <a:latin typeface="Arial" pitchFamily="34" charset="0"/>
                          <a:ea typeface="Calibri"/>
                          <a:cs typeface="Arial" pitchFamily="34" charset="0"/>
                        </a:rPr>
                        <a:t>(5.34)</a:t>
                      </a:r>
                    </a:p>
                  </a:txBody>
                  <a:tcPr marL="68580" marR="68580" marT="0" marB="0" anchor="b"/>
                </a:tc>
                <a:tc>
                  <a:txBody>
                    <a:bodyPr/>
                    <a:lstStyle/>
                    <a:p>
                      <a:pPr marL="0" marR="0" algn="ctr">
                        <a:lnSpc>
                          <a:spcPct val="150000"/>
                        </a:lnSpc>
                        <a:spcBef>
                          <a:spcPts val="0"/>
                        </a:spcBef>
                        <a:spcAft>
                          <a:spcPts val="0"/>
                        </a:spcAft>
                      </a:pPr>
                      <a:r>
                        <a:rPr lang="en-US" sz="2000" b="1" dirty="0">
                          <a:latin typeface="Arial" pitchFamily="34" charset="0"/>
                          <a:ea typeface="Calibri"/>
                          <a:cs typeface="Arial" pitchFamily="34" charset="0"/>
                        </a:rPr>
                        <a:t>229.51</a:t>
                      </a:r>
                    </a:p>
                  </a:txBody>
                  <a:tcPr marL="68580" marR="68580" marT="0" marB="0" anchor="b"/>
                </a:tc>
                <a:tc>
                  <a:txBody>
                    <a:bodyPr/>
                    <a:lstStyle/>
                    <a:p>
                      <a:pPr marL="0" marR="0" algn="ctr">
                        <a:lnSpc>
                          <a:spcPct val="150000"/>
                        </a:lnSpc>
                        <a:spcBef>
                          <a:spcPts val="0"/>
                        </a:spcBef>
                        <a:spcAft>
                          <a:spcPts val="0"/>
                        </a:spcAft>
                      </a:pPr>
                      <a:r>
                        <a:rPr lang="en-US" sz="2000" b="1" dirty="0">
                          <a:latin typeface="Arial" pitchFamily="34" charset="0"/>
                          <a:ea typeface="Calibri"/>
                          <a:cs typeface="Arial" pitchFamily="34" charset="0"/>
                        </a:rPr>
                        <a:t>(1.73)</a:t>
                      </a:r>
                    </a:p>
                  </a:txBody>
                  <a:tcPr marL="68580" marR="68580" marT="0" marB="0" anchor="b"/>
                </a:tc>
                <a:tc>
                  <a:txBody>
                    <a:bodyPr/>
                    <a:lstStyle/>
                    <a:p>
                      <a:pPr marL="0" marR="0" algn="r">
                        <a:lnSpc>
                          <a:spcPct val="150000"/>
                        </a:lnSpc>
                        <a:spcBef>
                          <a:spcPts val="0"/>
                        </a:spcBef>
                        <a:spcAft>
                          <a:spcPts val="0"/>
                        </a:spcAft>
                      </a:pPr>
                      <a:r>
                        <a:rPr lang="en-US" sz="2000" b="1" dirty="0">
                          <a:latin typeface="Arial" pitchFamily="34" charset="0"/>
                          <a:ea typeface="Calibri"/>
                          <a:cs typeface="Arial" pitchFamily="34" charset="0"/>
                        </a:rPr>
                        <a:t>21,801,415</a:t>
                      </a:r>
                    </a:p>
                  </a:txBody>
                  <a:tcPr marL="68580" marR="68580" marT="0" marB="0" anchor="b"/>
                </a:tc>
                <a:tc>
                  <a:txBody>
                    <a:bodyPr/>
                    <a:lstStyle/>
                    <a:p>
                      <a:pPr marL="0" marR="0" algn="ctr">
                        <a:lnSpc>
                          <a:spcPct val="150000"/>
                        </a:lnSpc>
                        <a:spcBef>
                          <a:spcPts val="0"/>
                        </a:spcBef>
                        <a:spcAft>
                          <a:spcPts val="0"/>
                        </a:spcAft>
                      </a:pPr>
                      <a:r>
                        <a:rPr lang="en-US" sz="2000" b="1" dirty="0">
                          <a:latin typeface="Arial" pitchFamily="34" charset="0"/>
                          <a:ea typeface="Calibri"/>
                          <a:cs typeface="Arial" pitchFamily="34" charset="0"/>
                        </a:rPr>
                        <a:t>(6,98)</a:t>
                      </a:r>
                    </a:p>
                  </a:txBody>
                  <a:tcPr marL="68580" marR="68580" marT="0" marB="0" anchor="b"/>
                </a:tc>
                <a:extLst>
                  <a:ext uri="{0D108BD9-81ED-4DB2-BD59-A6C34878D82A}">
                    <a16:rowId xmlns="" xmlns:a16="http://schemas.microsoft.com/office/drawing/2014/main" val="10002"/>
                  </a:ext>
                </a:extLst>
              </a:tr>
              <a:tr h="235601">
                <a:tc>
                  <a:txBody>
                    <a:bodyPr/>
                    <a:lstStyle/>
                    <a:p>
                      <a:pPr marL="0" marR="0" algn="ctr">
                        <a:lnSpc>
                          <a:spcPct val="150000"/>
                        </a:lnSpc>
                        <a:spcBef>
                          <a:spcPts val="0"/>
                        </a:spcBef>
                        <a:spcAft>
                          <a:spcPts val="0"/>
                        </a:spcAft>
                      </a:pPr>
                      <a:r>
                        <a:rPr lang="en-US" sz="2000" b="1" dirty="0">
                          <a:latin typeface="Arial" pitchFamily="34" charset="0"/>
                          <a:ea typeface="Calibri"/>
                          <a:cs typeface="Arial" pitchFamily="34" charset="0"/>
                        </a:rPr>
                        <a:t>2016</a:t>
                      </a:r>
                    </a:p>
                  </a:txBody>
                  <a:tcPr marL="68580" marR="68580" marT="0" marB="0" anchor="b"/>
                </a:tc>
                <a:tc>
                  <a:txBody>
                    <a:bodyPr/>
                    <a:lstStyle/>
                    <a:p>
                      <a:pPr marL="0" marR="0" algn="r">
                        <a:lnSpc>
                          <a:spcPct val="150000"/>
                        </a:lnSpc>
                        <a:spcBef>
                          <a:spcPts val="0"/>
                        </a:spcBef>
                        <a:spcAft>
                          <a:spcPts val="0"/>
                        </a:spcAft>
                      </a:pPr>
                      <a:r>
                        <a:rPr lang="en-US" sz="2000" b="1" dirty="0">
                          <a:latin typeface="Arial" pitchFamily="34" charset="0"/>
                          <a:ea typeface="Calibri"/>
                          <a:cs typeface="Arial" pitchFamily="34" charset="0"/>
                        </a:rPr>
                        <a:t>822,709</a:t>
                      </a:r>
                    </a:p>
                  </a:txBody>
                  <a:tcPr marL="68580" marR="68580" marT="0" marB="0" anchor="b"/>
                </a:tc>
                <a:tc>
                  <a:txBody>
                    <a:bodyPr/>
                    <a:lstStyle/>
                    <a:p>
                      <a:pPr marL="0" marR="0" algn="ctr">
                        <a:lnSpc>
                          <a:spcPct val="150000"/>
                        </a:lnSpc>
                        <a:spcBef>
                          <a:spcPts val="0"/>
                        </a:spcBef>
                        <a:spcAft>
                          <a:spcPts val="0"/>
                        </a:spcAft>
                      </a:pPr>
                      <a:r>
                        <a:rPr lang="en-US" sz="2000" b="1" dirty="0">
                          <a:latin typeface="Arial" pitchFamily="34" charset="0"/>
                          <a:ea typeface="Calibri"/>
                          <a:cs typeface="Arial" pitchFamily="34" charset="0"/>
                        </a:rPr>
                        <a:t>(13.39)</a:t>
                      </a:r>
                    </a:p>
                  </a:txBody>
                  <a:tcPr marL="68580" marR="68580" marT="0" marB="0" anchor="b"/>
                </a:tc>
                <a:tc>
                  <a:txBody>
                    <a:bodyPr/>
                    <a:lstStyle/>
                    <a:p>
                      <a:pPr marL="0" marR="0" algn="ctr">
                        <a:lnSpc>
                          <a:spcPct val="150000"/>
                        </a:lnSpc>
                        <a:spcBef>
                          <a:spcPts val="0"/>
                        </a:spcBef>
                        <a:spcAft>
                          <a:spcPts val="0"/>
                        </a:spcAft>
                      </a:pPr>
                      <a:r>
                        <a:rPr lang="en-US" sz="2000" b="1" dirty="0">
                          <a:latin typeface="Arial" pitchFamily="34" charset="0"/>
                          <a:ea typeface="Calibri"/>
                          <a:cs typeface="Arial" pitchFamily="34" charset="0"/>
                        </a:rPr>
                        <a:t>246.26</a:t>
                      </a:r>
                    </a:p>
                  </a:txBody>
                  <a:tcPr marL="68580" marR="68580" marT="0" marB="0" anchor="b"/>
                </a:tc>
                <a:tc>
                  <a:txBody>
                    <a:bodyPr/>
                    <a:lstStyle/>
                    <a:p>
                      <a:pPr marL="0" marR="0" algn="ctr">
                        <a:lnSpc>
                          <a:spcPct val="150000"/>
                        </a:lnSpc>
                        <a:spcBef>
                          <a:spcPts val="0"/>
                        </a:spcBef>
                        <a:spcAft>
                          <a:spcPts val="0"/>
                        </a:spcAft>
                      </a:pPr>
                      <a:r>
                        <a:rPr lang="en-US" sz="2000" b="1" dirty="0">
                          <a:latin typeface="Arial" pitchFamily="34" charset="0"/>
                          <a:ea typeface="Calibri"/>
                          <a:cs typeface="Arial" pitchFamily="34" charset="0"/>
                        </a:rPr>
                        <a:t>7.30</a:t>
                      </a:r>
                    </a:p>
                  </a:txBody>
                  <a:tcPr marL="68580" marR="68580" marT="0" marB="0" anchor="b"/>
                </a:tc>
                <a:tc>
                  <a:txBody>
                    <a:bodyPr/>
                    <a:lstStyle/>
                    <a:p>
                      <a:pPr marL="0" marR="0" algn="r">
                        <a:lnSpc>
                          <a:spcPct val="150000"/>
                        </a:lnSpc>
                        <a:spcBef>
                          <a:spcPts val="0"/>
                        </a:spcBef>
                        <a:spcAft>
                          <a:spcPts val="0"/>
                        </a:spcAft>
                      </a:pPr>
                      <a:r>
                        <a:rPr lang="en-US" sz="2000" b="1" dirty="0">
                          <a:latin typeface="Arial" pitchFamily="34" charset="0"/>
                          <a:ea typeface="Calibri"/>
                          <a:cs typeface="Arial" pitchFamily="34" charset="0"/>
                        </a:rPr>
                        <a:t>20,260,276</a:t>
                      </a:r>
                    </a:p>
                  </a:txBody>
                  <a:tcPr marL="68580" marR="68580" marT="0" marB="0" anchor="b"/>
                </a:tc>
                <a:tc>
                  <a:txBody>
                    <a:bodyPr/>
                    <a:lstStyle/>
                    <a:p>
                      <a:pPr marL="0" marR="0" algn="ctr">
                        <a:lnSpc>
                          <a:spcPct val="150000"/>
                        </a:lnSpc>
                        <a:spcBef>
                          <a:spcPts val="0"/>
                        </a:spcBef>
                        <a:spcAft>
                          <a:spcPts val="0"/>
                        </a:spcAft>
                      </a:pPr>
                      <a:r>
                        <a:rPr lang="en-US" sz="2000" b="1" dirty="0">
                          <a:latin typeface="Arial" pitchFamily="34" charset="0"/>
                          <a:ea typeface="Calibri"/>
                          <a:cs typeface="Arial" pitchFamily="34" charset="0"/>
                        </a:rPr>
                        <a:t>(7.07)</a:t>
                      </a:r>
                    </a:p>
                  </a:txBody>
                  <a:tcPr marL="68580" marR="68580" marT="0" marB="0" anchor="b"/>
                </a:tc>
                <a:extLst>
                  <a:ext uri="{0D108BD9-81ED-4DB2-BD59-A6C34878D82A}">
                    <a16:rowId xmlns="" xmlns:a16="http://schemas.microsoft.com/office/drawing/2014/main" val="10003"/>
                  </a:ext>
                </a:extLst>
              </a:tr>
              <a:tr h="235601">
                <a:tc>
                  <a:txBody>
                    <a:bodyPr/>
                    <a:lstStyle/>
                    <a:p>
                      <a:pPr marL="0" marR="0" algn="ctr">
                        <a:lnSpc>
                          <a:spcPct val="150000"/>
                        </a:lnSpc>
                        <a:spcBef>
                          <a:spcPts val="0"/>
                        </a:spcBef>
                        <a:spcAft>
                          <a:spcPts val="0"/>
                        </a:spcAft>
                      </a:pPr>
                      <a:r>
                        <a:rPr lang="en-US" sz="2000" b="1" dirty="0">
                          <a:latin typeface="Arial" pitchFamily="34" charset="0"/>
                          <a:ea typeface="Calibri"/>
                          <a:cs typeface="Arial" pitchFamily="34" charset="0"/>
                        </a:rPr>
                        <a:t>2017</a:t>
                      </a:r>
                    </a:p>
                  </a:txBody>
                  <a:tcPr marL="68580" marR="68580" marT="0" marB="0" anchor="b"/>
                </a:tc>
                <a:tc>
                  <a:txBody>
                    <a:bodyPr/>
                    <a:lstStyle/>
                    <a:p>
                      <a:pPr marL="0" marR="0" algn="r">
                        <a:lnSpc>
                          <a:spcPct val="150000"/>
                        </a:lnSpc>
                        <a:spcBef>
                          <a:spcPts val="0"/>
                        </a:spcBef>
                        <a:spcAft>
                          <a:spcPts val="0"/>
                        </a:spcAft>
                      </a:pPr>
                      <a:r>
                        <a:rPr lang="en-US" sz="2000" b="1" dirty="0">
                          <a:latin typeface="Arial" pitchFamily="34" charset="0"/>
                          <a:ea typeface="Calibri"/>
                          <a:cs typeface="Arial" pitchFamily="34" charset="0"/>
                        </a:rPr>
                        <a:t>772,975</a:t>
                      </a:r>
                    </a:p>
                  </a:txBody>
                  <a:tcPr marL="68580" marR="68580" marT="0" marB="0" anchor="b"/>
                </a:tc>
                <a:tc>
                  <a:txBody>
                    <a:bodyPr/>
                    <a:lstStyle/>
                    <a:p>
                      <a:pPr marL="0" marR="0" algn="ctr">
                        <a:lnSpc>
                          <a:spcPct val="150000"/>
                        </a:lnSpc>
                        <a:spcBef>
                          <a:spcPts val="0"/>
                        </a:spcBef>
                        <a:spcAft>
                          <a:spcPts val="0"/>
                        </a:spcAft>
                      </a:pPr>
                      <a:r>
                        <a:rPr lang="en-US" sz="2000" b="1" dirty="0">
                          <a:latin typeface="Arial" pitchFamily="34" charset="0"/>
                          <a:ea typeface="Calibri"/>
                          <a:cs typeface="Arial" pitchFamily="34" charset="0"/>
                        </a:rPr>
                        <a:t>(6.05)</a:t>
                      </a:r>
                    </a:p>
                  </a:txBody>
                  <a:tcPr marL="68580" marR="68580" marT="0" marB="0" anchor="b"/>
                </a:tc>
                <a:tc>
                  <a:txBody>
                    <a:bodyPr/>
                    <a:lstStyle/>
                    <a:p>
                      <a:pPr marL="0" marR="0" algn="ctr">
                        <a:lnSpc>
                          <a:spcPct val="150000"/>
                        </a:lnSpc>
                        <a:spcBef>
                          <a:spcPts val="0"/>
                        </a:spcBef>
                        <a:spcAft>
                          <a:spcPts val="0"/>
                        </a:spcAft>
                      </a:pPr>
                      <a:r>
                        <a:rPr lang="en-US" sz="2000" b="1" dirty="0">
                          <a:latin typeface="Arial" pitchFamily="34" charset="0"/>
                          <a:ea typeface="Calibri"/>
                          <a:cs typeface="Arial" pitchFamily="34" charset="0"/>
                        </a:rPr>
                        <a:t>246.50</a:t>
                      </a:r>
                    </a:p>
                  </a:txBody>
                  <a:tcPr marL="68580" marR="68580" marT="0" marB="0" anchor="b"/>
                </a:tc>
                <a:tc>
                  <a:txBody>
                    <a:bodyPr/>
                    <a:lstStyle/>
                    <a:p>
                      <a:pPr marL="0" marR="0" algn="ctr">
                        <a:lnSpc>
                          <a:spcPct val="150000"/>
                        </a:lnSpc>
                        <a:spcBef>
                          <a:spcPts val="0"/>
                        </a:spcBef>
                        <a:spcAft>
                          <a:spcPts val="0"/>
                        </a:spcAft>
                      </a:pPr>
                      <a:r>
                        <a:rPr lang="en-US" sz="2000" b="1" dirty="0">
                          <a:latin typeface="Arial" pitchFamily="34" charset="0"/>
                          <a:ea typeface="Calibri"/>
                          <a:cs typeface="Arial" pitchFamily="34" charset="0"/>
                        </a:rPr>
                        <a:t>0.10</a:t>
                      </a:r>
                    </a:p>
                  </a:txBody>
                  <a:tcPr marL="68580" marR="68580" marT="0" marB="0" anchor="b"/>
                </a:tc>
                <a:tc>
                  <a:txBody>
                    <a:bodyPr/>
                    <a:lstStyle/>
                    <a:p>
                      <a:pPr marL="0" marR="0" algn="r">
                        <a:lnSpc>
                          <a:spcPct val="150000"/>
                        </a:lnSpc>
                        <a:spcBef>
                          <a:spcPts val="0"/>
                        </a:spcBef>
                        <a:spcAft>
                          <a:spcPts val="0"/>
                        </a:spcAft>
                      </a:pPr>
                      <a:r>
                        <a:rPr lang="en-US" sz="2000" b="1" dirty="0">
                          <a:latin typeface="Arial" pitchFamily="34" charset="0"/>
                          <a:ea typeface="Calibri"/>
                          <a:cs typeface="Arial" pitchFamily="34" charset="0"/>
                        </a:rPr>
                        <a:t>19,053,748</a:t>
                      </a:r>
                    </a:p>
                  </a:txBody>
                  <a:tcPr marL="68580" marR="68580" marT="0" marB="0" anchor="b"/>
                </a:tc>
                <a:tc>
                  <a:txBody>
                    <a:bodyPr/>
                    <a:lstStyle/>
                    <a:p>
                      <a:pPr marL="0" marR="0" algn="ctr">
                        <a:lnSpc>
                          <a:spcPct val="150000"/>
                        </a:lnSpc>
                        <a:spcBef>
                          <a:spcPts val="0"/>
                        </a:spcBef>
                        <a:spcAft>
                          <a:spcPts val="0"/>
                        </a:spcAft>
                      </a:pPr>
                      <a:r>
                        <a:rPr lang="en-US" sz="2000" b="1" dirty="0">
                          <a:latin typeface="Arial" pitchFamily="34" charset="0"/>
                          <a:ea typeface="Calibri"/>
                          <a:cs typeface="Arial" pitchFamily="34" charset="0"/>
                        </a:rPr>
                        <a:t>(5.96)</a:t>
                      </a:r>
                    </a:p>
                  </a:txBody>
                  <a:tcPr marL="68580" marR="68580" marT="0" marB="0" anchor="b"/>
                </a:tc>
                <a:extLst>
                  <a:ext uri="{0D108BD9-81ED-4DB2-BD59-A6C34878D82A}">
                    <a16:rowId xmlns="" xmlns:a16="http://schemas.microsoft.com/office/drawing/2014/main" val="10004"/>
                  </a:ext>
                </a:extLst>
              </a:tr>
              <a:tr h="235601">
                <a:tc>
                  <a:txBody>
                    <a:bodyPr/>
                    <a:lstStyle/>
                    <a:p>
                      <a:pPr marL="0" marR="0" algn="ctr">
                        <a:lnSpc>
                          <a:spcPct val="150000"/>
                        </a:lnSpc>
                        <a:spcBef>
                          <a:spcPts val="0"/>
                        </a:spcBef>
                        <a:spcAft>
                          <a:spcPts val="0"/>
                        </a:spcAft>
                      </a:pPr>
                      <a:r>
                        <a:rPr lang="en-US" sz="2000" b="1" dirty="0">
                          <a:latin typeface="Arial" pitchFamily="34" charset="0"/>
                          <a:ea typeface="Calibri"/>
                          <a:cs typeface="Arial" pitchFamily="34" charset="0"/>
                        </a:rPr>
                        <a:t>2018</a:t>
                      </a:r>
                    </a:p>
                  </a:txBody>
                  <a:tcPr marL="68580" marR="68580" marT="0" marB="0" anchor="b"/>
                </a:tc>
                <a:tc>
                  <a:txBody>
                    <a:bodyPr/>
                    <a:lstStyle/>
                    <a:p>
                      <a:pPr marL="0" marR="0" algn="r">
                        <a:lnSpc>
                          <a:spcPct val="150000"/>
                        </a:lnSpc>
                        <a:spcBef>
                          <a:spcPts val="0"/>
                        </a:spcBef>
                        <a:spcAft>
                          <a:spcPts val="0"/>
                        </a:spcAft>
                      </a:pPr>
                      <a:r>
                        <a:rPr lang="en-US" sz="2000" b="1" dirty="0">
                          <a:latin typeface="Arial" pitchFamily="34" charset="0"/>
                          <a:ea typeface="Calibri"/>
                          <a:cs typeface="Arial" pitchFamily="34" charset="0"/>
                        </a:rPr>
                        <a:t>792,952</a:t>
                      </a:r>
                    </a:p>
                  </a:txBody>
                  <a:tcPr marL="68580" marR="68580" marT="0" marB="0" anchor="b"/>
                </a:tc>
                <a:tc>
                  <a:txBody>
                    <a:bodyPr/>
                    <a:lstStyle/>
                    <a:p>
                      <a:pPr marL="0" marR="0" algn="ctr">
                        <a:lnSpc>
                          <a:spcPct val="150000"/>
                        </a:lnSpc>
                        <a:spcBef>
                          <a:spcPts val="0"/>
                        </a:spcBef>
                        <a:spcAft>
                          <a:spcPts val="0"/>
                        </a:spcAft>
                      </a:pPr>
                      <a:r>
                        <a:rPr lang="en-US" sz="2000" b="1" dirty="0">
                          <a:latin typeface="Arial" pitchFamily="34" charset="0"/>
                          <a:ea typeface="Calibri"/>
                          <a:cs typeface="Arial" pitchFamily="34" charset="0"/>
                        </a:rPr>
                        <a:t>2.58</a:t>
                      </a:r>
                    </a:p>
                  </a:txBody>
                  <a:tcPr marL="68580" marR="68580" marT="0" marB="0" anchor="b"/>
                </a:tc>
                <a:tc>
                  <a:txBody>
                    <a:bodyPr/>
                    <a:lstStyle/>
                    <a:p>
                      <a:pPr marL="0" marR="0" algn="ctr">
                        <a:lnSpc>
                          <a:spcPct val="150000"/>
                        </a:lnSpc>
                        <a:spcBef>
                          <a:spcPts val="0"/>
                        </a:spcBef>
                        <a:spcAft>
                          <a:spcPts val="0"/>
                        </a:spcAft>
                      </a:pPr>
                      <a:r>
                        <a:rPr lang="en-US" sz="2000" b="1" dirty="0">
                          <a:latin typeface="Arial" pitchFamily="34" charset="0"/>
                          <a:ea typeface="Calibri"/>
                          <a:cs typeface="Arial" pitchFamily="34" charset="0"/>
                        </a:rPr>
                        <a:t>243.91</a:t>
                      </a:r>
                    </a:p>
                  </a:txBody>
                  <a:tcPr marL="68580" marR="68580" marT="0" marB="0" anchor="b"/>
                </a:tc>
                <a:tc>
                  <a:txBody>
                    <a:bodyPr/>
                    <a:lstStyle/>
                    <a:p>
                      <a:pPr marL="0" marR="0" algn="ctr">
                        <a:lnSpc>
                          <a:spcPct val="150000"/>
                        </a:lnSpc>
                        <a:spcBef>
                          <a:spcPts val="0"/>
                        </a:spcBef>
                        <a:spcAft>
                          <a:spcPts val="0"/>
                        </a:spcAft>
                      </a:pPr>
                      <a:r>
                        <a:rPr lang="en-US" sz="2000" b="1" dirty="0">
                          <a:latin typeface="Arial" pitchFamily="34" charset="0"/>
                          <a:ea typeface="Calibri"/>
                          <a:cs typeface="Arial" pitchFamily="34" charset="0"/>
                        </a:rPr>
                        <a:t>(1.05)</a:t>
                      </a:r>
                    </a:p>
                  </a:txBody>
                  <a:tcPr marL="68580" marR="68580" marT="0" marB="0" anchor="b"/>
                </a:tc>
                <a:tc>
                  <a:txBody>
                    <a:bodyPr/>
                    <a:lstStyle/>
                    <a:p>
                      <a:pPr algn="r" fontAlgn="b"/>
                      <a:r>
                        <a:rPr lang="en-US" sz="2000" b="1" i="0" u="none" strike="noStrike" dirty="0">
                          <a:solidFill>
                            <a:srgbClr val="000000"/>
                          </a:solidFill>
                          <a:effectLst/>
                          <a:latin typeface="Arial" pitchFamily="34" charset="0"/>
                          <a:cs typeface="Arial" pitchFamily="34" charset="0"/>
                        </a:rPr>
                        <a:t>19,341,233</a:t>
                      </a:r>
                    </a:p>
                  </a:txBody>
                  <a:tcPr marL="68580" marR="68580" marT="0" marB="0" anchor="b"/>
                </a:tc>
                <a:tc>
                  <a:txBody>
                    <a:bodyPr/>
                    <a:lstStyle/>
                    <a:p>
                      <a:pPr marL="0" marR="0" algn="ctr">
                        <a:lnSpc>
                          <a:spcPct val="150000"/>
                        </a:lnSpc>
                        <a:spcBef>
                          <a:spcPts val="0"/>
                        </a:spcBef>
                        <a:spcAft>
                          <a:spcPts val="0"/>
                        </a:spcAft>
                      </a:pPr>
                      <a:r>
                        <a:rPr lang="en-US" sz="2000" b="1" dirty="0">
                          <a:latin typeface="Arial" pitchFamily="34" charset="0"/>
                          <a:ea typeface="Calibri"/>
                          <a:cs typeface="Arial" pitchFamily="34" charset="0"/>
                        </a:rPr>
                        <a:t>1.51</a:t>
                      </a:r>
                    </a:p>
                  </a:txBody>
                  <a:tcPr marL="68580" marR="68580" marT="0" marB="0" anchor="b"/>
                </a:tc>
                <a:extLst>
                  <a:ext uri="{0D108BD9-81ED-4DB2-BD59-A6C34878D82A}">
                    <a16:rowId xmlns="" xmlns:a16="http://schemas.microsoft.com/office/drawing/2014/main" val="10005"/>
                  </a:ext>
                </a:extLst>
              </a:tr>
              <a:tr h="117800">
                <a:tc>
                  <a:txBody>
                    <a:bodyPr/>
                    <a:lstStyle/>
                    <a:p>
                      <a:pPr marL="0" marR="0" algn="ctr">
                        <a:lnSpc>
                          <a:spcPct val="150000"/>
                        </a:lnSpc>
                        <a:spcBef>
                          <a:spcPts val="0"/>
                        </a:spcBef>
                        <a:spcAft>
                          <a:spcPts val="0"/>
                        </a:spcAft>
                      </a:pPr>
                      <a:r>
                        <a:rPr lang="en-US" sz="2000" b="1" dirty="0" err="1"/>
                        <a:t>Avg</a:t>
                      </a:r>
                      <a:endParaRPr lang="en-US" sz="2000" b="1" dirty="0">
                        <a:latin typeface="Arial" pitchFamily="34" charset="0"/>
                        <a:ea typeface="Calibri"/>
                        <a:cs typeface="Arial" pitchFamily="34" charset="0"/>
                      </a:endParaRPr>
                    </a:p>
                  </a:txBody>
                  <a:tcPr marL="68580" marR="68580" marT="0" marB="0" anchor="b"/>
                </a:tc>
                <a:tc>
                  <a:txBody>
                    <a:bodyPr/>
                    <a:lstStyle/>
                    <a:p>
                      <a:pPr algn="r">
                        <a:lnSpc>
                          <a:spcPct val="150000"/>
                        </a:lnSpc>
                      </a:pPr>
                      <a:r>
                        <a:rPr lang="en-US" sz="2000" b="1" dirty="0">
                          <a:latin typeface="Arial" pitchFamily="34" charset="0"/>
                          <a:ea typeface="Times New Roman"/>
                          <a:cs typeface="Arial" pitchFamily="34" charset="0"/>
                        </a:rPr>
                        <a:t>868,409</a:t>
                      </a:r>
                    </a:p>
                  </a:txBody>
                  <a:tcPr marL="68580" marR="68580" marT="0" marB="0" anchor="b"/>
                </a:tc>
                <a:tc>
                  <a:txBody>
                    <a:bodyPr/>
                    <a:lstStyle/>
                    <a:p>
                      <a:pPr marL="0" marR="0" algn="ctr">
                        <a:lnSpc>
                          <a:spcPct val="150000"/>
                        </a:lnSpc>
                        <a:spcBef>
                          <a:spcPts val="0"/>
                        </a:spcBef>
                        <a:spcAft>
                          <a:spcPts val="0"/>
                        </a:spcAft>
                      </a:pPr>
                      <a:r>
                        <a:rPr lang="en-US" sz="2000" b="1" dirty="0">
                          <a:latin typeface="Arial" pitchFamily="34" charset="0"/>
                          <a:ea typeface="Calibri"/>
                          <a:cs typeface="Arial" pitchFamily="34" charset="0"/>
                        </a:rPr>
                        <a:t>(5.55)</a:t>
                      </a:r>
                    </a:p>
                  </a:txBody>
                  <a:tcPr marL="68580" marR="68580" marT="0" marB="0" anchor="b"/>
                </a:tc>
                <a:tc>
                  <a:txBody>
                    <a:bodyPr/>
                    <a:lstStyle/>
                    <a:p>
                      <a:pPr marL="0" marR="0" algn="ctr">
                        <a:lnSpc>
                          <a:spcPct val="150000"/>
                        </a:lnSpc>
                        <a:spcBef>
                          <a:spcPts val="0"/>
                        </a:spcBef>
                        <a:spcAft>
                          <a:spcPts val="0"/>
                        </a:spcAft>
                      </a:pPr>
                      <a:r>
                        <a:rPr lang="en-US" sz="2000" b="1" dirty="0">
                          <a:solidFill>
                            <a:srgbClr val="000000"/>
                          </a:solidFill>
                          <a:latin typeface="Arial" pitchFamily="34" charset="0"/>
                          <a:ea typeface="Times New Roman"/>
                          <a:cs typeface="Arial" pitchFamily="34" charset="0"/>
                        </a:rPr>
                        <a:t>239.95</a:t>
                      </a:r>
                    </a:p>
                  </a:txBody>
                  <a:tcPr marL="68580" marR="68580" marT="0" marB="0" anchor="b"/>
                </a:tc>
                <a:tc>
                  <a:txBody>
                    <a:bodyPr/>
                    <a:lstStyle/>
                    <a:p>
                      <a:pPr marL="0" marR="0" algn="ctr">
                        <a:lnSpc>
                          <a:spcPct val="150000"/>
                        </a:lnSpc>
                        <a:spcBef>
                          <a:spcPts val="0"/>
                        </a:spcBef>
                        <a:spcAft>
                          <a:spcPts val="0"/>
                        </a:spcAft>
                      </a:pPr>
                      <a:r>
                        <a:rPr lang="en-US" sz="2000" b="1" dirty="0">
                          <a:latin typeface="+mn-lt"/>
                          <a:ea typeface="+mn-ea"/>
                          <a:cs typeface="+mn-cs"/>
                        </a:rPr>
                        <a:t>1.15</a:t>
                      </a:r>
                      <a:endParaRPr lang="en-US" sz="2000" b="1" dirty="0">
                        <a:latin typeface="Arial" pitchFamily="34" charset="0"/>
                        <a:ea typeface="Calibri"/>
                        <a:cs typeface="Arial" pitchFamily="34" charset="0"/>
                      </a:endParaRPr>
                    </a:p>
                  </a:txBody>
                  <a:tcPr marL="68580" marR="68580" marT="0" marB="0" anchor="b"/>
                </a:tc>
                <a:tc>
                  <a:txBody>
                    <a:bodyPr/>
                    <a:lstStyle/>
                    <a:p>
                      <a:pPr marL="0" marR="0" algn="ctr">
                        <a:lnSpc>
                          <a:spcPct val="150000"/>
                        </a:lnSpc>
                        <a:spcBef>
                          <a:spcPts val="0"/>
                        </a:spcBef>
                        <a:spcAft>
                          <a:spcPts val="0"/>
                        </a:spcAft>
                      </a:pPr>
                      <a:r>
                        <a:rPr lang="en-US" sz="2000" b="1" dirty="0">
                          <a:solidFill>
                            <a:srgbClr val="000000"/>
                          </a:solidFill>
                          <a:latin typeface="Arial" pitchFamily="34" charset="0"/>
                          <a:ea typeface="Times New Roman"/>
                          <a:cs typeface="Arial" pitchFamily="34" charset="0"/>
                        </a:rPr>
                        <a:t>20,778,611</a:t>
                      </a:r>
                    </a:p>
                  </a:txBody>
                  <a:tcPr marL="68580" marR="68580" marT="0" marB="0" anchor="b"/>
                </a:tc>
                <a:tc>
                  <a:txBody>
                    <a:bodyPr/>
                    <a:lstStyle/>
                    <a:p>
                      <a:pPr marL="0" marR="0" algn="ctr">
                        <a:lnSpc>
                          <a:spcPct val="150000"/>
                        </a:lnSpc>
                        <a:spcBef>
                          <a:spcPts val="0"/>
                        </a:spcBef>
                        <a:spcAft>
                          <a:spcPts val="0"/>
                        </a:spcAft>
                      </a:pPr>
                      <a:r>
                        <a:rPr lang="en-US" sz="2000" b="1" dirty="0">
                          <a:latin typeface="Arial" pitchFamily="34" charset="0"/>
                          <a:ea typeface="Calibri"/>
                          <a:cs typeface="Arial" pitchFamily="34" charset="0"/>
                        </a:rPr>
                        <a:t>(4.62)</a:t>
                      </a:r>
                    </a:p>
                  </a:txBody>
                  <a:tcPr marL="68580" marR="68580" marT="0" marB="0" anchor="b"/>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421226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98519" y="954982"/>
            <a:ext cx="8046392" cy="481012"/>
          </a:xfrm>
          <a:prstGeom prst="rect">
            <a:avLst/>
          </a:prstGeom>
        </p:spPr>
        <p:txBody>
          <a:bodyPr lIns="68580" tIns="34290" rIns="68580" bIns="3429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defRPr/>
            </a:pPr>
            <a:r>
              <a:rPr lang="en-US" sz="27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ahoma" panose="020B0604030504040204" pitchFamily="34" charset="0"/>
                <a:ea typeface="Tahoma" panose="020B0604030504040204" pitchFamily="34" charset="0"/>
                <a:cs typeface="Tahoma" panose="020B0604030504040204" pitchFamily="34" charset="0"/>
              </a:rPr>
              <a:t>PRODUCTION AND UTILIZATION OF CASSAVA </a:t>
            </a:r>
            <a:r>
              <a:rPr lang="id-ID" sz="27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ahoma" panose="020B0604030504040204" pitchFamily="34" charset="0"/>
                <a:ea typeface="Tahoma" panose="020B0604030504040204" pitchFamily="34" charset="0"/>
                <a:cs typeface="Tahoma" panose="020B0604030504040204" pitchFamily="34" charset="0"/>
              </a:rPr>
              <a:t> 2018</a:t>
            </a:r>
            <a:endParaRPr lang="en-US" sz="27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ahoma" panose="020B0604030504040204" pitchFamily="34" charset="0"/>
              <a:ea typeface="Tahoma" panose="020B0604030504040204" pitchFamily="34" charset="0"/>
              <a:cs typeface="Tahoma" panose="020B060403050404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920986077"/>
              </p:ext>
            </p:extLst>
          </p:nvPr>
        </p:nvGraphicFramePr>
        <p:xfrm>
          <a:off x="706411" y="1822086"/>
          <a:ext cx="7882759" cy="3048000"/>
        </p:xfrm>
        <a:graphic>
          <a:graphicData uri="http://schemas.openxmlformats.org/drawingml/2006/table">
            <a:tbl>
              <a:tblPr/>
              <a:tblGrid>
                <a:gridCol w="4903076">
                  <a:extLst>
                    <a:ext uri="{9D8B030D-6E8A-4147-A177-3AD203B41FA5}">
                      <a16:colId xmlns="" xmlns:a16="http://schemas.microsoft.com/office/drawing/2014/main" val="20000"/>
                    </a:ext>
                  </a:extLst>
                </a:gridCol>
                <a:gridCol w="2979683">
                  <a:extLst>
                    <a:ext uri="{9D8B030D-6E8A-4147-A177-3AD203B41FA5}">
                      <a16:colId xmlns="" xmlns:a16="http://schemas.microsoft.com/office/drawing/2014/main" val="20001"/>
                    </a:ext>
                  </a:extLst>
                </a:gridCol>
              </a:tblGrid>
              <a:tr h="0">
                <a:tc>
                  <a:txBody>
                    <a:bodyPr/>
                    <a:lstStyle/>
                    <a:p>
                      <a:pPr marL="0" marR="0" indent="0" algn="ctr">
                        <a:spcBef>
                          <a:spcPts val="0"/>
                        </a:spcBef>
                        <a:spcAft>
                          <a:spcPts val="0"/>
                        </a:spcAft>
                      </a:pPr>
                      <a:r>
                        <a:rPr lang="en-US" sz="2000" b="1" dirty="0">
                          <a:latin typeface="Arial" pitchFamily="34" charset="0"/>
                          <a:ea typeface="Calibri"/>
                          <a:cs typeface="Arial" pitchFamily="34" charset="0"/>
                        </a:rPr>
                        <a:t>CASSAVA</a:t>
                      </a:r>
                    </a:p>
                    <a:p>
                      <a:pPr marL="0" marR="0" indent="0" algn="ctr">
                        <a:spcBef>
                          <a:spcPts val="0"/>
                        </a:spcBef>
                        <a:spcAft>
                          <a:spcPts val="0"/>
                        </a:spcAft>
                      </a:pPr>
                      <a:endParaRPr lang="en-US" sz="2000" b="1"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indent="0" algn="ctr">
                        <a:spcBef>
                          <a:spcPts val="0"/>
                        </a:spcBef>
                        <a:spcAft>
                          <a:spcPts val="0"/>
                        </a:spcAft>
                      </a:pPr>
                      <a:r>
                        <a:rPr lang="en-US" sz="2000" b="1" dirty="0">
                          <a:latin typeface="Arial" pitchFamily="34" charset="0"/>
                          <a:ea typeface="Calibri"/>
                          <a:cs typeface="Arial" pitchFamily="34" charset="0"/>
                        </a:rPr>
                        <a:t>VOLUME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0000"/>
                  </a:ext>
                </a:extLst>
              </a:tr>
              <a:tr h="0">
                <a:tc>
                  <a:txBody>
                    <a:bodyPr/>
                    <a:lstStyle/>
                    <a:p>
                      <a:pPr marL="0" marR="0" indent="0" algn="just">
                        <a:spcBef>
                          <a:spcPts val="0"/>
                        </a:spcBef>
                        <a:spcAft>
                          <a:spcPts val="0"/>
                        </a:spcAft>
                      </a:pPr>
                      <a:r>
                        <a:rPr lang="en-US" sz="2000" b="1" dirty="0">
                          <a:latin typeface="Arial" pitchFamily="34" charset="0"/>
                          <a:ea typeface="Calibri"/>
                          <a:cs typeface="Arial" pitchFamily="34" charset="0"/>
                        </a:rPr>
                        <a:t>PRODUCTION</a:t>
                      </a:r>
                      <a:r>
                        <a:rPr lang="id-ID" sz="2000" b="1" dirty="0">
                          <a:latin typeface="Arial" pitchFamily="34" charset="0"/>
                          <a:ea typeface="Calibri"/>
                          <a:cs typeface="Arial" pitchFamily="34" charset="0"/>
                        </a:rPr>
                        <a:t> </a:t>
                      </a:r>
                      <a:endParaRPr lang="en-US" sz="2000" b="1" dirty="0">
                        <a:latin typeface="Arial" pitchFamily="34" charset="0"/>
                        <a:ea typeface="Calibri"/>
                        <a:cs typeface="Arial" pitchFamily="34" charset="0"/>
                      </a:endParaRPr>
                    </a:p>
                    <a:p>
                      <a:pPr marL="0" marR="0" indent="0" algn="just">
                        <a:spcBef>
                          <a:spcPts val="0"/>
                        </a:spcBef>
                        <a:spcAft>
                          <a:spcPts val="0"/>
                        </a:spcAft>
                      </a:pPr>
                      <a:r>
                        <a:rPr lang="en-US" sz="2000" b="1" dirty="0">
                          <a:latin typeface="Arial" pitchFamily="34" charset="0"/>
                          <a:ea typeface="Calibri"/>
                          <a:cs typeface="Arial" pitchFamily="34" charset="0"/>
                        </a:rPr>
                        <a:t>Productivity</a:t>
                      </a:r>
                    </a:p>
                    <a:p>
                      <a:pPr marL="0" marR="0" indent="0" algn="just">
                        <a:spcBef>
                          <a:spcPts val="0"/>
                        </a:spcBef>
                        <a:spcAft>
                          <a:spcPts val="0"/>
                        </a:spcAft>
                      </a:pPr>
                      <a:r>
                        <a:rPr lang="id-ID" sz="2000" b="1" dirty="0">
                          <a:latin typeface="Arial" pitchFamily="34" charset="0"/>
                          <a:ea typeface="Calibri"/>
                          <a:cs typeface="Arial" pitchFamily="34" charset="0"/>
                        </a:rPr>
                        <a:t>Total demand</a:t>
                      </a:r>
                      <a:endParaRPr lang="en-US" sz="2000" b="1"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defTabSz="898525" fontAlgn="b">
                        <a:spcBef>
                          <a:spcPts val="0"/>
                        </a:spcBef>
                        <a:spcAft>
                          <a:spcPts val="0"/>
                        </a:spcAft>
                      </a:pPr>
                      <a:r>
                        <a:rPr lang="en-US" sz="2000" b="1" dirty="0">
                          <a:latin typeface="Arial" pitchFamily="34" charset="0"/>
                          <a:ea typeface="Calibri"/>
                          <a:cs typeface="Arial" pitchFamily="34" charset="0"/>
                        </a:rPr>
                        <a:t>         </a:t>
                      </a:r>
                      <a:r>
                        <a:rPr lang="id-ID" sz="2000" b="1" dirty="0">
                          <a:latin typeface="Arial" pitchFamily="34" charset="0"/>
                          <a:ea typeface="Calibri"/>
                          <a:cs typeface="Arial" pitchFamily="34" charset="0"/>
                        </a:rPr>
                        <a:t>19</a:t>
                      </a:r>
                      <a:r>
                        <a:rPr lang="id-ID" sz="2000" b="1" u="none" strike="noStrike" dirty="0">
                          <a:effectLst/>
                          <a:latin typeface="Arial" pitchFamily="34" charset="0"/>
                          <a:cs typeface="Arial" pitchFamily="34" charset="0"/>
                        </a:rPr>
                        <a:t>,341,</a:t>
                      </a:r>
                      <a:r>
                        <a:rPr lang="en-US" sz="2000" b="1" u="none" strike="noStrike" dirty="0">
                          <a:effectLst/>
                          <a:latin typeface="Arial" pitchFamily="34" charset="0"/>
                          <a:cs typeface="Arial" pitchFamily="34" charset="0"/>
                        </a:rPr>
                        <a:t>233</a:t>
                      </a:r>
                      <a:r>
                        <a:rPr lang="id-ID" sz="2000" b="1" u="none" strike="noStrike" dirty="0">
                          <a:effectLst/>
                          <a:latin typeface="Arial" pitchFamily="34" charset="0"/>
                          <a:cs typeface="Arial" pitchFamily="34" charset="0"/>
                        </a:rPr>
                        <a:t> tones</a:t>
                      </a:r>
                      <a:r>
                        <a:rPr lang="en-US" sz="2000" b="1" dirty="0">
                          <a:latin typeface="Arial" pitchFamily="34" charset="0"/>
                          <a:ea typeface="Calibri"/>
                          <a:cs typeface="Arial" pitchFamily="34" charset="0"/>
                        </a:rPr>
                        <a:t>                                   24</a:t>
                      </a:r>
                      <a:r>
                        <a:rPr lang="id-ID" sz="2000" b="1" dirty="0">
                          <a:latin typeface="Arial" pitchFamily="34" charset="0"/>
                          <a:ea typeface="Calibri"/>
                          <a:cs typeface="Arial" pitchFamily="34" charset="0"/>
                        </a:rPr>
                        <a:t> t/ha</a:t>
                      </a:r>
                    </a:p>
                    <a:p>
                      <a:pPr algn="r" defTabSz="898525" fontAlgn="b">
                        <a:spcBef>
                          <a:spcPts val="0"/>
                        </a:spcBef>
                        <a:spcAft>
                          <a:spcPts val="0"/>
                        </a:spcAft>
                      </a:pPr>
                      <a:r>
                        <a:rPr lang="id-ID" sz="2000" b="1" dirty="0">
                          <a:latin typeface="Arial" pitchFamily="34" charset="0"/>
                          <a:ea typeface="Calibri"/>
                          <a:cs typeface="Arial" pitchFamily="34" charset="0"/>
                        </a:rPr>
                        <a:t>23,157,000 tones</a:t>
                      </a:r>
                      <a:r>
                        <a:rPr lang="en-US" sz="2000" b="1" dirty="0">
                          <a:latin typeface="Arial" pitchFamily="34" charset="0"/>
                          <a:ea typeface="Calibri"/>
                          <a:cs typeface="Arial"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 xmlns:a16="http://schemas.microsoft.com/office/drawing/2014/main" val="10001"/>
                  </a:ext>
                </a:extLst>
              </a:tr>
              <a:tr h="29683">
                <a:tc>
                  <a:txBody>
                    <a:bodyPr/>
                    <a:lstStyle/>
                    <a:p>
                      <a:pPr marL="0" marR="0" indent="0" algn="just">
                        <a:spcBef>
                          <a:spcPts val="0"/>
                        </a:spcBef>
                        <a:spcAft>
                          <a:spcPts val="0"/>
                        </a:spcAft>
                      </a:pPr>
                      <a:r>
                        <a:rPr lang="en-US" sz="2000" b="1" dirty="0">
                          <a:latin typeface="Arial" pitchFamily="34" charset="0"/>
                          <a:ea typeface="Calibri"/>
                          <a:cs typeface="Arial" pitchFamily="34" charset="0"/>
                        </a:rPr>
                        <a:t>UTILIZATION:</a:t>
                      </a:r>
                    </a:p>
                    <a:p>
                      <a:pPr marL="0" marR="0" indent="0" algn="just">
                        <a:spcBef>
                          <a:spcPts val="0"/>
                        </a:spcBef>
                        <a:spcAft>
                          <a:spcPts val="0"/>
                        </a:spcAft>
                      </a:pPr>
                      <a:r>
                        <a:rPr lang="en-US" sz="2000" b="1" dirty="0">
                          <a:latin typeface="Arial" pitchFamily="34" charset="0"/>
                          <a:ea typeface="Calibri"/>
                          <a:cs typeface="Arial" pitchFamily="34" charset="0"/>
                        </a:rPr>
                        <a:t>Direct consumed (3.2 kg/capita/year)</a:t>
                      </a:r>
                    </a:p>
                    <a:p>
                      <a:pPr marL="0" marR="0" indent="0" algn="just">
                        <a:spcBef>
                          <a:spcPts val="0"/>
                        </a:spcBef>
                        <a:spcAft>
                          <a:spcPts val="0"/>
                        </a:spcAft>
                      </a:pPr>
                      <a:r>
                        <a:rPr lang="id-ID" sz="2000" b="1" dirty="0">
                          <a:latin typeface="Arial" pitchFamily="34" charset="0"/>
                          <a:ea typeface="Calibri"/>
                          <a:cs typeface="Arial" pitchFamily="34" charset="0"/>
                        </a:rPr>
                        <a:t>F</a:t>
                      </a:r>
                      <a:r>
                        <a:rPr lang="en-US" sz="2000" b="1" dirty="0" err="1">
                          <a:latin typeface="Arial" pitchFamily="34" charset="0"/>
                          <a:ea typeface="Calibri"/>
                          <a:cs typeface="Arial" pitchFamily="34" charset="0"/>
                        </a:rPr>
                        <a:t>ood</a:t>
                      </a:r>
                      <a:r>
                        <a:rPr lang="en-US" sz="2000" b="1" dirty="0">
                          <a:latin typeface="Arial" pitchFamily="34" charset="0"/>
                          <a:ea typeface="Calibri"/>
                          <a:cs typeface="Arial" pitchFamily="34" charset="0"/>
                        </a:rPr>
                        <a:t> industry</a:t>
                      </a:r>
                    </a:p>
                    <a:p>
                      <a:pPr marL="0" marR="0" indent="0" algn="just">
                        <a:spcBef>
                          <a:spcPts val="0"/>
                        </a:spcBef>
                        <a:spcAft>
                          <a:spcPts val="0"/>
                        </a:spcAft>
                      </a:pPr>
                      <a:r>
                        <a:rPr lang="en-US" sz="2000" b="1" dirty="0">
                          <a:latin typeface="Arial" pitchFamily="34" charset="0"/>
                          <a:ea typeface="Calibri"/>
                          <a:cs typeface="Arial" pitchFamily="34" charset="0"/>
                        </a:rPr>
                        <a:t>Feed</a:t>
                      </a:r>
                    </a:p>
                    <a:p>
                      <a:pPr marL="0" marR="0" indent="0" algn="just">
                        <a:spcBef>
                          <a:spcPts val="0"/>
                        </a:spcBef>
                        <a:spcAft>
                          <a:spcPts val="0"/>
                        </a:spcAft>
                      </a:pPr>
                      <a:r>
                        <a:rPr lang="id-ID" sz="2000" b="1" dirty="0">
                          <a:latin typeface="Arial" pitchFamily="34" charset="0"/>
                          <a:ea typeface="Calibri"/>
                          <a:cs typeface="Arial" pitchFamily="34" charset="0"/>
                        </a:rPr>
                        <a:t>Loss</a:t>
                      </a:r>
                      <a:endParaRPr lang="en-US" sz="2000" b="1"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a:spcBef>
                          <a:spcPts val="0"/>
                        </a:spcBef>
                        <a:spcAft>
                          <a:spcPts val="0"/>
                        </a:spcAft>
                      </a:pPr>
                      <a:r>
                        <a:rPr lang="en-US" sz="2000" b="1" dirty="0">
                          <a:latin typeface="Arial" pitchFamily="34" charset="0"/>
                          <a:ea typeface="Calibri"/>
                          <a:cs typeface="Arial" pitchFamily="34" charset="0"/>
                        </a:rPr>
                        <a:t>                          </a:t>
                      </a:r>
                    </a:p>
                    <a:p>
                      <a:pPr marL="0" marR="0" indent="0" algn="r">
                        <a:spcBef>
                          <a:spcPts val="0"/>
                        </a:spcBef>
                        <a:spcAft>
                          <a:spcPts val="0"/>
                        </a:spcAft>
                      </a:pPr>
                      <a:r>
                        <a:rPr lang="id-ID" sz="2000" b="1" dirty="0">
                          <a:latin typeface="Arial" pitchFamily="34" charset="0"/>
                          <a:ea typeface="Calibri"/>
                          <a:cs typeface="Arial" pitchFamily="34" charset="0"/>
                        </a:rPr>
                        <a:t>12,759</a:t>
                      </a:r>
                      <a:r>
                        <a:rPr lang="en-US" sz="2000" b="1" dirty="0">
                          <a:latin typeface="Arial" pitchFamily="34" charset="0"/>
                          <a:ea typeface="Calibri"/>
                          <a:cs typeface="Arial" pitchFamily="34" charset="0"/>
                        </a:rPr>
                        <a:t>,</a:t>
                      </a:r>
                      <a:r>
                        <a:rPr lang="id-ID" sz="2000" b="1" dirty="0">
                          <a:latin typeface="Arial" pitchFamily="34" charset="0"/>
                          <a:ea typeface="Calibri"/>
                          <a:cs typeface="Arial" pitchFamily="34" charset="0"/>
                        </a:rPr>
                        <a:t>000 t</a:t>
                      </a:r>
                      <a:r>
                        <a:rPr lang="en-US" sz="2000" b="1" dirty="0">
                          <a:latin typeface="Arial" pitchFamily="34" charset="0"/>
                          <a:ea typeface="Calibri"/>
                          <a:cs typeface="Arial" pitchFamily="34" charset="0"/>
                        </a:rPr>
                        <a:t>  (</a:t>
                      </a:r>
                      <a:r>
                        <a:rPr lang="id-ID" sz="2000" b="1" dirty="0">
                          <a:latin typeface="Arial" pitchFamily="34" charset="0"/>
                          <a:ea typeface="Calibri"/>
                          <a:cs typeface="Arial" pitchFamily="34" charset="0"/>
                        </a:rPr>
                        <a:t>55</a:t>
                      </a:r>
                      <a:r>
                        <a:rPr lang="en-US" sz="2000" b="1" dirty="0">
                          <a:latin typeface="Arial" pitchFamily="34" charset="0"/>
                          <a:ea typeface="Calibri"/>
                          <a:cs typeface="Arial" pitchFamily="34" charset="0"/>
                        </a:rPr>
                        <a:t>.</a:t>
                      </a:r>
                      <a:r>
                        <a:rPr lang="id-ID" sz="2000" b="1" dirty="0">
                          <a:latin typeface="Arial" pitchFamily="34" charset="0"/>
                          <a:ea typeface="Calibri"/>
                          <a:cs typeface="Arial" pitchFamily="34" charset="0"/>
                        </a:rPr>
                        <a:t>1</a:t>
                      </a:r>
                      <a:r>
                        <a:rPr lang="en-US" sz="2000" b="1" dirty="0">
                          <a:latin typeface="Arial" pitchFamily="34" charset="0"/>
                          <a:ea typeface="Calibri"/>
                          <a:cs typeface="Arial" pitchFamily="34" charset="0"/>
                        </a:rPr>
                        <a:t>%)</a:t>
                      </a:r>
                    </a:p>
                    <a:p>
                      <a:pPr marL="0" marR="0" indent="0" algn="r">
                        <a:spcBef>
                          <a:spcPts val="0"/>
                        </a:spcBef>
                        <a:spcAft>
                          <a:spcPts val="0"/>
                        </a:spcAft>
                      </a:pPr>
                      <a:r>
                        <a:rPr lang="en-US" sz="2000" b="1" dirty="0">
                          <a:latin typeface="Arial" pitchFamily="34" charset="0"/>
                          <a:ea typeface="Calibri"/>
                          <a:cs typeface="Arial" pitchFamily="34" charset="0"/>
                        </a:rPr>
                        <a:t>  </a:t>
                      </a:r>
                      <a:r>
                        <a:rPr lang="id-ID" sz="2000" b="1" dirty="0">
                          <a:latin typeface="Arial" pitchFamily="34" charset="0"/>
                          <a:ea typeface="Calibri"/>
                          <a:cs typeface="Arial" pitchFamily="34" charset="0"/>
                        </a:rPr>
                        <a:t>9,403,000 t </a:t>
                      </a:r>
                      <a:r>
                        <a:rPr lang="en-US" sz="2000" b="1" dirty="0">
                          <a:latin typeface="Arial" pitchFamily="34" charset="0"/>
                          <a:ea typeface="Calibri"/>
                          <a:cs typeface="Arial" pitchFamily="34" charset="0"/>
                        </a:rPr>
                        <a:t>(</a:t>
                      </a:r>
                      <a:r>
                        <a:rPr lang="id-ID" sz="2000" b="1" dirty="0">
                          <a:latin typeface="Arial" pitchFamily="34" charset="0"/>
                          <a:ea typeface="Calibri"/>
                          <a:cs typeface="Arial" pitchFamily="34" charset="0"/>
                        </a:rPr>
                        <a:t>40</a:t>
                      </a:r>
                      <a:r>
                        <a:rPr lang="en-US" sz="2000" b="1" dirty="0">
                          <a:latin typeface="Arial" pitchFamily="34" charset="0"/>
                          <a:ea typeface="Calibri"/>
                          <a:cs typeface="Arial" pitchFamily="34" charset="0"/>
                        </a:rPr>
                        <a:t>.</a:t>
                      </a:r>
                      <a:r>
                        <a:rPr lang="id-ID" sz="2000" b="1" dirty="0">
                          <a:latin typeface="Arial" pitchFamily="34" charset="0"/>
                          <a:ea typeface="Calibri"/>
                          <a:cs typeface="Arial" pitchFamily="34" charset="0"/>
                        </a:rPr>
                        <a:t>6</a:t>
                      </a:r>
                      <a:r>
                        <a:rPr lang="en-US" sz="2000" b="1" dirty="0">
                          <a:latin typeface="Arial" pitchFamily="34" charset="0"/>
                          <a:ea typeface="Calibri"/>
                          <a:cs typeface="Arial" pitchFamily="34" charset="0"/>
                        </a:rPr>
                        <a:t>%)</a:t>
                      </a:r>
                    </a:p>
                    <a:p>
                      <a:pPr marL="0" marR="0" indent="0" algn="r">
                        <a:spcBef>
                          <a:spcPts val="0"/>
                        </a:spcBef>
                        <a:spcAft>
                          <a:spcPts val="0"/>
                        </a:spcAft>
                      </a:pPr>
                      <a:r>
                        <a:rPr lang="en-US" sz="2000" b="1" dirty="0">
                          <a:latin typeface="Arial" pitchFamily="34" charset="0"/>
                          <a:ea typeface="Calibri"/>
                          <a:cs typeface="Arial" pitchFamily="34" charset="0"/>
                        </a:rPr>
                        <a:t>4</a:t>
                      </a:r>
                      <a:r>
                        <a:rPr lang="id-ID" sz="2000" b="1" dirty="0">
                          <a:latin typeface="Arial" pitchFamily="34" charset="0"/>
                          <a:ea typeface="Calibri"/>
                          <a:cs typeface="Arial" pitchFamily="34" charset="0"/>
                        </a:rPr>
                        <a:t>81,000 t</a:t>
                      </a:r>
                      <a:r>
                        <a:rPr lang="en-US" sz="2000" b="1" dirty="0">
                          <a:latin typeface="Arial" pitchFamily="34" charset="0"/>
                          <a:ea typeface="Calibri"/>
                          <a:cs typeface="Arial" pitchFamily="34" charset="0"/>
                        </a:rPr>
                        <a:t>  (2.1%)</a:t>
                      </a:r>
                    </a:p>
                    <a:p>
                      <a:pPr marL="0" marR="0" indent="0" algn="r">
                        <a:spcBef>
                          <a:spcPts val="0"/>
                        </a:spcBef>
                        <a:spcAft>
                          <a:spcPts val="0"/>
                        </a:spcAft>
                      </a:pPr>
                      <a:r>
                        <a:rPr lang="id-ID" sz="2000" b="1" dirty="0">
                          <a:latin typeface="Arial" pitchFamily="34" charset="0"/>
                          <a:ea typeface="Calibri"/>
                          <a:cs typeface="Arial" pitchFamily="34" charset="0"/>
                        </a:rPr>
                        <a:t>513</a:t>
                      </a:r>
                      <a:r>
                        <a:rPr lang="en-US" sz="2000" b="1" dirty="0">
                          <a:latin typeface="Arial" pitchFamily="34" charset="0"/>
                          <a:ea typeface="Calibri"/>
                          <a:cs typeface="Arial" pitchFamily="34" charset="0"/>
                        </a:rPr>
                        <a:t>,</a:t>
                      </a:r>
                      <a:r>
                        <a:rPr lang="id-ID" sz="2000" b="1" dirty="0">
                          <a:latin typeface="Arial" pitchFamily="34" charset="0"/>
                          <a:ea typeface="Calibri"/>
                          <a:cs typeface="Arial" pitchFamily="34" charset="0"/>
                        </a:rPr>
                        <a:t>000</a:t>
                      </a:r>
                      <a:r>
                        <a:rPr lang="en-US" sz="2000" b="1" dirty="0">
                          <a:latin typeface="Arial" pitchFamily="34" charset="0"/>
                          <a:ea typeface="Calibri"/>
                          <a:cs typeface="Arial" pitchFamily="34" charset="0"/>
                        </a:rPr>
                        <a:t> t (2.2%)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 xmlns:a16="http://schemas.microsoft.com/office/drawing/2014/main" val="10002"/>
                  </a:ext>
                </a:extLst>
              </a:tr>
            </a:tbl>
          </a:graphicData>
        </a:graphic>
      </p:graphicFrame>
    </p:spTree>
  </p:cSld>
  <p:clrMapOvr>
    <a:masterClrMapping/>
  </p:clrMapOvr>
</p:sld>
</file>

<file path=ppt/theme/theme1.xml><?xml version="1.0" encoding="utf-8"?>
<a:theme xmlns:a="http://schemas.openxmlformats.org/drawingml/2006/main" name="abdibakti_20Juni_emai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Perdirjen22-PB-2013PerjalananDinasDalamNegeri</Template>
  <TotalTime>5691</TotalTime>
  <Words>1907</Words>
  <Application>Microsoft Office PowerPoint</Application>
  <PresentationFormat>On-screen Show (4:3)</PresentationFormat>
  <Paragraphs>423</Paragraphs>
  <Slides>34</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34</vt:i4>
      </vt:variant>
    </vt:vector>
  </HeadingPairs>
  <TitlesOfParts>
    <vt:vector size="48" baseType="lpstr">
      <vt:lpstr>MS PGothic</vt:lpstr>
      <vt:lpstr>AR CENA</vt:lpstr>
      <vt:lpstr>Arial</vt:lpstr>
      <vt:lpstr>Arial Narrow</vt:lpstr>
      <vt:lpstr>Bernard MT Condensed</vt:lpstr>
      <vt:lpstr>Brush Script MT</vt:lpstr>
      <vt:lpstr>Calibri</vt:lpstr>
      <vt:lpstr>Copperplate Gothic Bold</vt:lpstr>
      <vt:lpstr>Elephant</vt:lpstr>
      <vt:lpstr>Gill Sans</vt:lpstr>
      <vt:lpstr>Tahoma</vt:lpstr>
      <vt:lpstr>Times New Roman</vt:lpstr>
      <vt:lpstr>Wingdings</vt:lpstr>
      <vt:lpstr>abdibakti_20Juni_email</vt:lpstr>
      <vt:lpstr>PowerPoint Presentation</vt:lpstr>
      <vt:lpstr>PowerPoint Presentation</vt:lpstr>
      <vt:lpstr>Existing  Condition  of  CASSAVA IN INDONESIA </vt:lpstr>
      <vt:lpstr>PowerPoint Presentation</vt:lpstr>
      <vt:lpstr>PowerPoint Presentation</vt:lpstr>
      <vt:lpstr>Cassava in Indonesia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Various processed products from cassava</vt:lpstr>
      <vt:lpstr> </vt:lpstr>
      <vt:lpstr>FOOD PRODUCTS OF FRESH CASSAVA</vt:lpstr>
      <vt:lpstr>PowerPoint Presentation</vt:lpstr>
      <vt:lpstr>PowerPoint Presentation</vt:lpstr>
      <vt:lpstr>INSTANT TIWUL (composite of cassava and mungbean flours)</vt:lpstr>
      <vt:lpstr>BUSSINESS INCUBATOR COLLABORATED WITH  ILETRI  (CAKE TAPE UBIKAYU  USES 50% OF CASSAVA FLOUR)</vt:lpstr>
      <vt:lpstr>PowerPoint Presentation</vt:lpstr>
      <vt:lpstr>PowerPoint Presentation</vt:lpstr>
      <vt:lpstr>PowerPoint Presentation</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KaJaslit</dc:creator>
  <cp:lastModifiedBy>USER</cp:lastModifiedBy>
  <cp:revision>206</cp:revision>
  <dcterms:created xsi:type="dcterms:W3CDTF">2014-07-10T21:08:13Z</dcterms:created>
  <dcterms:modified xsi:type="dcterms:W3CDTF">2019-07-02T08:30:24Z</dcterms:modified>
</cp:coreProperties>
</file>