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73" r:id="rId4"/>
    <p:sldId id="258" r:id="rId5"/>
    <p:sldId id="280" r:id="rId6"/>
    <p:sldId id="265" r:id="rId7"/>
    <p:sldId id="277" r:id="rId8"/>
    <p:sldId id="278" r:id="rId9"/>
    <p:sldId id="263" r:id="rId10"/>
    <p:sldId id="269" r:id="rId11"/>
    <p:sldId id="274" r:id="rId12"/>
    <p:sldId id="275" r:id="rId13"/>
    <p:sldId id="276" r:id="rId14"/>
    <p:sldId id="270" r:id="rId15"/>
    <p:sldId id="279" r:id="rId16"/>
    <p:sldId id="266" r:id="rId17"/>
    <p:sldId id="267" r:id="rId18"/>
    <p:sldId id="259" r:id="rId19"/>
    <p:sldId id="260" r:id="rId20"/>
    <p:sldId id="261" r:id="rId21"/>
    <p:sldId id="262" r:id="rId22"/>
    <p:sldId id="268" r:id="rId23"/>
    <p:sldId id="282" r:id="rId24"/>
    <p:sldId id="264" r:id="rId25"/>
    <p:sldId id="284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45EE8-FB94-4ECD-8D27-B5C88CD8ACDA}" type="datetimeFigureOut">
              <a:rPr lang="en-AU" smtClean="0"/>
              <a:t>3/07/2019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087D03A6-ED98-4650-8457-42906E85102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92078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45EE8-FB94-4ECD-8D27-B5C88CD8ACDA}" type="datetimeFigureOut">
              <a:rPr lang="en-AU" smtClean="0"/>
              <a:t>3/07/2019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87D03A6-ED98-4650-8457-42906E85102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78988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45EE8-FB94-4ECD-8D27-B5C88CD8ACDA}" type="datetimeFigureOut">
              <a:rPr lang="en-AU" smtClean="0"/>
              <a:t>3/07/2019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87D03A6-ED98-4650-8457-42906E851023}" type="slidenum">
              <a:rPr lang="en-AU" smtClean="0"/>
              <a:t>‹#›</a:t>
            </a:fld>
            <a:endParaRPr lang="en-A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034055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45EE8-FB94-4ECD-8D27-B5C88CD8ACDA}" type="datetimeFigureOut">
              <a:rPr lang="en-AU" smtClean="0"/>
              <a:t>3/07/2019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87D03A6-ED98-4650-8457-42906E85102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94684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45EE8-FB94-4ECD-8D27-B5C88CD8ACDA}" type="datetimeFigureOut">
              <a:rPr lang="en-AU" smtClean="0"/>
              <a:t>3/07/2019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87D03A6-ED98-4650-8457-42906E851023}" type="slidenum">
              <a:rPr lang="en-AU" smtClean="0"/>
              <a:t>‹#›</a:t>
            </a:fld>
            <a:endParaRPr lang="en-A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253267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45EE8-FB94-4ECD-8D27-B5C88CD8ACDA}" type="datetimeFigureOut">
              <a:rPr lang="en-AU" smtClean="0"/>
              <a:t>3/07/2019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87D03A6-ED98-4650-8457-42906E85102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609043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45EE8-FB94-4ECD-8D27-B5C88CD8ACDA}" type="datetimeFigureOut">
              <a:rPr lang="en-AU" smtClean="0"/>
              <a:t>3/07/2019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D03A6-ED98-4650-8457-42906E85102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764611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45EE8-FB94-4ECD-8D27-B5C88CD8ACDA}" type="datetimeFigureOut">
              <a:rPr lang="en-AU" smtClean="0"/>
              <a:t>3/07/2019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D03A6-ED98-4650-8457-42906E85102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913575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>
            <a:spLocks noGrp="1"/>
          </p:cNvSpPr>
          <p:nvPr>
            <p:ph type="title" hasCustomPrompt="1"/>
          </p:nvPr>
        </p:nvSpPr>
        <p:spPr>
          <a:xfrm>
            <a:off x="296005" y="273685"/>
            <a:ext cx="11599990" cy="470027"/>
          </a:xfrm>
          <a:prstGeom prst="rect">
            <a:avLst/>
          </a:prstGeom>
        </p:spPr>
        <p:txBody>
          <a:bodyPr/>
          <a:lstStyle>
            <a:lvl1pPr>
              <a:defRPr sz="3200" b="1" baseline="0">
                <a:solidFill>
                  <a:srgbClr val="BB3A26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296005" y="987552"/>
            <a:ext cx="11599990" cy="4962143"/>
          </a:xfrm>
          <a:prstGeom prst="rect">
            <a:avLst/>
          </a:prstGeom>
        </p:spPr>
        <p:txBody>
          <a:bodyPr anchor="t" anchorCtr="0"/>
          <a:lstStyle>
            <a:lvl1pPr marL="0" indent="0">
              <a:buFontTx/>
              <a:buNone/>
              <a:defRPr sz="3000" baseline="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35274364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6605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45EE8-FB94-4ECD-8D27-B5C88CD8ACDA}" type="datetimeFigureOut">
              <a:rPr lang="en-AU" smtClean="0"/>
              <a:t>3/07/2019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D03A6-ED98-4650-8457-42906E85102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79005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45EE8-FB94-4ECD-8D27-B5C88CD8ACDA}" type="datetimeFigureOut">
              <a:rPr lang="en-AU" smtClean="0"/>
              <a:t>3/07/2019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87D03A6-ED98-4650-8457-42906E85102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02764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45EE8-FB94-4ECD-8D27-B5C88CD8ACDA}" type="datetimeFigureOut">
              <a:rPr lang="en-AU" smtClean="0"/>
              <a:t>3/07/2019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87D03A6-ED98-4650-8457-42906E85102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74348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45EE8-FB94-4ECD-8D27-B5C88CD8ACDA}" type="datetimeFigureOut">
              <a:rPr lang="en-AU" smtClean="0"/>
              <a:t>3/07/2019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87D03A6-ED98-4650-8457-42906E85102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55838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45EE8-FB94-4ECD-8D27-B5C88CD8ACDA}" type="datetimeFigureOut">
              <a:rPr lang="en-AU" smtClean="0"/>
              <a:t>3/07/2019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D03A6-ED98-4650-8457-42906E85102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76397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45EE8-FB94-4ECD-8D27-B5C88CD8ACDA}" type="datetimeFigureOut">
              <a:rPr lang="en-AU" smtClean="0"/>
              <a:t>3/07/2019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D03A6-ED98-4650-8457-42906E85102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58142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45EE8-FB94-4ECD-8D27-B5C88CD8ACDA}" type="datetimeFigureOut">
              <a:rPr lang="en-AU" smtClean="0"/>
              <a:t>3/07/2019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D03A6-ED98-4650-8457-42906E85102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52792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45EE8-FB94-4ECD-8D27-B5C88CD8ACDA}" type="datetimeFigureOut">
              <a:rPr lang="en-AU" smtClean="0"/>
              <a:t>3/07/2019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87D03A6-ED98-4650-8457-42906E85102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36378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45EE8-FB94-4ECD-8D27-B5C88CD8ACDA}" type="datetimeFigureOut">
              <a:rPr lang="en-AU" smtClean="0"/>
              <a:t>3/07/2019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87D03A6-ED98-4650-8457-42906E85102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83463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G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2" y="1870038"/>
            <a:ext cx="8915399" cy="2262781"/>
          </a:xfrm>
        </p:spPr>
        <p:txBody>
          <a:bodyPr>
            <a:noAutofit/>
          </a:bodyPr>
          <a:lstStyle/>
          <a:p>
            <a:r>
              <a:rPr lang="en-AU" sz="3600" dirty="0" smtClean="0"/>
              <a:t>Developing partnerships with public and private sector for scaling cassava production technologies in Lao PDR </a:t>
            </a:r>
            <a:endParaRPr lang="en-AU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smtClean="0"/>
              <a:t>Chanphasouk </a:t>
            </a:r>
            <a:r>
              <a:rPr lang="en-AU" dirty="0" smtClean="0"/>
              <a:t>, </a:t>
            </a:r>
            <a:r>
              <a:rPr lang="tr-TR" dirty="0" smtClean="0"/>
              <a:t>Laothao You</a:t>
            </a:r>
            <a:r>
              <a:rPr lang="en-AU" dirty="0" smtClean="0"/>
              <a:t>a</a:t>
            </a:r>
            <a:r>
              <a:rPr lang="tr-TR" dirty="0" smtClean="0"/>
              <a:t>bee</a:t>
            </a:r>
            <a:r>
              <a:rPr lang="tr-TR" baseline="30000" dirty="0" smtClean="0"/>
              <a:t>1</a:t>
            </a:r>
            <a:r>
              <a:rPr lang="en-GB" dirty="0"/>
              <a:t>, </a:t>
            </a:r>
            <a:r>
              <a:rPr lang="tr-TR" dirty="0"/>
              <a:t>Phanthasin Khanthavong</a:t>
            </a:r>
            <a:r>
              <a:rPr lang="tr-TR" baseline="30000" dirty="0"/>
              <a:t>2</a:t>
            </a:r>
            <a:r>
              <a:rPr lang="tr-TR" dirty="0"/>
              <a:t>, Saythong Oudthachit</a:t>
            </a:r>
            <a:r>
              <a:rPr lang="tr-TR" baseline="30000" dirty="0"/>
              <a:t>2</a:t>
            </a:r>
            <a:r>
              <a:rPr lang="tr-TR" dirty="0"/>
              <a:t>, </a:t>
            </a:r>
            <a:r>
              <a:rPr lang="tr-TR" dirty="0" smtClean="0"/>
              <a:t>Jonathan </a:t>
            </a:r>
            <a:r>
              <a:rPr lang="tr-TR" dirty="0"/>
              <a:t>Newby</a:t>
            </a:r>
            <a:r>
              <a:rPr lang="tr-TR" baseline="30000" dirty="0"/>
              <a:t>1</a:t>
            </a:r>
            <a:r>
              <a:rPr lang="tr-TR" dirty="0"/>
              <a:t>,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2571" y="5653453"/>
            <a:ext cx="892041" cy="892041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1D147057-E425-4E25-B465-E0FB84E43A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29116" y="194400"/>
            <a:ext cx="1429032" cy="1429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6" name="Picture 3" descr="logo_ACIAR_0">
            <a:extLst>
              <a:ext uri="{FF2B5EF4-FFF2-40B4-BE49-F238E27FC236}">
                <a16:creationId xmlns:a16="http://schemas.microsoft.com/office/drawing/2014/main" id="{74EFF316-AD70-4256-9BC2-E19596083B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0160" y="5751039"/>
            <a:ext cx="3227706" cy="794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D6EAD974-0E2E-480C-B2C0-41CB66A86D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7073" y="5713217"/>
            <a:ext cx="1830859" cy="926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871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Partnership with fertiliser importer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05" y="987552"/>
            <a:ext cx="5045165" cy="37838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832" y="972311"/>
            <a:ext cx="5065487" cy="37991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555" y="3729414"/>
            <a:ext cx="3930554" cy="2947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57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96005" y="1070519"/>
            <a:ext cx="11599990" cy="470027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AU" dirty="0" smtClean="0"/>
              <a:t>Training of District staff and farmer leaders</a:t>
            </a:r>
            <a:endParaRPr lang="en-AU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2182121"/>
              </p:ext>
            </p:extLst>
          </p:nvPr>
        </p:nvGraphicFramePr>
        <p:xfrm>
          <a:off x="744581" y="1926771"/>
          <a:ext cx="1018903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6631">
                  <a:extLst>
                    <a:ext uri="{9D8B030D-6E8A-4147-A177-3AD203B41FA5}">
                      <a16:colId xmlns:a16="http://schemas.microsoft.com/office/drawing/2014/main" val="2284694332"/>
                    </a:ext>
                  </a:extLst>
                </a:gridCol>
                <a:gridCol w="1658981">
                  <a:extLst>
                    <a:ext uri="{9D8B030D-6E8A-4147-A177-3AD203B41FA5}">
                      <a16:colId xmlns:a16="http://schemas.microsoft.com/office/drawing/2014/main" val="2703418307"/>
                    </a:ext>
                  </a:extLst>
                </a:gridCol>
                <a:gridCol w="2037806">
                  <a:extLst>
                    <a:ext uri="{9D8B030D-6E8A-4147-A177-3AD203B41FA5}">
                      <a16:colId xmlns:a16="http://schemas.microsoft.com/office/drawing/2014/main" val="1221101338"/>
                    </a:ext>
                  </a:extLst>
                </a:gridCol>
                <a:gridCol w="2037806">
                  <a:extLst>
                    <a:ext uri="{9D8B030D-6E8A-4147-A177-3AD203B41FA5}">
                      <a16:colId xmlns:a16="http://schemas.microsoft.com/office/drawing/2014/main" val="996468165"/>
                    </a:ext>
                  </a:extLst>
                </a:gridCol>
                <a:gridCol w="2037806">
                  <a:extLst>
                    <a:ext uri="{9D8B030D-6E8A-4147-A177-3AD203B41FA5}">
                      <a16:colId xmlns:a16="http://schemas.microsoft.com/office/drawing/2014/main" val="22922862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Participants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err="1" smtClean="0"/>
                        <a:t>Paklai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err="1" smtClean="0"/>
                        <a:t>Kenthao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err="1" smtClean="0"/>
                        <a:t>Bolikhan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err="1" smtClean="0"/>
                        <a:t>Vienthong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36046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Government</a:t>
                      </a:r>
                      <a:r>
                        <a:rPr lang="en-AU" baseline="0" dirty="0" smtClean="0"/>
                        <a:t> officer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17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2164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Famer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2</a:t>
                      </a:r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6938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Factory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--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6580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Dry</a:t>
                      </a:r>
                      <a:r>
                        <a:rPr lang="en-AU" baseline="0" dirty="0" smtClean="0"/>
                        <a:t> chip company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--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--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3742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998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12" y="1038191"/>
            <a:ext cx="3959682" cy="5468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9347" y="1038190"/>
            <a:ext cx="3967991" cy="5455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513062" y="206099"/>
            <a:ext cx="8911687" cy="128089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AU" dirty="0" smtClean="0"/>
              <a:t>Extension </a:t>
            </a:r>
            <a:r>
              <a:rPr lang="en-AU" dirty="0"/>
              <a:t>posters and </a:t>
            </a:r>
            <a:r>
              <a:rPr lang="en-AU" dirty="0" smtClean="0"/>
              <a:t>Leaflet</a:t>
            </a:r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8662" y="182761"/>
            <a:ext cx="3234035" cy="650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03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3062" y="1067368"/>
            <a:ext cx="4008937" cy="5699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513062" y="206099"/>
            <a:ext cx="8911687" cy="128089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AU" dirty="0" smtClean="0"/>
              <a:t>Training Manual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0495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Expansion of activities</a:t>
            </a:r>
            <a:endParaRPr lang="en-AU" dirty="0"/>
          </a:p>
        </p:txBody>
      </p:sp>
      <p:sp>
        <p:nvSpPr>
          <p:cNvPr id="4" name="Rectangle 3"/>
          <p:cNvSpPr/>
          <p:nvPr/>
        </p:nvSpPr>
        <p:spPr>
          <a:xfrm>
            <a:off x="521520" y="2822690"/>
            <a:ext cx="1193074" cy="76635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 smtClean="0"/>
              <a:t>Replicated trial</a:t>
            </a:r>
            <a:endParaRPr lang="en-AU" sz="1400" dirty="0"/>
          </a:p>
        </p:txBody>
      </p:sp>
      <p:sp>
        <p:nvSpPr>
          <p:cNvPr id="5" name="Rectangle 4"/>
          <p:cNvSpPr/>
          <p:nvPr/>
        </p:nvSpPr>
        <p:spPr>
          <a:xfrm>
            <a:off x="4109365" y="1545771"/>
            <a:ext cx="1193074" cy="7663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100" dirty="0"/>
              <a:t>Fertilizer demonstration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4109365" y="2748424"/>
            <a:ext cx="1193074" cy="7663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Rectangle 6"/>
          <p:cNvSpPr/>
          <p:nvPr/>
        </p:nvSpPr>
        <p:spPr>
          <a:xfrm>
            <a:off x="4068000" y="3951077"/>
            <a:ext cx="1193074" cy="7663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100" dirty="0" smtClean="0"/>
              <a:t>Variety trials</a:t>
            </a:r>
            <a:endParaRPr lang="en-AU" sz="1100" dirty="0"/>
          </a:p>
        </p:txBody>
      </p:sp>
      <p:sp>
        <p:nvSpPr>
          <p:cNvPr id="8" name="Rectangle 7"/>
          <p:cNvSpPr/>
          <p:nvPr/>
        </p:nvSpPr>
        <p:spPr>
          <a:xfrm>
            <a:off x="7929159" y="893276"/>
            <a:ext cx="1193074" cy="7663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100" dirty="0" smtClean="0"/>
              <a:t>Fertilizer demonstration</a:t>
            </a:r>
            <a:endParaRPr lang="en-AU" sz="1100" dirty="0"/>
          </a:p>
        </p:txBody>
      </p:sp>
      <p:sp>
        <p:nvSpPr>
          <p:cNvPr id="9" name="Rectangle 8"/>
          <p:cNvSpPr/>
          <p:nvPr/>
        </p:nvSpPr>
        <p:spPr>
          <a:xfrm>
            <a:off x="7929159" y="1884309"/>
            <a:ext cx="1193074" cy="7663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dirty="0" smtClean="0"/>
              <a:t>Fertilizer trials</a:t>
            </a:r>
            <a:endParaRPr lang="en-AU" sz="1200" dirty="0"/>
          </a:p>
        </p:txBody>
      </p:sp>
      <p:sp>
        <p:nvSpPr>
          <p:cNvPr id="10" name="Rectangle 9"/>
          <p:cNvSpPr/>
          <p:nvPr/>
        </p:nvSpPr>
        <p:spPr>
          <a:xfrm>
            <a:off x="7929159" y="2875342"/>
            <a:ext cx="1193074" cy="7663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100" dirty="0" smtClean="0"/>
              <a:t>Intercropping </a:t>
            </a:r>
            <a:endParaRPr lang="en-AU" sz="1100" dirty="0"/>
          </a:p>
        </p:txBody>
      </p:sp>
      <p:sp>
        <p:nvSpPr>
          <p:cNvPr id="13" name="Rectangle 12"/>
          <p:cNvSpPr/>
          <p:nvPr/>
        </p:nvSpPr>
        <p:spPr>
          <a:xfrm>
            <a:off x="4067999" y="5187694"/>
            <a:ext cx="1193075" cy="75590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dirty="0"/>
              <a:t>Replicated trial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929159" y="4087400"/>
            <a:ext cx="1193074" cy="76635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dirty="0"/>
              <a:t>Replicated trial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63811" y="2281331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Year 1</a:t>
            </a:r>
            <a:endParaRPr lang="en-AU" dirty="0"/>
          </a:p>
        </p:txBody>
      </p:sp>
      <p:sp>
        <p:nvSpPr>
          <p:cNvPr id="16" name="TextBox 15"/>
          <p:cNvSpPr txBox="1"/>
          <p:nvPr/>
        </p:nvSpPr>
        <p:spPr>
          <a:xfrm>
            <a:off x="4260908" y="1009406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Year 2</a:t>
            </a:r>
            <a:endParaRPr lang="en-AU" dirty="0"/>
          </a:p>
        </p:txBody>
      </p:sp>
      <p:sp>
        <p:nvSpPr>
          <p:cNvPr id="17" name="TextBox 16"/>
          <p:cNvSpPr txBox="1"/>
          <p:nvPr/>
        </p:nvSpPr>
        <p:spPr>
          <a:xfrm>
            <a:off x="8080702" y="508698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Year 3</a:t>
            </a:r>
            <a:endParaRPr lang="en-AU" dirty="0"/>
          </a:p>
        </p:txBody>
      </p:sp>
      <p:sp>
        <p:nvSpPr>
          <p:cNvPr id="18" name="TextBox 17"/>
          <p:cNvSpPr txBox="1"/>
          <p:nvPr/>
        </p:nvSpPr>
        <p:spPr>
          <a:xfrm>
            <a:off x="9283337" y="1807028"/>
            <a:ext cx="252548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 smtClean="0"/>
              <a:t>40 farmers fertilizer use demonstration trials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 smtClean="0"/>
              <a:t>One </a:t>
            </a:r>
            <a:r>
              <a:rPr lang="en-AU" sz="1400" dirty="0" smtClean="0"/>
              <a:t>Intercropping demonstration trials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/>
              <a:t>2</a:t>
            </a:r>
            <a:r>
              <a:rPr lang="en-AU" sz="1400" dirty="0" smtClean="0"/>
              <a:t> fertiliser trials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 smtClean="0"/>
              <a:t>Multiplication at NAFRI and </a:t>
            </a:r>
            <a:r>
              <a:rPr lang="en-AU" sz="1400" dirty="0" smtClean="0"/>
              <a:t>Districts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/>
              <a:t>Preliminary yield trial in 2019-20 of 5 clones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400" dirty="0" smtClean="0"/>
          </a:p>
          <a:p>
            <a:endParaRPr lang="en-AU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5403673" y="2293357"/>
            <a:ext cx="252548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 smtClean="0"/>
              <a:t>16 farmers fertilizer demonstration </a:t>
            </a:r>
            <a:r>
              <a:rPr lang="en-AU" sz="1400" dirty="0" smtClean="0"/>
              <a:t>trials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/>
              <a:t>2</a:t>
            </a:r>
            <a:r>
              <a:rPr lang="en-AU" sz="1400" dirty="0" smtClean="0"/>
              <a:t> fertiliser trials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 smtClean="0"/>
              <a:t>Variety distribution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 smtClean="0"/>
              <a:t>Multiplication of stems at </a:t>
            </a:r>
            <a:r>
              <a:rPr lang="en-AU" sz="1400" dirty="0" smtClean="0"/>
              <a:t>NAFRI and districts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/>
              <a:t>CIAT introduced 42 new clones to Laos</a:t>
            </a:r>
            <a:endParaRPr lang="en-AU" sz="1400" dirty="0" smtClean="0"/>
          </a:p>
          <a:p>
            <a:endParaRPr lang="en-AU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1714594" y="2477673"/>
            <a:ext cx="25254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/>
              <a:t>4</a:t>
            </a:r>
            <a:r>
              <a:rPr lang="en-AU" sz="1400" dirty="0" smtClean="0"/>
              <a:t> fertiliser trials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/>
              <a:t>4</a:t>
            </a:r>
            <a:r>
              <a:rPr lang="en-AU" sz="1400" dirty="0" smtClean="0"/>
              <a:t> variety trial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 smtClean="0"/>
              <a:t>Multiplication at NAFRI</a:t>
            </a:r>
          </a:p>
          <a:p>
            <a:endParaRPr lang="en-AU" sz="1400" dirty="0"/>
          </a:p>
        </p:txBody>
      </p:sp>
      <p:sp>
        <p:nvSpPr>
          <p:cNvPr id="21" name="Rectangle 20"/>
          <p:cNvSpPr/>
          <p:nvPr/>
        </p:nvSpPr>
        <p:spPr>
          <a:xfrm>
            <a:off x="4144198" y="2769326"/>
            <a:ext cx="1193074" cy="7663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100" dirty="0"/>
              <a:t>Fertilizer demonstration</a:t>
            </a:r>
          </a:p>
        </p:txBody>
      </p:sp>
    </p:spTree>
    <p:extLst>
      <p:ext uri="{BB962C8B-B14F-4D97-AF65-F5344CB8AC3E}">
        <p14:creationId xmlns:p14="http://schemas.microsoft.com/office/powerpoint/2010/main" val="147570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Distribution of Rayong 11 in target villages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30" y="1802674"/>
            <a:ext cx="4841968" cy="36314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971" y="1808007"/>
            <a:ext cx="6446477" cy="36261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0829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Seed system and exchange of planting material</a:t>
            </a:r>
            <a:br>
              <a:rPr lang="en-AU" dirty="0" smtClean="0"/>
            </a:b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01184" y="2260329"/>
            <a:ext cx="4710613" cy="353295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934371" y="2261919"/>
            <a:ext cx="4708795" cy="3531596"/>
          </a:xfrm>
          <a:prstGeom prst="rect">
            <a:avLst/>
          </a:prstGeom>
        </p:spPr>
      </p:pic>
      <p:sp>
        <p:nvSpPr>
          <p:cNvPr id="6" name="Content Placeholder 4"/>
          <p:cNvSpPr txBox="1">
            <a:spLocks/>
          </p:cNvSpPr>
          <p:nvPr/>
        </p:nvSpPr>
        <p:spPr>
          <a:xfrm>
            <a:off x="1458414" y="2137997"/>
            <a:ext cx="3435803" cy="3777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 smtClean="0"/>
              <a:t>Expansion of area creating demand for stems</a:t>
            </a:r>
          </a:p>
          <a:p>
            <a:r>
              <a:rPr lang="en-AU" dirty="0" smtClean="0"/>
              <a:t>3M LAK per ha of stems ($340 USD)</a:t>
            </a:r>
          </a:p>
          <a:p>
            <a:r>
              <a:rPr lang="en-AU" dirty="0" smtClean="0"/>
              <a:t>Movement of CWBD around the country and potential import of CMD a threat.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8454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3692" y="345435"/>
            <a:ext cx="6272400" cy="2632896"/>
          </a:xfrm>
        </p:spPr>
        <p:txBody>
          <a:bodyPr/>
          <a:lstStyle/>
          <a:p>
            <a:r>
              <a:rPr lang="en-AU" dirty="0" smtClean="0"/>
              <a:t>Developing source of clean planting material funded by new ACIAR project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919" y="3452223"/>
            <a:ext cx="4366565" cy="327492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006" y="468085"/>
            <a:ext cx="3831772" cy="28738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2441" y="3861588"/>
            <a:ext cx="3274924" cy="24561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824" y="4058194"/>
            <a:ext cx="4003430" cy="2668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99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Lead firm – monopsony working with DAFO  (example from </a:t>
            </a:r>
            <a:r>
              <a:rPr lang="en-AU" dirty="0" err="1" smtClean="0"/>
              <a:t>Paklai</a:t>
            </a:r>
            <a:r>
              <a:rPr lang="en-AU" dirty="0" smtClean="0"/>
              <a:t>)</a:t>
            </a:r>
            <a:endParaRPr lang="en-AU" dirty="0"/>
          </a:p>
        </p:txBody>
      </p:sp>
      <p:sp>
        <p:nvSpPr>
          <p:cNvPr id="4" name="Rectangle 3"/>
          <p:cNvSpPr/>
          <p:nvPr/>
        </p:nvSpPr>
        <p:spPr>
          <a:xfrm>
            <a:off x="2771775" y="2197035"/>
            <a:ext cx="1257300" cy="10890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Farmers</a:t>
            </a:r>
            <a:endParaRPr lang="en-AU" dirty="0"/>
          </a:p>
        </p:txBody>
      </p:sp>
      <p:sp>
        <p:nvSpPr>
          <p:cNvPr id="5" name="Rectangle 4"/>
          <p:cNvSpPr/>
          <p:nvPr/>
        </p:nvSpPr>
        <p:spPr>
          <a:xfrm>
            <a:off x="7224712" y="2197035"/>
            <a:ext cx="1257300" cy="10890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Factory</a:t>
            </a:r>
            <a:endParaRPr lang="en-AU" dirty="0"/>
          </a:p>
        </p:txBody>
      </p:sp>
      <p:cxnSp>
        <p:nvCxnSpPr>
          <p:cNvPr id="8" name="Straight Arrow Connector 7"/>
          <p:cNvCxnSpPr>
            <a:stCxn id="4" idx="3"/>
          </p:cNvCxnSpPr>
          <p:nvPr/>
        </p:nvCxnSpPr>
        <p:spPr>
          <a:xfrm flipV="1">
            <a:off x="4029075" y="2741579"/>
            <a:ext cx="3195637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323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Lead firm – monopsony working with DAFO  (example from </a:t>
            </a:r>
            <a:r>
              <a:rPr lang="en-AU" dirty="0" err="1" smtClean="0"/>
              <a:t>Paklai</a:t>
            </a:r>
            <a:r>
              <a:rPr lang="en-AU" dirty="0" smtClean="0"/>
              <a:t>)</a:t>
            </a:r>
            <a:endParaRPr lang="en-AU" dirty="0"/>
          </a:p>
        </p:txBody>
      </p:sp>
      <p:sp>
        <p:nvSpPr>
          <p:cNvPr id="4" name="Rectangle 3"/>
          <p:cNvSpPr/>
          <p:nvPr/>
        </p:nvSpPr>
        <p:spPr>
          <a:xfrm>
            <a:off x="2771775" y="2197035"/>
            <a:ext cx="1257300" cy="10890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Farmers</a:t>
            </a:r>
            <a:endParaRPr lang="en-AU" dirty="0"/>
          </a:p>
        </p:txBody>
      </p:sp>
      <p:sp>
        <p:nvSpPr>
          <p:cNvPr id="5" name="Rectangle 4"/>
          <p:cNvSpPr/>
          <p:nvPr/>
        </p:nvSpPr>
        <p:spPr>
          <a:xfrm>
            <a:off x="7224712" y="2197035"/>
            <a:ext cx="1257300" cy="10890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Factory</a:t>
            </a:r>
            <a:endParaRPr lang="en-AU" dirty="0"/>
          </a:p>
        </p:txBody>
      </p:sp>
      <p:cxnSp>
        <p:nvCxnSpPr>
          <p:cNvPr id="8" name="Straight Arrow Connector 7"/>
          <p:cNvCxnSpPr>
            <a:stCxn id="4" idx="3"/>
          </p:cNvCxnSpPr>
          <p:nvPr/>
        </p:nvCxnSpPr>
        <p:spPr>
          <a:xfrm flipV="1">
            <a:off x="4029075" y="2741579"/>
            <a:ext cx="3195637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583656" y="4530565"/>
            <a:ext cx="1633538" cy="12987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Demonstration</a:t>
            </a:r>
            <a:endParaRPr lang="en-AU" dirty="0"/>
          </a:p>
        </p:txBody>
      </p:sp>
      <p:cxnSp>
        <p:nvCxnSpPr>
          <p:cNvPr id="9" name="Straight Arrow Connector 8"/>
          <p:cNvCxnSpPr>
            <a:stCxn id="4" idx="2"/>
            <a:endCxn id="7" idx="0"/>
          </p:cNvCxnSpPr>
          <p:nvPr/>
        </p:nvCxnSpPr>
        <p:spPr>
          <a:xfrm>
            <a:off x="3400425" y="3286124"/>
            <a:ext cx="0" cy="12444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>
            <a:stCxn id="5" idx="0"/>
            <a:endCxn id="4" idx="0"/>
          </p:cNvCxnSpPr>
          <p:nvPr/>
        </p:nvCxnSpPr>
        <p:spPr>
          <a:xfrm rot="16200000" flipV="1">
            <a:off x="5626894" y="-29434"/>
            <a:ext cx="12700" cy="4452937"/>
          </a:xfrm>
          <a:prstGeom prst="bentConnector3">
            <a:avLst>
              <a:gd name="adj1" fmla="val 180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9844088" y="4194903"/>
            <a:ext cx="1385887" cy="11771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Export</a:t>
            </a:r>
            <a:endParaRPr lang="en-AU" dirty="0"/>
          </a:p>
        </p:txBody>
      </p:sp>
      <p:cxnSp>
        <p:nvCxnSpPr>
          <p:cNvPr id="17" name="Elbow Connector 16"/>
          <p:cNvCxnSpPr>
            <a:stCxn id="5" idx="3"/>
            <a:endCxn id="13" idx="0"/>
          </p:cNvCxnSpPr>
          <p:nvPr/>
        </p:nvCxnSpPr>
        <p:spPr>
          <a:xfrm>
            <a:off x="8482012" y="2741580"/>
            <a:ext cx="2055020" cy="145332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stCxn id="13" idx="1"/>
            <a:endCxn id="5" idx="2"/>
          </p:cNvCxnSpPr>
          <p:nvPr/>
        </p:nvCxnSpPr>
        <p:spPr>
          <a:xfrm rot="10800000">
            <a:off x="7853362" y="3286124"/>
            <a:ext cx="1990726" cy="1497378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5445919" y="4655222"/>
            <a:ext cx="1328738" cy="10494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DAFO</a:t>
            </a:r>
            <a:endParaRPr lang="en-AU" dirty="0"/>
          </a:p>
        </p:txBody>
      </p:sp>
      <p:cxnSp>
        <p:nvCxnSpPr>
          <p:cNvPr id="22" name="Straight Arrow Connector 21"/>
          <p:cNvCxnSpPr>
            <a:stCxn id="20" idx="1"/>
            <a:endCxn id="7" idx="3"/>
          </p:cNvCxnSpPr>
          <p:nvPr/>
        </p:nvCxnSpPr>
        <p:spPr>
          <a:xfrm flipH="1">
            <a:off x="4217194" y="5179932"/>
            <a:ext cx="1228725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>
            <a:endCxn id="20" idx="0"/>
          </p:cNvCxnSpPr>
          <p:nvPr/>
        </p:nvCxnSpPr>
        <p:spPr>
          <a:xfrm rot="5400000">
            <a:off x="6085345" y="3311067"/>
            <a:ext cx="1369098" cy="1319212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217966" y="2375422"/>
            <a:ext cx="817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10t/ha</a:t>
            </a:r>
            <a:endParaRPr lang="en-AU" dirty="0"/>
          </a:p>
        </p:txBody>
      </p:sp>
      <p:sp>
        <p:nvSpPr>
          <p:cNvPr id="28" name="TextBox 27"/>
          <p:cNvSpPr txBox="1"/>
          <p:nvPr/>
        </p:nvSpPr>
        <p:spPr>
          <a:xfrm>
            <a:off x="10513866" y="3285729"/>
            <a:ext cx="1660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2</a:t>
            </a:r>
            <a:r>
              <a:rPr lang="en-AU" dirty="0" smtClean="0"/>
              <a:t>-2.5 t of starch</a:t>
            </a:r>
            <a:endParaRPr lang="en-AU" dirty="0"/>
          </a:p>
        </p:txBody>
      </p:sp>
      <p:sp>
        <p:nvSpPr>
          <p:cNvPr id="29" name="TextBox 28"/>
          <p:cNvSpPr txBox="1"/>
          <p:nvPr/>
        </p:nvSpPr>
        <p:spPr>
          <a:xfrm>
            <a:off x="5217965" y="1600092"/>
            <a:ext cx="1101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 smtClean="0"/>
              <a:t>$500 USD</a:t>
            </a:r>
            <a:endParaRPr lang="en-AU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8235975" y="4470556"/>
            <a:ext cx="1111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 smtClean="0"/>
              <a:t>$100 USD</a:t>
            </a:r>
            <a:endParaRPr lang="en-AU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6202808" y="4184197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 smtClean="0"/>
              <a:t>$6.25 USD</a:t>
            </a:r>
            <a:endParaRPr lang="en-AU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5946328" y="3626167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5kip x 10,000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8566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Outline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Key points from yesterday</a:t>
            </a:r>
          </a:p>
          <a:p>
            <a:r>
              <a:rPr lang="en-AU" dirty="0" smtClean="0"/>
              <a:t>Cassava market chains in Laos</a:t>
            </a:r>
          </a:p>
          <a:p>
            <a:r>
              <a:rPr lang="en-AU" dirty="0" smtClean="0"/>
              <a:t>Activities have </a:t>
            </a:r>
            <a:r>
              <a:rPr lang="en-AU" dirty="0"/>
              <a:t>been </a:t>
            </a:r>
            <a:r>
              <a:rPr lang="en-AU" dirty="0" smtClean="0"/>
              <a:t>done. </a:t>
            </a:r>
          </a:p>
          <a:p>
            <a:r>
              <a:rPr lang="en-AU" dirty="0" smtClean="0"/>
              <a:t>Example on lead firm – monopsony working with DAFO and </a:t>
            </a:r>
          </a:p>
          <a:p>
            <a:r>
              <a:rPr lang="en-AU" dirty="0" smtClean="0"/>
              <a:t>Ongoing funding model developing.</a:t>
            </a:r>
            <a:endParaRPr lang="en-AU" dirty="0" smtClean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6687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There is 15,000 ha of cassava in </a:t>
            </a:r>
            <a:r>
              <a:rPr lang="en-AU" dirty="0" err="1" smtClean="0"/>
              <a:t>Paklai</a:t>
            </a:r>
            <a:r>
              <a:rPr lang="en-AU" dirty="0" smtClean="0"/>
              <a:t>…..even at 25% adoption</a:t>
            </a:r>
            <a:endParaRPr lang="en-AU" dirty="0"/>
          </a:p>
        </p:txBody>
      </p:sp>
      <p:sp>
        <p:nvSpPr>
          <p:cNvPr id="4" name="Rectangle 3"/>
          <p:cNvSpPr/>
          <p:nvPr/>
        </p:nvSpPr>
        <p:spPr>
          <a:xfrm>
            <a:off x="2771775" y="2197035"/>
            <a:ext cx="1257300" cy="10890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Farmers</a:t>
            </a:r>
            <a:endParaRPr lang="en-AU" dirty="0"/>
          </a:p>
        </p:txBody>
      </p:sp>
      <p:sp>
        <p:nvSpPr>
          <p:cNvPr id="5" name="Rectangle 4"/>
          <p:cNvSpPr/>
          <p:nvPr/>
        </p:nvSpPr>
        <p:spPr>
          <a:xfrm>
            <a:off x="7224712" y="2197035"/>
            <a:ext cx="1257300" cy="10890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Factory</a:t>
            </a:r>
            <a:endParaRPr lang="en-AU" dirty="0"/>
          </a:p>
        </p:txBody>
      </p:sp>
      <p:cxnSp>
        <p:nvCxnSpPr>
          <p:cNvPr id="8" name="Straight Arrow Connector 7"/>
          <p:cNvCxnSpPr>
            <a:stCxn id="4" idx="3"/>
          </p:cNvCxnSpPr>
          <p:nvPr/>
        </p:nvCxnSpPr>
        <p:spPr>
          <a:xfrm flipV="1">
            <a:off x="4029075" y="2741579"/>
            <a:ext cx="3195637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583656" y="4530565"/>
            <a:ext cx="1633538" cy="12987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Demonstration</a:t>
            </a:r>
            <a:endParaRPr lang="en-AU" dirty="0"/>
          </a:p>
        </p:txBody>
      </p:sp>
      <p:cxnSp>
        <p:nvCxnSpPr>
          <p:cNvPr id="9" name="Straight Arrow Connector 8"/>
          <p:cNvCxnSpPr>
            <a:stCxn id="4" idx="2"/>
            <a:endCxn id="7" idx="0"/>
          </p:cNvCxnSpPr>
          <p:nvPr/>
        </p:nvCxnSpPr>
        <p:spPr>
          <a:xfrm>
            <a:off x="3400425" y="3286124"/>
            <a:ext cx="0" cy="12444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>
            <a:stCxn id="5" idx="0"/>
            <a:endCxn id="4" idx="0"/>
          </p:cNvCxnSpPr>
          <p:nvPr/>
        </p:nvCxnSpPr>
        <p:spPr>
          <a:xfrm rot="16200000" flipV="1">
            <a:off x="5626894" y="-29434"/>
            <a:ext cx="12700" cy="4452937"/>
          </a:xfrm>
          <a:prstGeom prst="bentConnector3">
            <a:avLst>
              <a:gd name="adj1" fmla="val 180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9844088" y="4194903"/>
            <a:ext cx="1385887" cy="11771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Export</a:t>
            </a:r>
            <a:endParaRPr lang="en-AU" dirty="0"/>
          </a:p>
        </p:txBody>
      </p:sp>
      <p:cxnSp>
        <p:nvCxnSpPr>
          <p:cNvPr id="17" name="Elbow Connector 16"/>
          <p:cNvCxnSpPr>
            <a:stCxn id="5" idx="3"/>
            <a:endCxn id="13" idx="0"/>
          </p:cNvCxnSpPr>
          <p:nvPr/>
        </p:nvCxnSpPr>
        <p:spPr>
          <a:xfrm>
            <a:off x="8482012" y="2741580"/>
            <a:ext cx="2055020" cy="145332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stCxn id="13" idx="1"/>
            <a:endCxn id="5" idx="2"/>
          </p:cNvCxnSpPr>
          <p:nvPr/>
        </p:nvCxnSpPr>
        <p:spPr>
          <a:xfrm rot="10800000">
            <a:off x="7853362" y="3286124"/>
            <a:ext cx="1990726" cy="1497378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5445919" y="4655222"/>
            <a:ext cx="1328738" cy="10494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DAFO</a:t>
            </a:r>
            <a:endParaRPr lang="en-AU" dirty="0"/>
          </a:p>
        </p:txBody>
      </p:sp>
      <p:cxnSp>
        <p:nvCxnSpPr>
          <p:cNvPr id="22" name="Straight Arrow Connector 21"/>
          <p:cNvCxnSpPr>
            <a:stCxn id="20" idx="1"/>
            <a:endCxn id="7" idx="3"/>
          </p:cNvCxnSpPr>
          <p:nvPr/>
        </p:nvCxnSpPr>
        <p:spPr>
          <a:xfrm flipH="1">
            <a:off x="4217194" y="5179932"/>
            <a:ext cx="1228725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>
            <a:endCxn id="20" idx="0"/>
          </p:cNvCxnSpPr>
          <p:nvPr/>
        </p:nvCxnSpPr>
        <p:spPr>
          <a:xfrm rot="5400000">
            <a:off x="6085345" y="3311067"/>
            <a:ext cx="1369098" cy="1319212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217966" y="2375422"/>
            <a:ext cx="817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10t/ha</a:t>
            </a:r>
            <a:endParaRPr lang="en-AU" dirty="0"/>
          </a:p>
        </p:txBody>
      </p:sp>
      <p:sp>
        <p:nvSpPr>
          <p:cNvPr id="28" name="TextBox 27"/>
          <p:cNvSpPr txBox="1"/>
          <p:nvPr/>
        </p:nvSpPr>
        <p:spPr>
          <a:xfrm>
            <a:off x="10513866" y="3285729"/>
            <a:ext cx="1660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2</a:t>
            </a:r>
            <a:r>
              <a:rPr lang="en-AU" dirty="0" smtClean="0"/>
              <a:t>-2.5 t of starch</a:t>
            </a:r>
            <a:endParaRPr lang="en-AU" dirty="0"/>
          </a:p>
        </p:txBody>
      </p:sp>
      <p:sp>
        <p:nvSpPr>
          <p:cNvPr id="29" name="TextBox 28"/>
          <p:cNvSpPr txBox="1"/>
          <p:nvPr/>
        </p:nvSpPr>
        <p:spPr>
          <a:xfrm>
            <a:off x="5217965" y="1600092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 smtClean="0"/>
              <a:t>$1,875,000 USD</a:t>
            </a:r>
            <a:endParaRPr lang="en-AU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8235975" y="4470556"/>
            <a:ext cx="1521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 smtClean="0"/>
              <a:t>$375,000 USD</a:t>
            </a:r>
            <a:endParaRPr lang="en-AU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6202808" y="4184197"/>
            <a:ext cx="1404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 smtClean="0"/>
              <a:t>$23,438 USD</a:t>
            </a:r>
            <a:endParaRPr lang="en-AU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5946328" y="3626167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5kip x 10,000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754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There is 15,000 ha of cassava in </a:t>
            </a:r>
            <a:r>
              <a:rPr lang="en-AU" dirty="0" err="1" smtClean="0"/>
              <a:t>Paklai</a:t>
            </a:r>
            <a:r>
              <a:rPr lang="en-AU" dirty="0" smtClean="0"/>
              <a:t>…..even at 25% adoption</a:t>
            </a:r>
            <a:endParaRPr lang="en-AU" dirty="0"/>
          </a:p>
        </p:txBody>
      </p:sp>
      <p:sp>
        <p:nvSpPr>
          <p:cNvPr id="4" name="Rectangle 3"/>
          <p:cNvSpPr/>
          <p:nvPr/>
        </p:nvSpPr>
        <p:spPr>
          <a:xfrm>
            <a:off x="2771775" y="2197035"/>
            <a:ext cx="1257300" cy="10890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Farmers</a:t>
            </a:r>
            <a:endParaRPr lang="en-AU" dirty="0"/>
          </a:p>
        </p:txBody>
      </p:sp>
      <p:sp>
        <p:nvSpPr>
          <p:cNvPr id="5" name="Rectangle 4"/>
          <p:cNvSpPr/>
          <p:nvPr/>
        </p:nvSpPr>
        <p:spPr>
          <a:xfrm>
            <a:off x="7224712" y="2197035"/>
            <a:ext cx="1257300" cy="10890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Factory</a:t>
            </a:r>
            <a:endParaRPr lang="en-AU" dirty="0"/>
          </a:p>
        </p:txBody>
      </p:sp>
      <p:cxnSp>
        <p:nvCxnSpPr>
          <p:cNvPr id="8" name="Straight Arrow Connector 7"/>
          <p:cNvCxnSpPr>
            <a:stCxn id="4" idx="3"/>
          </p:cNvCxnSpPr>
          <p:nvPr/>
        </p:nvCxnSpPr>
        <p:spPr>
          <a:xfrm flipV="1">
            <a:off x="4029075" y="2741579"/>
            <a:ext cx="3195637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583656" y="4530565"/>
            <a:ext cx="1633538" cy="12987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Demonstration</a:t>
            </a:r>
            <a:endParaRPr lang="en-AU" dirty="0"/>
          </a:p>
        </p:txBody>
      </p:sp>
      <p:cxnSp>
        <p:nvCxnSpPr>
          <p:cNvPr id="9" name="Straight Arrow Connector 8"/>
          <p:cNvCxnSpPr>
            <a:stCxn id="4" idx="2"/>
            <a:endCxn id="7" idx="0"/>
          </p:cNvCxnSpPr>
          <p:nvPr/>
        </p:nvCxnSpPr>
        <p:spPr>
          <a:xfrm>
            <a:off x="3400425" y="3286124"/>
            <a:ext cx="0" cy="12444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>
            <a:stCxn id="5" idx="0"/>
            <a:endCxn id="4" idx="0"/>
          </p:cNvCxnSpPr>
          <p:nvPr/>
        </p:nvCxnSpPr>
        <p:spPr>
          <a:xfrm rot="16200000" flipV="1">
            <a:off x="5626894" y="-29434"/>
            <a:ext cx="12700" cy="4452937"/>
          </a:xfrm>
          <a:prstGeom prst="bentConnector3">
            <a:avLst>
              <a:gd name="adj1" fmla="val 180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9844088" y="4194903"/>
            <a:ext cx="1385887" cy="11771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Export</a:t>
            </a:r>
            <a:endParaRPr lang="en-AU" dirty="0"/>
          </a:p>
        </p:txBody>
      </p:sp>
      <p:cxnSp>
        <p:nvCxnSpPr>
          <p:cNvPr id="17" name="Elbow Connector 16"/>
          <p:cNvCxnSpPr>
            <a:stCxn id="5" idx="3"/>
            <a:endCxn id="13" idx="0"/>
          </p:cNvCxnSpPr>
          <p:nvPr/>
        </p:nvCxnSpPr>
        <p:spPr>
          <a:xfrm>
            <a:off x="8482012" y="2741580"/>
            <a:ext cx="2055020" cy="145332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stCxn id="13" idx="1"/>
            <a:endCxn id="5" idx="2"/>
          </p:cNvCxnSpPr>
          <p:nvPr/>
        </p:nvCxnSpPr>
        <p:spPr>
          <a:xfrm rot="10800000">
            <a:off x="7853362" y="3286124"/>
            <a:ext cx="1990726" cy="1497378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5445919" y="4655222"/>
            <a:ext cx="1328738" cy="10494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DAFO</a:t>
            </a:r>
            <a:endParaRPr lang="en-AU" dirty="0"/>
          </a:p>
        </p:txBody>
      </p:sp>
      <p:cxnSp>
        <p:nvCxnSpPr>
          <p:cNvPr id="22" name="Straight Arrow Connector 21"/>
          <p:cNvCxnSpPr>
            <a:stCxn id="20" idx="1"/>
            <a:endCxn id="7" idx="3"/>
          </p:cNvCxnSpPr>
          <p:nvPr/>
        </p:nvCxnSpPr>
        <p:spPr>
          <a:xfrm flipH="1">
            <a:off x="4217194" y="5179932"/>
            <a:ext cx="1228725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>
            <a:endCxn id="20" idx="0"/>
          </p:cNvCxnSpPr>
          <p:nvPr/>
        </p:nvCxnSpPr>
        <p:spPr>
          <a:xfrm rot="5400000">
            <a:off x="6085345" y="3311067"/>
            <a:ext cx="1369098" cy="1319212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217966" y="2375422"/>
            <a:ext cx="817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10t/ha</a:t>
            </a:r>
            <a:endParaRPr lang="en-AU" dirty="0"/>
          </a:p>
        </p:txBody>
      </p:sp>
      <p:sp>
        <p:nvSpPr>
          <p:cNvPr id="28" name="TextBox 27"/>
          <p:cNvSpPr txBox="1"/>
          <p:nvPr/>
        </p:nvSpPr>
        <p:spPr>
          <a:xfrm>
            <a:off x="10513866" y="3285729"/>
            <a:ext cx="1660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2</a:t>
            </a:r>
            <a:r>
              <a:rPr lang="en-AU" dirty="0" smtClean="0"/>
              <a:t>-2.5 t of starch</a:t>
            </a:r>
            <a:endParaRPr lang="en-AU" dirty="0"/>
          </a:p>
        </p:txBody>
      </p:sp>
      <p:sp>
        <p:nvSpPr>
          <p:cNvPr id="29" name="TextBox 28"/>
          <p:cNvSpPr txBox="1"/>
          <p:nvPr/>
        </p:nvSpPr>
        <p:spPr>
          <a:xfrm>
            <a:off x="5217965" y="1600092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 smtClean="0"/>
              <a:t>$1,875,000 USD</a:t>
            </a:r>
            <a:endParaRPr lang="en-AU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8235975" y="4470556"/>
            <a:ext cx="1521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 smtClean="0"/>
              <a:t>$375,000 USD</a:t>
            </a:r>
            <a:endParaRPr lang="en-AU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6202808" y="4184197"/>
            <a:ext cx="1404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 smtClean="0"/>
              <a:t>$23,438 USD</a:t>
            </a:r>
            <a:endParaRPr lang="en-AU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5946328" y="3626167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5kip x 10,000</a:t>
            </a:r>
            <a:endParaRPr lang="en-AU" dirty="0"/>
          </a:p>
        </p:txBody>
      </p:sp>
      <p:sp>
        <p:nvSpPr>
          <p:cNvPr id="21" name="Rectangle 20"/>
          <p:cNvSpPr/>
          <p:nvPr/>
        </p:nvSpPr>
        <p:spPr>
          <a:xfrm>
            <a:off x="506028" y="3266288"/>
            <a:ext cx="1257300" cy="10890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Fertiliser company</a:t>
            </a:r>
            <a:endParaRPr lang="en-AU" dirty="0"/>
          </a:p>
        </p:txBody>
      </p:sp>
      <p:cxnSp>
        <p:nvCxnSpPr>
          <p:cNvPr id="11" name="Elbow Connector 10"/>
          <p:cNvCxnSpPr>
            <a:stCxn id="21" idx="2"/>
            <a:endCxn id="7" idx="1"/>
          </p:cNvCxnSpPr>
          <p:nvPr/>
        </p:nvCxnSpPr>
        <p:spPr>
          <a:xfrm rot="16200000" flipH="1">
            <a:off x="1446889" y="4043166"/>
            <a:ext cx="824556" cy="1448978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stCxn id="21" idx="0"/>
            <a:endCxn id="4" idx="1"/>
          </p:cNvCxnSpPr>
          <p:nvPr/>
        </p:nvCxnSpPr>
        <p:spPr>
          <a:xfrm rot="5400000" flipH="1" flipV="1">
            <a:off x="1690872" y="2185386"/>
            <a:ext cx="524708" cy="1637097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098093" y="4721548"/>
            <a:ext cx="1003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Fertiliser</a:t>
            </a:r>
            <a:endParaRPr lang="en-AU" dirty="0"/>
          </a:p>
        </p:txBody>
      </p:sp>
      <p:sp>
        <p:nvSpPr>
          <p:cNvPr id="34" name="TextBox 33"/>
          <p:cNvSpPr txBox="1"/>
          <p:nvPr/>
        </p:nvSpPr>
        <p:spPr>
          <a:xfrm>
            <a:off x="1250493" y="2345044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Sales</a:t>
            </a:r>
            <a:endParaRPr lang="en-A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81" y="6004385"/>
            <a:ext cx="2952750" cy="819150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 rot="19415587">
            <a:off x="1450002" y="5599864"/>
            <a:ext cx="919290" cy="4615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TextBox 9"/>
          <p:cNvSpPr txBox="1"/>
          <p:nvPr/>
        </p:nvSpPr>
        <p:spPr>
          <a:xfrm>
            <a:off x="2253003" y="5899689"/>
            <a:ext cx="1976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 smtClean="0"/>
              <a:t>40 demonstrations</a:t>
            </a:r>
            <a:endParaRPr lang="en-AU" b="1" dirty="0"/>
          </a:p>
        </p:txBody>
      </p:sp>
    </p:spTree>
    <p:extLst>
      <p:ext uri="{BB962C8B-B14F-4D97-AF65-F5344CB8AC3E}">
        <p14:creationId xmlns:p14="http://schemas.microsoft.com/office/powerpoint/2010/main" val="242002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Village banks – farmers loaning funds for cassava production</a:t>
            </a:r>
            <a:endParaRPr lang="en-AU" dirty="0"/>
          </a:p>
        </p:txBody>
      </p:sp>
      <p:sp>
        <p:nvSpPr>
          <p:cNvPr id="4" name="Rectangle 3"/>
          <p:cNvSpPr/>
          <p:nvPr/>
        </p:nvSpPr>
        <p:spPr>
          <a:xfrm>
            <a:off x="3318312" y="2294927"/>
            <a:ext cx="1257300" cy="10890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Farmers</a:t>
            </a:r>
            <a:endParaRPr lang="en-AU" dirty="0"/>
          </a:p>
        </p:txBody>
      </p:sp>
      <p:sp>
        <p:nvSpPr>
          <p:cNvPr id="5" name="Rectangle 4"/>
          <p:cNvSpPr/>
          <p:nvPr/>
        </p:nvSpPr>
        <p:spPr>
          <a:xfrm>
            <a:off x="7224712" y="2197035"/>
            <a:ext cx="1257300" cy="10890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Factory</a:t>
            </a:r>
            <a:endParaRPr lang="en-AU" dirty="0"/>
          </a:p>
        </p:txBody>
      </p:sp>
      <p:cxnSp>
        <p:nvCxnSpPr>
          <p:cNvPr id="6" name="Straight Arrow Connector 5"/>
          <p:cNvCxnSpPr>
            <a:stCxn id="4" idx="3"/>
          </p:cNvCxnSpPr>
          <p:nvPr/>
        </p:nvCxnSpPr>
        <p:spPr>
          <a:xfrm flipV="1">
            <a:off x="4575612" y="2839471"/>
            <a:ext cx="3195637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108012" y="4530514"/>
            <a:ext cx="1633538" cy="12987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dirty="0" smtClean="0"/>
              <a:t>Demonstration</a:t>
            </a:r>
            <a:endParaRPr lang="en-AU" sz="1600" dirty="0"/>
          </a:p>
        </p:txBody>
      </p:sp>
      <p:cxnSp>
        <p:nvCxnSpPr>
          <p:cNvPr id="8" name="Straight Arrow Connector 7"/>
          <p:cNvCxnSpPr>
            <a:stCxn id="4" idx="2"/>
            <a:endCxn id="7" idx="0"/>
          </p:cNvCxnSpPr>
          <p:nvPr/>
        </p:nvCxnSpPr>
        <p:spPr>
          <a:xfrm flipH="1">
            <a:off x="3924781" y="3384016"/>
            <a:ext cx="22181" cy="11464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lbow Connector 8"/>
          <p:cNvCxnSpPr>
            <a:stCxn id="5" idx="0"/>
            <a:endCxn id="4" idx="0"/>
          </p:cNvCxnSpPr>
          <p:nvPr/>
        </p:nvCxnSpPr>
        <p:spPr>
          <a:xfrm rot="16200000" flipH="1" flipV="1">
            <a:off x="5851216" y="292781"/>
            <a:ext cx="97892" cy="3906400"/>
          </a:xfrm>
          <a:prstGeom prst="bentConnector3">
            <a:avLst>
              <a:gd name="adj1" fmla="val -233523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9844088" y="4194903"/>
            <a:ext cx="1385887" cy="11771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Export</a:t>
            </a:r>
            <a:endParaRPr lang="en-AU" dirty="0"/>
          </a:p>
        </p:txBody>
      </p:sp>
      <p:cxnSp>
        <p:nvCxnSpPr>
          <p:cNvPr id="11" name="Elbow Connector 10"/>
          <p:cNvCxnSpPr>
            <a:stCxn id="5" idx="3"/>
            <a:endCxn id="10" idx="0"/>
          </p:cNvCxnSpPr>
          <p:nvPr/>
        </p:nvCxnSpPr>
        <p:spPr>
          <a:xfrm>
            <a:off x="8482012" y="2741580"/>
            <a:ext cx="2055020" cy="145332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>
            <a:stCxn id="10" idx="1"/>
            <a:endCxn id="5" idx="2"/>
          </p:cNvCxnSpPr>
          <p:nvPr/>
        </p:nvCxnSpPr>
        <p:spPr>
          <a:xfrm rot="10800000">
            <a:off x="7853362" y="3286124"/>
            <a:ext cx="1990726" cy="1497378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574265" y="4664800"/>
            <a:ext cx="1328738" cy="10494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DAFO</a:t>
            </a:r>
            <a:endParaRPr lang="en-AU" dirty="0"/>
          </a:p>
        </p:txBody>
      </p:sp>
      <p:cxnSp>
        <p:nvCxnSpPr>
          <p:cNvPr id="14" name="Straight Arrow Connector 13"/>
          <p:cNvCxnSpPr>
            <a:stCxn id="13" idx="1"/>
            <a:endCxn id="7" idx="3"/>
          </p:cNvCxnSpPr>
          <p:nvPr/>
        </p:nvCxnSpPr>
        <p:spPr>
          <a:xfrm flipH="1" flipV="1">
            <a:off x="4741550" y="5179882"/>
            <a:ext cx="832715" cy="96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endCxn id="13" idx="0"/>
          </p:cNvCxnSpPr>
          <p:nvPr/>
        </p:nvCxnSpPr>
        <p:spPr>
          <a:xfrm rot="5400000">
            <a:off x="6213691" y="3320645"/>
            <a:ext cx="1369098" cy="1319212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506028" y="3266288"/>
            <a:ext cx="1257300" cy="10890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dirty="0" smtClean="0"/>
              <a:t>Fertiliser company</a:t>
            </a:r>
            <a:endParaRPr lang="en-AU" sz="1600" dirty="0"/>
          </a:p>
        </p:txBody>
      </p:sp>
      <p:cxnSp>
        <p:nvCxnSpPr>
          <p:cNvPr id="22" name="Elbow Connector 21"/>
          <p:cNvCxnSpPr>
            <a:stCxn id="21" idx="2"/>
            <a:endCxn id="7" idx="1"/>
          </p:cNvCxnSpPr>
          <p:nvPr/>
        </p:nvCxnSpPr>
        <p:spPr>
          <a:xfrm rot="16200000" flipH="1">
            <a:off x="1709093" y="3780962"/>
            <a:ext cx="824505" cy="197333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098093" y="4721548"/>
            <a:ext cx="1003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Fertiliser</a:t>
            </a:r>
            <a:endParaRPr lang="en-AU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81" y="6004385"/>
            <a:ext cx="2952750" cy="819150"/>
          </a:xfrm>
          <a:prstGeom prst="rect">
            <a:avLst/>
          </a:prstGeom>
        </p:spPr>
      </p:pic>
      <p:sp>
        <p:nvSpPr>
          <p:cNvPr id="27" name="Right Arrow 26"/>
          <p:cNvSpPr/>
          <p:nvPr/>
        </p:nvSpPr>
        <p:spPr>
          <a:xfrm rot="19415587">
            <a:off x="1450002" y="5599864"/>
            <a:ext cx="919290" cy="4615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8" name="TextBox 27"/>
          <p:cNvSpPr txBox="1"/>
          <p:nvPr/>
        </p:nvSpPr>
        <p:spPr>
          <a:xfrm>
            <a:off x="2253003" y="5899689"/>
            <a:ext cx="1976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 smtClean="0"/>
              <a:t>40 demonstrations</a:t>
            </a:r>
            <a:endParaRPr lang="en-AU" b="1" dirty="0"/>
          </a:p>
        </p:txBody>
      </p:sp>
      <p:sp>
        <p:nvSpPr>
          <p:cNvPr id="29" name="Rectangle 28"/>
          <p:cNvSpPr/>
          <p:nvPr/>
        </p:nvSpPr>
        <p:spPr>
          <a:xfrm>
            <a:off x="1098093" y="770916"/>
            <a:ext cx="1257300" cy="10890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Village Bank</a:t>
            </a:r>
            <a:endParaRPr lang="en-AU" dirty="0"/>
          </a:p>
        </p:txBody>
      </p:sp>
      <p:sp>
        <p:nvSpPr>
          <p:cNvPr id="30" name="Rectangle 29"/>
          <p:cNvSpPr/>
          <p:nvPr/>
        </p:nvSpPr>
        <p:spPr>
          <a:xfrm>
            <a:off x="3694396" y="905983"/>
            <a:ext cx="879829" cy="8357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NGO</a:t>
            </a:r>
            <a:endParaRPr lang="en-AU" dirty="0"/>
          </a:p>
        </p:txBody>
      </p:sp>
      <p:cxnSp>
        <p:nvCxnSpPr>
          <p:cNvPr id="32" name="Straight Arrow Connector 31"/>
          <p:cNvCxnSpPr>
            <a:stCxn id="30" idx="1"/>
            <a:endCxn id="29" idx="3"/>
          </p:cNvCxnSpPr>
          <p:nvPr/>
        </p:nvCxnSpPr>
        <p:spPr>
          <a:xfrm flipH="1" flipV="1">
            <a:off x="2355393" y="1315461"/>
            <a:ext cx="1339003" cy="84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33"/>
          <p:cNvCxnSpPr>
            <a:stCxn id="29" idx="2"/>
          </p:cNvCxnSpPr>
          <p:nvPr/>
        </p:nvCxnSpPr>
        <p:spPr>
          <a:xfrm rot="16200000" flipH="1">
            <a:off x="2199553" y="1387195"/>
            <a:ext cx="631784" cy="157740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36"/>
          <p:cNvCxnSpPr/>
          <p:nvPr/>
        </p:nvCxnSpPr>
        <p:spPr>
          <a:xfrm rot="10800000">
            <a:off x="2393332" y="1612281"/>
            <a:ext cx="824191" cy="591105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1927555" y="2043637"/>
            <a:ext cx="679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loan</a:t>
            </a:r>
            <a:endParaRPr lang="en-AU" dirty="0"/>
          </a:p>
        </p:txBody>
      </p:sp>
      <p:sp>
        <p:nvSpPr>
          <p:cNvPr id="45" name="TextBox 44"/>
          <p:cNvSpPr txBox="1"/>
          <p:nvPr/>
        </p:nvSpPr>
        <p:spPr>
          <a:xfrm>
            <a:off x="2807856" y="1596899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savings</a:t>
            </a:r>
            <a:endParaRPr lang="en-AU" dirty="0"/>
          </a:p>
        </p:txBody>
      </p:sp>
      <p:sp>
        <p:nvSpPr>
          <p:cNvPr id="54" name="Rectangle 53"/>
          <p:cNvSpPr/>
          <p:nvPr/>
        </p:nvSpPr>
        <p:spPr>
          <a:xfrm>
            <a:off x="600729" y="2120356"/>
            <a:ext cx="879829" cy="8357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dirty="0" smtClean="0"/>
              <a:t>Retail store</a:t>
            </a:r>
            <a:endParaRPr lang="en-AU" sz="1200" dirty="0"/>
          </a:p>
        </p:txBody>
      </p:sp>
      <p:cxnSp>
        <p:nvCxnSpPr>
          <p:cNvPr id="56" name="Straight Arrow Connector 55"/>
          <p:cNvCxnSpPr>
            <a:stCxn id="21" idx="0"/>
            <a:endCxn id="54" idx="2"/>
          </p:cNvCxnSpPr>
          <p:nvPr/>
        </p:nvCxnSpPr>
        <p:spPr>
          <a:xfrm flipH="1" flipV="1">
            <a:off x="1040644" y="2956151"/>
            <a:ext cx="94034" cy="3101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523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293" y="0"/>
            <a:ext cx="11599990" cy="470027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Multiple firms in same supply zone</a:t>
            </a:r>
            <a:endParaRPr lang="en-AU" dirty="0"/>
          </a:p>
        </p:txBody>
      </p:sp>
      <p:sp>
        <p:nvSpPr>
          <p:cNvPr id="4" name="Rectangle 3"/>
          <p:cNvSpPr/>
          <p:nvPr/>
        </p:nvSpPr>
        <p:spPr>
          <a:xfrm>
            <a:off x="2771775" y="2197035"/>
            <a:ext cx="1257300" cy="10890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Farmers</a:t>
            </a:r>
            <a:endParaRPr lang="en-AU" dirty="0"/>
          </a:p>
        </p:txBody>
      </p:sp>
      <p:sp>
        <p:nvSpPr>
          <p:cNvPr id="32" name="Rectangle 31"/>
          <p:cNvSpPr/>
          <p:nvPr/>
        </p:nvSpPr>
        <p:spPr>
          <a:xfrm>
            <a:off x="6771634" y="221950"/>
            <a:ext cx="4391804" cy="342258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Rectangle 4"/>
          <p:cNvSpPr/>
          <p:nvPr/>
        </p:nvSpPr>
        <p:spPr>
          <a:xfrm>
            <a:off x="7224712" y="2197035"/>
            <a:ext cx="1257300" cy="10890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Factory</a:t>
            </a:r>
            <a:endParaRPr lang="en-AU" dirty="0"/>
          </a:p>
        </p:txBody>
      </p:sp>
      <p:cxnSp>
        <p:nvCxnSpPr>
          <p:cNvPr id="6" name="Straight Arrow Connector 5"/>
          <p:cNvCxnSpPr>
            <a:stCxn id="4" idx="3"/>
          </p:cNvCxnSpPr>
          <p:nvPr/>
        </p:nvCxnSpPr>
        <p:spPr>
          <a:xfrm flipV="1">
            <a:off x="4029075" y="2741579"/>
            <a:ext cx="3195637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583656" y="4530565"/>
            <a:ext cx="1633538" cy="12987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Demonstration</a:t>
            </a:r>
            <a:endParaRPr lang="en-AU" dirty="0"/>
          </a:p>
        </p:txBody>
      </p:sp>
      <p:cxnSp>
        <p:nvCxnSpPr>
          <p:cNvPr id="8" name="Straight Arrow Connector 7"/>
          <p:cNvCxnSpPr>
            <a:stCxn id="4" idx="2"/>
            <a:endCxn id="7" idx="0"/>
          </p:cNvCxnSpPr>
          <p:nvPr/>
        </p:nvCxnSpPr>
        <p:spPr>
          <a:xfrm>
            <a:off x="3400425" y="3286124"/>
            <a:ext cx="0" cy="12444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lbow Connector 8"/>
          <p:cNvCxnSpPr>
            <a:stCxn id="5" idx="0"/>
            <a:endCxn id="4" idx="0"/>
          </p:cNvCxnSpPr>
          <p:nvPr/>
        </p:nvCxnSpPr>
        <p:spPr>
          <a:xfrm rot="16200000" flipV="1">
            <a:off x="5626894" y="-29434"/>
            <a:ext cx="12700" cy="4452937"/>
          </a:xfrm>
          <a:prstGeom prst="bentConnector3">
            <a:avLst>
              <a:gd name="adj1" fmla="val 180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9844088" y="4194903"/>
            <a:ext cx="1385887" cy="11771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Export</a:t>
            </a:r>
            <a:endParaRPr lang="en-AU" dirty="0"/>
          </a:p>
        </p:txBody>
      </p:sp>
      <p:cxnSp>
        <p:nvCxnSpPr>
          <p:cNvPr id="11" name="Elbow Connector 10"/>
          <p:cNvCxnSpPr>
            <a:stCxn id="5" idx="3"/>
            <a:endCxn id="10" idx="0"/>
          </p:cNvCxnSpPr>
          <p:nvPr/>
        </p:nvCxnSpPr>
        <p:spPr>
          <a:xfrm>
            <a:off x="8482012" y="2741580"/>
            <a:ext cx="2055020" cy="145332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>
            <a:stCxn id="10" idx="1"/>
            <a:endCxn id="5" idx="2"/>
          </p:cNvCxnSpPr>
          <p:nvPr/>
        </p:nvCxnSpPr>
        <p:spPr>
          <a:xfrm rot="10800000">
            <a:off x="7853362" y="3286124"/>
            <a:ext cx="1990726" cy="1497378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445919" y="4655222"/>
            <a:ext cx="1328738" cy="10494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DAFO</a:t>
            </a:r>
            <a:endParaRPr lang="en-AU" dirty="0"/>
          </a:p>
        </p:txBody>
      </p:sp>
      <p:cxnSp>
        <p:nvCxnSpPr>
          <p:cNvPr id="14" name="Straight Arrow Connector 13"/>
          <p:cNvCxnSpPr>
            <a:stCxn id="13" idx="1"/>
            <a:endCxn id="7" idx="3"/>
          </p:cNvCxnSpPr>
          <p:nvPr/>
        </p:nvCxnSpPr>
        <p:spPr>
          <a:xfrm flipH="1">
            <a:off x="4217194" y="5179932"/>
            <a:ext cx="1228725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endCxn id="13" idx="0"/>
          </p:cNvCxnSpPr>
          <p:nvPr/>
        </p:nvCxnSpPr>
        <p:spPr>
          <a:xfrm rot="5400000">
            <a:off x="6085345" y="3311067"/>
            <a:ext cx="1369098" cy="1319212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endCxn id="7" idx="1"/>
          </p:cNvCxnSpPr>
          <p:nvPr/>
        </p:nvCxnSpPr>
        <p:spPr>
          <a:xfrm rot="16200000" flipH="1">
            <a:off x="1446889" y="4043166"/>
            <a:ext cx="824556" cy="1448978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>
            <a:endCxn id="4" idx="1"/>
          </p:cNvCxnSpPr>
          <p:nvPr/>
        </p:nvCxnSpPr>
        <p:spPr>
          <a:xfrm rot="5400000" flipH="1" flipV="1">
            <a:off x="1690872" y="2185386"/>
            <a:ext cx="524708" cy="1637097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6769894" y="597483"/>
            <a:ext cx="1257300" cy="108908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Factory</a:t>
            </a:r>
            <a:endParaRPr lang="en-AU" dirty="0"/>
          </a:p>
        </p:txBody>
      </p:sp>
      <p:sp>
        <p:nvSpPr>
          <p:cNvPr id="33" name="Rectangle 32"/>
          <p:cNvSpPr/>
          <p:nvPr/>
        </p:nvSpPr>
        <p:spPr>
          <a:xfrm>
            <a:off x="82129" y="2741579"/>
            <a:ext cx="2239591" cy="204192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4" name="Rectangle 23"/>
          <p:cNvSpPr/>
          <p:nvPr/>
        </p:nvSpPr>
        <p:spPr>
          <a:xfrm>
            <a:off x="8704294" y="670598"/>
            <a:ext cx="1257300" cy="108908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Factory</a:t>
            </a:r>
            <a:endParaRPr lang="en-AU" dirty="0"/>
          </a:p>
        </p:txBody>
      </p:sp>
      <p:sp>
        <p:nvSpPr>
          <p:cNvPr id="25" name="Rectangle 24"/>
          <p:cNvSpPr/>
          <p:nvPr/>
        </p:nvSpPr>
        <p:spPr>
          <a:xfrm>
            <a:off x="506028" y="3266288"/>
            <a:ext cx="1257300" cy="10890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Fertiliser company</a:t>
            </a:r>
            <a:endParaRPr lang="en-AU" dirty="0"/>
          </a:p>
        </p:txBody>
      </p:sp>
      <p:cxnSp>
        <p:nvCxnSpPr>
          <p:cNvPr id="27" name="Elbow Connector 26"/>
          <p:cNvCxnSpPr>
            <a:endCxn id="23" idx="1"/>
          </p:cNvCxnSpPr>
          <p:nvPr/>
        </p:nvCxnSpPr>
        <p:spPr>
          <a:xfrm flipV="1">
            <a:off x="3128963" y="1142028"/>
            <a:ext cx="3640931" cy="1048656"/>
          </a:xfrm>
          <a:prstGeom prst="bentConnector3">
            <a:avLst>
              <a:gd name="adj1" fmla="val -621"/>
            </a:avLst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1" name="Elbow Connector 30"/>
          <p:cNvCxnSpPr>
            <a:stCxn id="4" idx="0"/>
            <a:endCxn id="24" idx="0"/>
          </p:cNvCxnSpPr>
          <p:nvPr/>
        </p:nvCxnSpPr>
        <p:spPr>
          <a:xfrm rot="5400000" flipH="1" flipV="1">
            <a:off x="5603466" y="-1532442"/>
            <a:ext cx="1526437" cy="5932519"/>
          </a:xfrm>
          <a:prstGeom prst="bentConnector3">
            <a:avLst>
              <a:gd name="adj1" fmla="val 114976"/>
            </a:avLst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3675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23" grpId="0" animBg="1"/>
      <p:bldP spid="33" grpId="0" animBg="1"/>
      <p:bldP spid="2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Developing public – private funding models for research and extension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1837509" y="1379437"/>
            <a:ext cx="9779812" cy="4962143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dirty="0" smtClean="0"/>
              <a:t>We are in the process of developing business models and funding models in target districts and value chains.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dirty="0" smtClean="0"/>
              <a:t>There are several activities that need to occur at a national scale to maintain the productivity of the Lao cassava sector that cannot be depend on projects.</a:t>
            </a:r>
          </a:p>
          <a:p>
            <a:endParaRPr lang="en-AU" dirty="0"/>
          </a:p>
          <a:p>
            <a:pPr marL="914400" lvl="1" indent="-457200">
              <a:buFont typeface="+mj-lt"/>
              <a:buAutoNum type="arabicPeriod"/>
            </a:pPr>
            <a:r>
              <a:rPr lang="en-AU" dirty="0" smtClean="0"/>
              <a:t>Breeding and selection is a long-term activity requiring stable resources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AU" dirty="0" smtClean="0"/>
              <a:t>Pest and disease monitoring and surveillance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AU" dirty="0" smtClean="0"/>
              <a:t>Clean seed production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AU" dirty="0" smtClean="0"/>
              <a:t>Market information and intelligence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17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4811" y="3236681"/>
            <a:ext cx="6433510" cy="1280890"/>
          </a:xfrm>
        </p:spPr>
        <p:txBody>
          <a:bodyPr>
            <a:normAutofit/>
          </a:bodyPr>
          <a:lstStyle/>
          <a:p>
            <a:r>
              <a:rPr lang="en-AU" sz="4800" dirty="0" smtClean="0"/>
              <a:t>       THANK YOU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32864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Summary from yesterday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sz="2400" dirty="0" smtClean="0"/>
              <a:t>‘New’ varieties produce higher fresh root yield and starch yield especially in areas of significant CWBD</a:t>
            </a:r>
          </a:p>
          <a:p>
            <a:r>
              <a:rPr lang="en-AU" sz="2400" dirty="0" smtClean="0"/>
              <a:t>Attractive rates of return on low balanced fertiliser application</a:t>
            </a:r>
          </a:p>
          <a:p>
            <a:endParaRPr lang="en-AU" sz="2400" dirty="0"/>
          </a:p>
          <a:p>
            <a:r>
              <a:rPr lang="en-AU" sz="2400" dirty="0" smtClean="0"/>
              <a:t>Adoption of practices would lead to improved household income.</a:t>
            </a:r>
          </a:p>
          <a:p>
            <a:r>
              <a:rPr lang="en-AU" sz="2400" dirty="0" smtClean="0"/>
              <a:t>Who has an incentive to demonstrate technology to farmers?</a:t>
            </a:r>
          </a:p>
          <a:p>
            <a:endParaRPr lang="en-AU" sz="2400" dirty="0"/>
          </a:p>
          <a:p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166181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2674" y="133173"/>
            <a:ext cx="9771017" cy="1280890"/>
          </a:xfrm>
        </p:spPr>
        <p:txBody>
          <a:bodyPr>
            <a:normAutofit/>
          </a:bodyPr>
          <a:lstStyle/>
          <a:p>
            <a:r>
              <a:rPr lang="en-AU" dirty="0" smtClean="0"/>
              <a:t>Structure of the value chain varies between sites and is dynamic in Lao sites </a:t>
            </a:r>
            <a:endParaRPr lang="en-AU" dirty="0"/>
          </a:p>
        </p:txBody>
      </p:sp>
      <p:pic>
        <p:nvPicPr>
          <p:cNvPr id="4" name="Content Placeholder 4" descr="../../../drawexpress/paklai.pn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4425" y="1356304"/>
            <a:ext cx="4658190" cy="492132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5" name="Picture 4" descr="../../../drawexpress/keanthao.pn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6855" y="1356304"/>
            <a:ext cx="4787757" cy="492132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703655" y="6357209"/>
            <a:ext cx="1804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 err="1" smtClean="0"/>
              <a:t>Paklai</a:t>
            </a:r>
            <a:r>
              <a:rPr lang="en-AU" b="1" dirty="0" smtClean="0"/>
              <a:t>, </a:t>
            </a:r>
            <a:r>
              <a:rPr lang="en-AU" b="1" dirty="0" err="1" smtClean="0"/>
              <a:t>Xayabouli</a:t>
            </a:r>
            <a:endParaRPr lang="en-A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352615" y="6357209"/>
            <a:ext cx="2031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 err="1" smtClean="0"/>
              <a:t>Kenthao</a:t>
            </a:r>
            <a:r>
              <a:rPr lang="en-AU" b="1" dirty="0" smtClean="0"/>
              <a:t>, </a:t>
            </a:r>
            <a:r>
              <a:rPr lang="en-AU" b="1" dirty="0" err="1" smtClean="0"/>
              <a:t>Xayabouli</a:t>
            </a:r>
            <a:endParaRPr lang="en-AU" b="1" dirty="0"/>
          </a:p>
        </p:txBody>
      </p:sp>
    </p:spTree>
    <p:extLst>
      <p:ext uri="{BB962C8B-B14F-4D97-AF65-F5344CB8AC3E}">
        <p14:creationId xmlns:p14="http://schemas.microsoft.com/office/powerpoint/2010/main" val="44893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What has been done?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Harvest field days with farmers, government, and value chain partners.</a:t>
            </a:r>
          </a:p>
          <a:p>
            <a:r>
              <a:rPr lang="en-AU" dirty="0" smtClean="0"/>
              <a:t>Follow up focus groups with farmers to report agronomic and economic results to farmers</a:t>
            </a:r>
          </a:p>
          <a:p>
            <a:r>
              <a:rPr lang="en-AU" dirty="0" smtClean="0"/>
              <a:t>District level stakeholder meetings with village leaders, district and province agricultural staff, private sector, finance sector</a:t>
            </a:r>
          </a:p>
          <a:p>
            <a:r>
              <a:rPr lang="en-AU" dirty="0" smtClean="0"/>
              <a:t>Partnership with fertiliser import company</a:t>
            </a:r>
          </a:p>
          <a:p>
            <a:r>
              <a:rPr lang="en-AU" dirty="0" smtClean="0"/>
              <a:t>National level dialogue</a:t>
            </a:r>
          </a:p>
          <a:p>
            <a:r>
              <a:rPr lang="en-AU" dirty="0" smtClean="0"/>
              <a:t>Link to development projects ongoing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1984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Cassava stakeholders</a:t>
            </a:r>
            <a:endParaRPr lang="en-AU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2689492"/>
              </p:ext>
            </p:extLst>
          </p:nvPr>
        </p:nvGraphicFramePr>
        <p:xfrm>
          <a:off x="635725" y="1329262"/>
          <a:ext cx="10929260" cy="50854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5852">
                  <a:extLst>
                    <a:ext uri="{9D8B030D-6E8A-4147-A177-3AD203B41FA5}">
                      <a16:colId xmlns:a16="http://schemas.microsoft.com/office/drawing/2014/main" val="454377399"/>
                    </a:ext>
                  </a:extLst>
                </a:gridCol>
                <a:gridCol w="2185852">
                  <a:extLst>
                    <a:ext uri="{9D8B030D-6E8A-4147-A177-3AD203B41FA5}">
                      <a16:colId xmlns:a16="http://schemas.microsoft.com/office/drawing/2014/main" val="740404022"/>
                    </a:ext>
                  </a:extLst>
                </a:gridCol>
                <a:gridCol w="2185852">
                  <a:extLst>
                    <a:ext uri="{9D8B030D-6E8A-4147-A177-3AD203B41FA5}">
                      <a16:colId xmlns:a16="http://schemas.microsoft.com/office/drawing/2014/main" val="3759504900"/>
                    </a:ext>
                  </a:extLst>
                </a:gridCol>
                <a:gridCol w="2185852">
                  <a:extLst>
                    <a:ext uri="{9D8B030D-6E8A-4147-A177-3AD203B41FA5}">
                      <a16:colId xmlns:a16="http://schemas.microsoft.com/office/drawing/2014/main" val="3603531707"/>
                    </a:ext>
                  </a:extLst>
                </a:gridCol>
                <a:gridCol w="2185852">
                  <a:extLst>
                    <a:ext uri="{9D8B030D-6E8A-4147-A177-3AD203B41FA5}">
                      <a16:colId xmlns:a16="http://schemas.microsoft.com/office/drawing/2014/main" val="3821862643"/>
                    </a:ext>
                  </a:extLst>
                </a:gridCol>
              </a:tblGrid>
              <a:tr h="693248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err="1" smtClean="0"/>
                        <a:t>Paklai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err="1" smtClean="0"/>
                        <a:t>Kenthao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err="1" smtClean="0"/>
                        <a:t>Bolikhan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err="1" smtClean="0"/>
                        <a:t>Viengthong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5118049"/>
                  </a:ext>
                </a:extLst>
              </a:tr>
              <a:tr h="693248">
                <a:tc>
                  <a:txBody>
                    <a:bodyPr/>
                    <a:lstStyle/>
                    <a:p>
                      <a:r>
                        <a:rPr lang="en-AU" dirty="0" smtClean="0"/>
                        <a:t>Farmer groups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NA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NA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NA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NA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789182"/>
                  </a:ext>
                </a:extLst>
              </a:tr>
              <a:tr h="693248">
                <a:tc>
                  <a:txBody>
                    <a:bodyPr/>
                    <a:lstStyle/>
                    <a:p>
                      <a:r>
                        <a:rPr lang="en-AU" dirty="0" smtClean="0"/>
                        <a:t>DAFO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err="1" smtClean="0"/>
                        <a:t>Extensionnist</a:t>
                      </a:r>
                      <a:r>
                        <a:rPr lang="en-AU" baseline="0" dirty="0" err="1" smtClean="0"/>
                        <a:t>s</a:t>
                      </a:r>
                      <a:endParaRPr lang="en-AU" dirty="0" smtClean="0"/>
                    </a:p>
                    <a:p>
                      <a:pPr algn="ctr"/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 err="1" smtClean="0"/>
                        <a:t>Extensionnists</a:t>
                      </a:r>
                      <a:endParaRPr lang="en-AU" dirty="0" smtClean="0"/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dirty="0" smtClean="0"/>
                    </a:p>
                    <a:p>
                      <a:pPr algn="ctr"/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 err="1" smtClean="0"/>
                        <a:t>Extensionnists</a:t>
                      </a:r>
                      <a:endParaRPr lang="en-AU" dirty="0" smtClean="0"/>
                    </a:p>
                    <a:p>
                      <a:pPr algn="ctr"/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 err="1" smtClean="0"/>
                        <a:t>Extensionnists</a:t>
                      </a:r>
                      <a:endParaRPr lang="en-AU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0623957"/>
                  </a:ext>
                </a:extLst>
              </a:tr>
              <a:tr h="693248">
                <a:tc>
                  <a:txBody>
                    <a:bodyPr/>
                    <a:lstStyle/>
                    <a:p>
                      <a:r>
                        <a:rPr lang="en-AU" dirty="0" smtClean="0"/>
                        <a:t>Traders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collectors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 smtClean="0"/>
                        <a:t>Collector</a:t>
                      </a:r>
                      <a:r>
                        <a:rPr lang="en-AU" baseline="0" dirty="0" smtClean="0"/>
                        <a:t>s</a:t>
                      </a:r>
                      <a:endParaRPr lang="en-AU" dirty="0" smtClean="0"/>
                    </a:p>
                    <a:p>
                      <a:pPr algn="ctr"/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collector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collectors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637967"/>
                  </a:ext>
                </a:extLst>
              </a:tr>
              <a:tr h="699016">
                <a:tc>
                  <a:txBody>
                    <a:bodyPr/>
                    <a:lstStyle/>
                    <a:p>
                      <a:r>
                        <a:rPr lang="en-AU" dirty="0" smtClean="0"/>
                        <a:t>Factories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Starch factory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Starch factory</a:t>
                      </a:r>
                    </a:p>
                    <a:p>
                      <a:pPr algn="ctr"/>
                      <a:r>
                        <a:rPr lang="en-AU" dirty="0" smtClean="0"/>
                        <a:t>Chip factory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Starch factory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4137442"/>
                  </a:ext>
                </a:extLst>
              </a:tr>
              <a:tr h="693248">
                <a:tc>
                  <a:txBody>
                    <a:bodyPr/>
                    <a:lstStyle/>
                    <a:p>
                      <a:r>
                        <a:rPr lang="en-AU" dirty="0" smtClean="0"/>
                        <a:t>Input</a:t>
                      </a:r>
                      <a:r>
                        <a:rPr lang="en-AU" baseline="0" dirty="0" smtClean="0"/>
                        <a:t> suppliers</a:t>
                      </a:r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en-AU" dirty="0" smtClean="0"/>
                        <a:t>KP Lao is registered importer of Crown and Rabbit</a:t>
                      </a:r>
                      <a:r>
                        <a:rPr lang="en-AU" baseline="0" dirty="0" smtClean="0"/>
                        <a:t> head fertiliser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0220863"/>
                  </a:ext>
                </a:extLst>
              </a:tr>
              <a:tr h="699016">
                <a:tc>
                  <a:txBody>
                    <a:bodyPr/>
                    <a:lstStyle/>
                    <a:p>
                      <a:r>
                        <a:rPr lang="en-AU" dirty="0" smtClean="0"/>
                        <a:t>NGOs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NA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NA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err="1" smtClean="0"/>
                        <a:t>LuxDev</a:t>
                      </a:r>
                      <a:endParaRPr lang="en-AU" dirty="0" smtClean="0"/>
                    </a:p>
                    <a:p>
                      <a:pPr algn="ctr"/>
                      <a:r>
                        <a:rPr lang="en-AU" dirty="0" err="1" smtClean="0"/>
                        <a:t>Helvetas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err="1" smtClean="0"/>
                        <a:t>LuxDev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76286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037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649" y="3596640"/>
            <a:ext cx="4640222" cy="30958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701" y="1402080"/>
            <a:ext cx="4353062" cy="29043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270" y="1402080"/>
            <a:ext cx="3529728" cy="52904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565313" y="354144"/>
            <a:ext cx="9808081" cy="128089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AU" dirty="0" smtClean="0"/>
              <a:t>Harvest field days involving private sector</a:t>
            </a:r>
            <a:endParaRPr lang="en-AU" dirty="0"/>
          </a:p>
        </p:txBody>
      </p:sp>
      <p:sp>
        <p:nvSpPr>
          <p:cNvPr id="6" name="TextBox 5"/>
          <p:cNvSpPr txBox="1"/>
          <p:nvPr/>
        </p:nvSpPr>
        <p:spPr>
          <a:xfrm>
            <a:off x="3820654" y="5354325"/>
            <a:ext cx="2135521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AU" dirty="0" smtClean="0"/>
              <a:t>Factory manager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4575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Focus group meetings for feedback on results and scenario analysis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90" y="1374430"/>
            <a:ext cx="6100355" cy="45752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121" y="1765226"/>
            <a:ext cx="5579292" cy="4184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82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1151" y="277539"/>
            <a:ext cx="1170829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solidFill>
                  <a:srgbClr val="BB3A26"/>
                </a:solidFill>
                <a:latin typeface="+mj-lt"/>
                <a:ea typeface="+mj-ea"/>
                <a:cs typeface="+mj-cs"/>
              </a:rPr>
              <a:t>Multi-stakeholder engagement at local and national scale</a:t>
            </a:r>
          </a:p>
          <a:p>
            <a:pPr algn="ctr"/>
            <a:endParaRPr lang="en-AU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2821" y="1544920"/>
            <a:ext cx="3331633" cy="24987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584" y="1544920"/>
            <a:ext cx="5147588" cy="2498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585" y="4145133"/>
            <a:ext cx="5147588" cy="25094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2820" y="4156125"/>
            <a:ext cx="3331275" cy="24984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34995" y="1544920"/>
            <a:ext cx="3257005" cy="24427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34995" y="4145133"/>
            <a:ext cx="3331276" cy="2498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66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2303</TotalTime>
  <Words>707</Words>
  <Application>Microsoft Office PowerPoint</Application>
  <PresentationFormat>Widescreen</PresentationFormat>
  <Paragraphs>198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Century Gothic</vt:lpstr>
      <vt:lpstr>Wingdings 3</vt:lpstr>
      <vt:lpstr>Wisp</vt:lpstr>
      <vt:lpstr>Developing partnerships with public and private sector for scaling cassava production technologies in Lao PDR </vt:lpstr>
      <vt:lpstr>Outline</vt:lpstr>
      <vt:lpstr>Summary from yesterday</vt:lpstr>
      <vt:lpstr>Structure of the value chain varies between sites and is dynamic in Lao sites </vt:lpstr>
      <vt:lpstr>What has been done?</vt:lpstr>
      <vt:lpstr>Cassava stakeholders</vt:lpstr>
      <vt:lpstr>PowerPoint Presentation</vt:lpstr>
      <vt:lpstr>Focus group meetings for feedback on results and scenario analysis</vt:lpstr>
      <vt:lpstr>PowerPoint Presentation</vt:lpstr>
      <vt:lpstr>Partnership with fertiliser importer</vt:lpstr>
      <vt:lpstr>PowerPoint Presentation</vt:lpstr>
      <vt:lpstr>PowerPoint Presentation</vt:lpstr>
      <vt:lpstr>PowerPoint Presentation</vt:lpstr>
      <vt:lpstr>Expansion of activities</vt:lpstr>
      <vt:lpstr>Distribution of Rayong 11 in target villages</vt:lpstr>
      <vt:lpstr>Seed system and exchange of planting material </vt:lpstr>
      <vt:lpstr>Developing source of clean planting material funded by new ACIAR project</vt:lpstr>
      <vt:lpstr>Lead firm – monopsony working with DAFO  (example from Paklai)</vt:lpstr>
      <vt:lpstr>Lead firm – monopsony working with DAFO  (example from Paklai)</vt:lpstr>
      <vt:lpstr>There is 15,000 ha of cassava in Paklai…..even at 25% adoption</vt:lpstr>
      <vt:lpstr>There is 15,000 ha of cassava in Paklai…..even at 25% adoption</vt:lpstr>
      <vt:lpstr>Village banks – farmers loaning funds for cassava production</vt:lpstr>
      <vt:lpstr>Multiple firms in same supply zone</vt:lpstr>
      <vt:lpstr>Developing public – private funding models for research and extension</vt:lpstr>
      <vt:lpstr>       THANK YOU</vt:lpstr>
    </vt:vector>
  </TitlesOfParts>
  <Company>The University of Queensland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Developing</dc:title>
  <dc:creator>Jonathan Newby</dc:creator>
  <cp:lastModifiedBy>Thao, Lao (CIAT-Laos)</cp:lastModifiedBy>
  <cp:revision>36</cp:revision>
  <dcterms:created xsi:type="dcterms:W3CDTF">2019-06-14T04:55:14Z</dcterms:created>
  <dcterms:modified xsi:type="dcterms:W3CDTF">2019-07-04T01:09:01Z</dcterms:modified>
</cp:coreProperties>
</file>