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5" r:id="rId2"/>
    <p:sldId id="297" r:id="rId3"/>
    <p:sldId id="312" r:id="rId4"/>
    <p:sldId id="313" r:id="rId5"/>
    <p:sldId id="314" r:id="rId6"/>
    <p:sldId id="315" r:id="rId7"/>
    <p:sldId id="309" r:id="rId8"/>
    <p:sldId id="310" r:id="rId9"/>
    <p:sldId id="311" r:id="rId10"/>
    <p:sldId id="303" r:id="rId11"/>
    <p:sldId id="304" r:id="rId12"/>
    <p:sldId id="305" r:id="rId13"/>
    <p:sldId id="306" r:id="rId14"/>
    <p:sldId id="307" r:id="rId15"/>
    <p:sldId id="308" r:id="rId16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3B2291"/>
    <a:srgbClr val="75BB29"/>
    <a:srgbClr val="341E7E"/>
    <a:srgbClr val="2E1B6E"/>
    <a:srgbClr val="3B176E"/>
    <a:srgbClr val="49075E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068" autoAdjust="0"/>
    <p:restoredTop sz="94555" autoAdjust="0"/>
  </p:normalViewPr>
  <p:slideViewPr>
    <p:cSldViewPr>
      <p:cViewPr>
        <p:scale>
          <a:sx n="80" d="100"/>
          <a:sy n="80" d="100"/>
        </p:scale>
        <p:origin x="144" y="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4" d="100"/>
          <a:sy n="144" d="100"/>
        </p:scale>
        <p:origin x="-7152" y="-9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9A97BC19-91D6-4B91-A0DE-2427EAACE257}" type="datetimeFigureOut">
              <a:rPr lang="en-US" altLang="en-US"/>
              <a:pPr/>
              <a:t>8/18/16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880B7235-E6E6-450B-A402-77025316A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83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603F705-1F5C-45DC-A822-D52429F24126}" type="datetimeFigureOut">
              <a:rPr lang="en-AU" altLang="en-US"/>
              <a:pPr/>
              <a:t>18/08/2016</a:t>
            </a:fld>
            <a:endParaRPr lang="en-AU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770E6EF-21EC-48A4-AD19-3691BC0F51A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75477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8" r="37839" b="7665"/>
          <a:stretch/>
        </p:blipFill>
        <p:spPr>
          <a:xfrm>
            <a:off x="1" y="-27384"/>
            <a:ext cx="9180512" cy="6912768"/>
          </a:xfrm>
          <a:prstGeom prst="rect">
            <a:avLst/>
          </a:prstGeom>
        </p:spPr>
      </p:pic>
      <p:pic>
        <p:nvPicPr>
          <p:cNvPr id="8" name="Picture 11" descr="UQ Create Change logo_REV_P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222408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1288" y="1264568"/>
            <a:ext cx="4102224" cy="724272"/>
          </a:xfrm>
        </p:spPr>
        <p:txBody>
          <a:bodyPr/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Heading 1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1288" y="2289821"/>
            <a:ext cx="4102224" cy="779139"/>
          </a:xfrm>
        </p:spPr>
        <p:txBody>
          <a:bodyPr/>
          <a:lstStyle>
            <a:lvl1pPr marL="0" indent="0" algn="l">
              <a:buNone/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Heading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770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648072"/>
          </a:xfrm>
        </p:spPr>
        <p:txBody>
          <a:bodyPr/>
          <a:lstStyle>
            <a:lvl1pPr algn="l">
              <a:defRPr sz="2800" b="1">
                <a:solidFill>
                  <a:srgbClr val="3B22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LuongPham\Desktop\New folder\ACIAR_Govt_inline_370.jpg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4" y="5661025"/>
            <a:ext cx="32194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530222"/>
            <a:ext cx="1870348" cy="93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7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>
            <a:lvl1pPr algn="l">
              <a:defRPr sz="2800" b="1">
                <a:solidFill>
                  <a:srgbClr val="3B22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92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egular TSXPO Purple 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1930"/>
            <a:ext cx="8229600" cy="5089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075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8720"/>
            <a:ext cx="8229600" cy="5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AU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70" r:id="rId3"/>
    <p:sldLayoutId id="2147484071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3B229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Regular TSXPO Purple Backgrou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21595"/>
            <a:ext cx="8229600" cy="508918"/>
          </a:xfrm>
        </p:spPr>
        <p:txBody>
          <a:bodyPr/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sz="3200" dirty="0" err="1" smtClean="0"/>
              <a:t>Prinsip</a:t>
            </a:r>
            <a:r>
              <a:rPr lang="en-AU" sz="3200" dirty="0" smtClean="0"/>
              <a:t> </a:t>
            </a:r>
            <a:r>
              <a:rPr lang="en-AU" sz="3200" dirty="0" err="1" smtClean="0"/>
              <a:t>dan</a:t>
            </a:r>
            <a:r>
              <a:rPr lang="en-AU" sz="3200" dirty="0" smtClean="0"/>
              <a:t> </a:t>
            </a:r>
            <a:r>
              <a:rPr lang="en-AU" sz="3200" dirty="0" err="1" smtClean="0"/>
              <a:t>Konsep</a:t>
            </a: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err="1" smtClean="0"/>
              <a:t>Analisis</a:t>
            </a:r>
            <a:r>
              <a:rPr lang="en-AU" sz="3200" dirty="0" smtClean="0"/>
              <a:t> </a:t>
            </a:r>
            <a:r>
              <a:rPr lang="en-AU" sz="3200" dirty="0" err="1" smtClean="0"/>
              <a:t>Rantai</a:t>
            </a:r>
            <a:r>
              <a:rPr lang="en-AU" sz="3200" dirty="0" smtClean="0"/>
              <a:t> </a:t>
            </a:r>
            <a:r>
              <a:rPr lang="en-AU" sz="3200" dirty="0" err="1" smtClean="0"/>
              <a:t>Nilai</a:t>
            </a: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2400" dirty="0" smtClean="0"/>
              <a:t>Dominic Smith</a:t>
            </a:r>
            <a:br>
              <a:rPr lang="en-AU" sz="2400" dirty="0" smtClean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dirty="0"/>
              <a:t> </a:t>
            </a:r>
            <a:r>
              <a:rPr lang="en-AU" dirty="0" err="1" smtClean="0"/>
              <a:t>Pelatihan</a:t>
            </a:r>
            <a:r>
              <a:rPr lang="en-AU" dirty="0" smtClean="0"/>
              <a:t> </a:t>
            </a:r>
            <a:r>
              <a:rPr lang="en-AU" dirty="0" err="1" smtClean="0"/>
              <a:t>Analisis</a:t>
            </a:r>
            <a:r>
              <a:rPr lang="en-AU" dirty="0" smtClean="0"/>
              <a:t> </a:t>
            </a:r>
            <a:r>
              <a:rPr lang="en-AU" dirty="0" err="1" smtClean="0"/>
              <a:t>Rantai</a:t>
            </a:r>
            <a:r>
              <a:rPr lang="en-AU" dirty="0" smtClean="0"/>
              <a:t> </a:t>
            </a:r>
            <a:r>
              <a:rPr lang="en-AU" dirty="0" err="1" smtClean="0"/>
              <a:t>Nilai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ACIAR </a:t>
            </a:r>
            <a:r>
              <a:rPr lang="en-AU"/>
              <a:t>Project </a:t>
            </a:r>
            <a:r>
              <a:rPr lang="en-AU"/>
              <a:t>AGB/2012/078 </a:t>
            </a: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 </a:t>
            </a:r>
            <a:br>
              <a:rPr lang="en-AU" dirty="0" smtClean="0"/>
            </a:b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289" y="476672"/>
            <a:ext cx="8229600" cy="648072"/>
          </a:xfrm>
        </p:spPr>
        <p:txBody>
          <a:bodyPr/>
          <a:lstStyle/>
          <a:p>
            <a:r>
              <a:rPr lang="en-AU" dirty="0" err="1" smtClean="0"/>
              <a:t>Sistematika</a:t>
            </a:r>
            <a:r>
              <a:rPr lang="en-AU" dirty="0" smtClean="0"/>
              <a:t> </a:t>
            </a:r>
            <a:r>
              <a:rPr lang="en-AU" dirty="0" err="1" smtClean="0"/>
              <a:t>Pemetaan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5613" y="1628800"/>
            <a:ext cx="8229600" cy="3849291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 err="1" smtClean="0"/>
              <a:t>Analisis</a:t>
            </a:r>
            <a:r>
              <a:rPr lang="fr-FR" sz="2800" dirty="0" smtClean="0"/>
              <a:t> </a:t>
            </a:r>
            <a:r>
              <a:rPr lang="fr-FR" sz="2800" dirty="0" err="1" smtClean="0"/>
              <a:t>rantai</a:t>
            </a:r>
            <a:r>
              <a:rPr lang="fr-FR" sz="2800" dirty="0" smtClean="0"/>
              <a:t> </a:t>
            </a:r>
            <a:r>
              <a:rPr lang="fr-FR" sz="2800" dirty="0" err="1" smtClean="0"/>
              <a:t>nilai</a:t>
            </a:r>
            <a:r>
              <a:rPr lang="fr-FR" sz="2800" dirty="0" smtClean="0"/>
              <a:t> </a:t>
            </a:r>
            <a:r>
              <a:rPr lang="fr-FR" sz="2800" dirty="0" err="1" smtClean="0"/>
              <a:t>secara</a:t>
            </a:r>
            <a:r>
              <a:rPr lang="fr-FR" sz="2800" dirty="0" smtClean="0"/>
              <a:t> </a:t>
            </a:r>
            <a:r>
              <a:rPr lang="fr-FR" sz="2800" b="1" dirty="0" err="1" smtClean="0"/>
              <a:t>sistematis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memetakan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pelaku</a:t>
            </a:r>
            <a:r>
              <a:rPr lang="fr-FR" sz="2800" dirty="0" smtClean="0"/>
              <a:t> yang </a:t>
            </a:r>
            <a:r>
              <a:rPr lang="fr-FR" sz="2800" dirty="0" err="1" smtClean="0"/>
              <a:t>berpartisipasi</a:t>
            </a:r>
            <a:r>
              <a:rPr lang="fr-FR" sz="2800" dirty="0" smtClean="0"/>
              <a:t> </a:t>
            </a:r>
            <a:r>
              <a:rPr lang="fr-FR" sz="2800" dirty="0" err="1" smtClean="0"/>
              <a:t>dalam</a:t>
            </a:r>
            <a:r>
              <a:rPr lang="fr-FR" sz="2800" dirty="0" smtClean="0"/>
              <a:t> </a:t>
            </a:r>
            <a:r>
              <a:rPr lang="fr-FR" sz="2800" dirty="0" err="1" smtClean="0"/>
              <a:t>kegiatan</a:t>
            </a:r>
            <a:r>
              <a:rPr lang="fr-FR" sz="2800" dirty="0" smtClean="0"/>
              <a:t> </a:t>
            </a:r>
            <a:r>
              <a:rPr lang="fr-FR" sz="2800" dirty="0" err="1" smtClean="0"/>
              <a:t>produksi</a:t>
            </a:r>
            <a:r>
              <a:rPr lang="fr-FR" sz="2800" dirty="0" smtClean="0"/>
              <a:t>, </a:t>
            </a:r>
            <a:r>
              <a:rPr lang="fr-FR" sz="2800" dirty="0" err="1" smtClean="0"/>
              <a:t>distribusi</a:t>
            </a:r>
            <a:r>
              <a:rPr lang="fr-FR" sz="2800" dirty="0" smtClean="0"/>
              <a:t>, </a:t>
            </a:r>
            <a:r>
              <a:rPr lang="fr-FR" sz="2800" dirty="0" err="1" smtClean="0"/>
              <a:t>pemasaran</a:t>
            </a:r>
            <a:r>
              <a:rPr lang="fr-FR" sz="2800" dirty="0" smtClean="0"/>
              <a:t>, dan </a:t>
            </a:r>
            <a:r>
              <a:rPr lang="fr-FR" sz="2800" dirty="0" err="1" smtClean="0"/>
              <a:t>penjualan</a:t>
            </a:r>
            <a:r>
              <a:rPr lang="fr-FR" sz="2800" dirty="0" smtClean="0"/>
              <a:t> </a:t>
            </a:r>
            <a:r>
              <a:rPr lang="fr-FR" sz="2800" dirty="0" err="1" smtClean="0"/>
              <a:t>produk</a:t>
            </a:r>
            <a:r>
              <a:rPr lang="fr-FR" sz="2800" dirty="0" smtClean="0"/>
              <a:t> </a:t>
            </a:r>
            <a:r>
              <a:rPr lang="fr-FR" sz="2800" dirty="0" err="1" smtClean="0"/>
              <a:t>tertentu</a:t>
            </a:r>
            <a:r>
              <a:rPr lang="fr-FR" sz="2800" dirty="0" smtClean="0"/>
              <a:t>. </a:t>
            </a:r>
            <a:r>
              <a:rPr lang="fr-FR" sz="2800" dirty="0" err="1" smtClean="0"/>
              <a:t>Pemetaan</a:t>
            </a:r>
            <a:r>
              <a:rPr lang="fr-FR" sz="2800" dirty="0" smtClean="0"/>
              <a:t> </a:t>
            </a:r>
            <a:r>
              <a:rPr lang="fr-FR" sz="2800" dirty="0" err="1" smtClean="0"/>
              <a:t>ini</a:t>
            </a:r>
            <a:r>
              <a:rPr lang="fr-FR" sz="2800" dirty="0" smtClean="0"/>
              <a:t> </a:t>
            </a:r>
            <a:r>
              <a:rPr lang="fr-FR" sz="2800" dirty="0" err="1" smtClean="0"/>
              <a:t>menilai</a:t>
            </a:r>
            <a:r>
              <a:rPr lang="fr-FR" sz="2800" dirty="0" smtClean="0"/>
              <a:t> </a:t>
            </a:r>
            <a:r>
              <a:rPr lang="fr-FR" sz="2800" dirty="0" err="1" smtClean="0"/>
              <a:t>karakteristik</a:t>
            </a:r>
            <a:r>
              <a:rPr lang="fr-FR" sz="2800" dirty="0" smtClean="0"/>
              <a:t> </a:t>
            </a:r>
            <a:r>
              <a:rPr lang="fr-FR" sz="2800" dirty="0" err="1" smtClean="0"/>
              <a:t>pelaku</a:t>
            </a:r>
            <a:r>
              <a:rPr lang="fr-FR" sz="2800" dirty="0" smtClean="0"/>
              <a:t>, </a:t>
            </a:r>
            <a:r>
              <a:rPr lang="fr-FR" sz="2800" dirty="0" err="1" smtClean="0"/>
              <a:t>struktur</a:t>
            </a:r>
            <a:r>
              <a:rPr lang="fr-FR" sz="2800" dirty="0" smtClean="0"/>
              <a:t> </a:t>
            </a:r>
            <a:r>
              <a:rPr lang="fr-FR" sz="2800" dirty="0" err="1" smtClean="0"/>
              <a:t>keuntungan</a:t>
            </a:r>
            <a:r>
              <a:rPr lang="fr-FR" sz="2800" dirty="0" smtClean="0"/>
              <a:t> dan </a:t>
            </a:r>
            <a:r>
              <a:rPr lang="fr-FR" sz="2800" dirty="0" err="1" smtClean="0"/>
              <a:t>biaya</a:t>
            </a:r>
            <a:r>
              <a:rPr lang="fr-FR" sz="2800" dirty="0" smtClean="0"/>
              <a:t>, </a:t>
            </a:r>
            <a:r>
              <a:rPr lang="fr-FR" sz="2800" dirty="0" err="1" smtClean="0"/>
              <a:t>aliran</a:t>
            </a:r>
            <a:r>
              <a:rPr lang="fr-FR" sz="2800" dirty="0" smtClean="0"/>
              <a:t> </a:t>
            </a:r>
            <a:r>
              <a:rPr lang="fr-FR" sz="2800" dirty="0" err="1" smtClean="0"/>
              <a:t>barang</a:t>
            </a:r>
            <a:r>
              <a:rPr lang="fr-FR" sz="2800" dirty="0" smtClean="0"/>
              <a:t> </a:t>
            </a:r>
            <a:r>
              <a:rPr lang="fr-FR" sz="2800" dirty="0" err="1" smtClean="0"/>
              <a:t>melalui</a:t>
            </a:r>
            <a:r>
              <a:rPr lang="fr-FR" sz="2800" dirty="0" smtClean="0"/>
              <a:t> </a:t>
            </a:r>
            <a:r>
              <a:rPr lang="fr-FR" sz="2800" dirty="0" err="1" smtClean="0"/>
              <a:t>rantai</a:t>
            </a:r>
            <a:r>
              <a:rPr lang="fr-FR" sz="2800" dirty="0" smtClean="0"/>
              <a:t>, </a:t>
            </a:r>
            <a:r>
              <a:rPr lang="fr-FR" sz="2800" dirty="0" err="1" smtClean="0"/>
              <a:t>karakteristik</a:t>
            </a:r>
            <a:r>
              <a:rPr lang="fr-FR" sz="2800" dirty="0" smtClean="0"/>
              <a:t> </a:t>
            </a:r>
            <a:r>
              <a:rPr lang="fr-FR" sz="2800" dirty="0" err="1" smtClean="0"/>
              <a:t>pekerjaan</a:t>
            </a:r>
            <a:r>
              <a:rPr lang="fr-FR" sz="2800" dirty="0" smtClean="0"/>
              <a:t>, dan </a:t>
            </a:r>
            <a:r>
              <a:rPr lang="fr-FR" sz="2800" dirty="0" err="1" smtClean="0"/>
              <a:t>tujuan</a:t>
            </a:r>
            <a:r>
              <a:rPr lang="fr-FR" sz="2800" dirty="0" smtClean="0"/>
              <a:t> </a:t>
            </a:r>
            <a:r>
              <a:rPr lang="fr-FR" sz="2800" dirty="0" err="1" smtClean="0"/>
              <a:t>serta</a:t>
            </a:r>
            <a:r>
              <a:rPr lang="fr-FR" sz="2800" dirty="0" smtClean="0"/>
              <a:t> volume </a:t>
            </a:r>
            <a:r>
              <a:rPr lang="fr-FR" sz="2800" dirty="0" err="1" smtClean="0"/>
              <a:t>penjualan</a:t>
            </a:r>
            <a:r>
              <a:rPr lang="fr-FR" sz="2800" dirty="0" smtClean="0"/>
              <a:t> </a:t>
            </a:r>
            <a:r>
              <a:rPr lang="fr-FR" sz="2800" dirty="0" err="1" smtClean="0"/>
              <a:t>dalam</a:t>
            </a:r>
            <a:r>
              <a:rPr lang="fr-FR" sz="2800" dirty="0" smtClean="0"/>
              <a:t> </a:t>
            </a:r>
            <a:r>
              <a:rPr lang="fr-FR" sz="2800" dirty="0" err="1" smtClean="0"/>
              <a:t>negeri</a:t>
            </a:r>
            <a:r>
              <a:rPr lang="fr-FR" sz="2800" dirty="0" smtClean="0"/>
              <a:t> dan </a:t>
            </a:r>
            <a:r>
              <a:rPr lang="fr-FR" sz="2800" dirty="0" err="1" smtClean="0"/>
              <a:t>ekspor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01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573708"/>
            <a:ext cx="8229600" cy="648072"/>
          </a:xfrm>
        </p:spPr>
        <p:txBody>
          <a:bodyPr/>
          <a:lstStyle/>
          <a:p>
            <a:r>
              <a:rPr lang="en-AU" dirty="0" err="1" smtClean="0"/>
              <a:t>Distribusi</a:t>
            </a:r>
            <a:r>
              <a:rPr lang="en-AU" dirty="0" smtClean="0"/>
              <a:t> </a:t>
            </a:r>
            <a:r>
              <a:rPr lang="en-AU" dirty="0" err="1" smtClean="0"/>
              <a:t>Keuntungan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3537" y="1815306"/>
            <a:ext cx="8229600" cy="384929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rantai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memainkan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peran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pengidentifikasian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distribusi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keuntungan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pelaku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rantai</a:t>
            </a:r>
            <a:r>
              <a:rPr lang="en-US" sz="2400" dirty="0" smtClean="0"/>
              <a:t>. </a:t>
            </a:r>
            <a:r>
              <a:rPr lang="en-US" sz="2400" dirty="0" err="1" smtClean="0"/>
              <a:t>Artinya</a:t>
            </a:r>
            <a:r>
              <a:rPr lang="en-US" sz="2400" dirty="0" smtClean="0"/>
              <a:t>,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margin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keuntungan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rantai</a:t>
            </a:r>
            <a:r>
              <a:rPr lang="en-US" sz="2400" dirty="0" smtClean="0"/>
              <a:t>, </a:t>
            </a:r>
            <a:r>
              <a:rPr lang="en-US" sz="2400" dirty="0" err="1" smtClean="0"/>
              <a:t>memungkinkan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siapa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mendapat</a:t>
            </a:r>
            <a:r>
              <a:rPr lang="en-US" sz="2400" dirty="0" smtClean="0"/>
              <a:t> </a:t>
            </a:r>
            <a:r>
              <a:rPr lang="en-US" sz="2400" dirty="0" err="1" smtClean="0"/>
              <a:t>keuntungan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partisipasinya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rantai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pelaku</a:t>
            </a:r>
            <a:r>
              <a:rPr lang="en-US" sz="2400" dirty="0" smtClean="0"/>
              <a:t> </a:t>
            </a:r>
            <a:r>
              <a:rPr lang="en-US" sz="2400" dirty="0" err="1" smtClean="0"/>
              <a:t>mana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</a:t>
            </a:r>
            <a:r>
              <a:rPr lang="en-US" sz="2400" dirty="0" smtClean="0"/>
              <a:t> </a:t>
            </a:r>
            <a:r>
              <a:rPr lang="en-US" sz="2400" dirty="0" err="1" smtClean="0"/>
              <a:t>keuntungan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dukungan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63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648"/>
            <a:ext cx="8229600" cy="648072"/>
          </a:xfrm>
        </p:spPr>
        <p:txBody>
          <a:bodyPr/>
          <a:lstStyle/>
          <a:p>
            <a:r>
              <a:rPr lang="en-AU" dirty="0" err="1" smtClean="0"/>
              <a:t>Upaya</a:t>
            </a:r>
            <a:r>
              <a:rPr lang="en-AU" dirty="0" smtClean="0"/>
              <a:t> </a:t>
            </a:r>
            <a:r>
              <a:rPr lang="en-AU" dirty="0" err="1" smtClean="0"/>
              <a:t>Perbaikan</a:t>
            </a:r>
            <a:r>
              <a:rPr lang="en-AU" dirty="0" smtClean="0"/>
              <a:t> (</a:t>
            </a:r>
            <a:r>
              <a:rPr lang="en-AU" i="1" dirty="0" smtClean="0"/>
              <a:t>Upgrading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3756" y="1700808"/>
            <a:ext cx="8229600" cy="384929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rantai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menguji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perbaikan</a:t>
            </a:r>
            <a:r>
              <a:rPr lang="en-US" sz="2400" b="1" dirty="0" smtClean="0"/>
              <a:t> (upgrading)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rantai</a:t>
            </a:r>
            <a:r>
              <a:rPr lang="en-US" sz="2400" dirty="0" smtClean="0"/>
              <a:t>. </a:t>
            </a:r>
            <a:r>
              <a:rPr lang="en-US" sz="2400" dirty="0" err="1" smtClean="0"/>
              <a:t>Perbaikan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melibatkan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kualitas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desain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diversifikasi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lini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, yang </a:t>
            </a:r>
            <a:r>
              <a:rPr lang="en-US" sz="2400" dirty="0" err="1" smtClean="0"/>
              <a:t>memungkinkan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produsen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. </a:t>
            </a:r>
            <a:r>
              <a:rPr lang="fr-FR" sz="2400" dirty="0" err="1" smtClean="0"/>
              <a:t>Analisis</a:t>
            </a:r>
            <a:r>
              <a:rPr lang="fr-FR" sz="2400" dirty="0" smtClean="0"/>
              <a:t> proses </a:t>
            </a:r>
            <a:r>
              <a:rPr lang="fr-FR" sz="2400" dirty="0" err="1" smtClean="0"/>
              <a:t>perbaikan</a:t>
            </a:r>
            <a:r>
              <a:rPr lang="fr-FR" sz="2400" dirty="0" smtClean="0"/>
              <a:t>  </a:t>
            </a:r>
            <a:r>
              <a:rPr lang="fr-FR" sz="2400" dirty="0" err="1" smtClean="0"/>
              <a:t>meliputi</a:t>
            </a:r>
            <a:r>
              <a:rPr lang="fr-FR" sz="2400" dirty="0" smtClean="0"/>
              <a:t> </a:t>
            </a:r>
            <a:r>
              <a:rPr lang="fr-FR" sz="2400" dirty="0" err="1" smtClean="0"/>
              <a:t>penilaian</a:t>
            </a:r>
            <a:r>
              <a:rPr lang="fr-FR" sz="2400" dirty="0" smtClean="0"/>
              <a:t> </a:t>
            </a:r>
            <a:r>
              <a:rPr lang="fr-FR" sz="2400" dirty="0" err="1" smtClean="0"/>
              <a:t>terhadap</a:t>
            </a:r>
            <a:r>
              <a:rPr lang="fr-FR" sz="2400" dirty="0" smtClean="0"/>
              <a:t> </a:t>
            </a:r>
            <a:r>
              <a:rPr lang="fr-FR" sz="2400" dirty="0" err="1" smtClean="0"/>
              <a:t>profitabilitas</a:t>
            </a:r>
            <a:r>
              <a:rPr lang="fr-FR" sz="2400" dirty="0" smtClean="0"/>
              <a:t> </a:t>
            </a:r>
            <a:r>
              <a:rPr lang="fr-FR" sz="2400" dirty="0" err="1" smtClean="0"/>
              <a:t>pelaku</a:t>
            </a:r>
            <a:r>
              <a:rPr lang="fr-FR" sz="2400" dirty="0" smtClean="0"/>
              <a:t> </a:t>
            </a:r>
            <a:r>
              <a:rPr lang="fr-FR" sz="2400" dirty="0" err="1" smtClean="0"/>
              <a:t>dalam</a:t>
            </a:r>
            <a:r>
              <a:rPr lang="fr-FR" sz="2400" dirty="0" smtClean="0"/>
              <a:t> </a:t>
            </a:r>
            <a:r>
              <a:rPr lang="fr-FR" sz="2400" dirty="0" err="1" smtClean="0"/>
              <a:t>rantai</a:t>
            </a:r>
            <a:r>
              <a:rPr lang="fr-FR" sz="2400" dirty="0" smtClean="0"/>
              <a:t> </a:t>
            </a:r>
            <a:r>
              <a:rPr lang="fr-FR" sz="2400" dirty="0" err="1" smtClean="0"/>
              <a:t>nilai</a:t>
            </a:r>
            <a:r>
              <a:rPr lang="fr-FR" sz="2400" dirty="0" smtClean="0"/>
              <a:t> </a:t>
            </a:r>
            <a:r>
              <a:rPr lang="fr-FR" sz="2400" dirty="0" err="1" smtClean="0"/>
              <a:t>serta</a:t>
            </a:r>
            <a:r>
              <a:rPr lang="fr-FR" sz="2400" dirty="0" smtClean="0"/>
              <a:t> </a:t>
            </a:r>
            <a:r>
              <a:rPr lang="fr-FR" sz="2400" dirty="0" err="1" smtClean="0"/>
              <a:t>informasi</a:t>
            </a:r>
            <a:r>
              <a:rPr lang="fr-FR" sz="2400" dirty="0" smtClean="0"/>
              <a:t> </a:t>
            </a:r>
            <a:r>
              <a:rPr lang="fr-FR" sz="2400" dirty="0" err="1" smtClean="0"/>
              <a:t>tentang</a:t>
            </a:r>
            <a:r>
              <a:rPr lang="fr-FR" sz="2400" dirty="0" smtClean="0"/>
              <a:t> </a:t>
            </a:r>
            <a:r>
              <a:rPr lang="fr-FR" sz="2400" dirty="0" err="1" smtClean="0"/>
              <a:t>keterbatasan</a:t>
            </a:r>
            <a:r>
              <a:rPr lang="fr-FR" sz="2400" dirty="0" smtClean="0"/>
              <a:t> yang</a:t>
            </a:r>
            <a:r>
              <a:rPr lang="id-ID" sz="2400" dirty="0" smtClean="0"/>
              <a:t> ada pada</a:t>
            </a:r>
            <a:r>
              <a:rPr lang="fr-FR" sz="2400" dirty="0" smtClean="0"/>
              <a:t> </a:t>
            </a:r>
            <a:r>
              <a:rPr lang="fr-FR" sz="2400" dirty="0" err="1" smtClean="0"/>
              <a:t>saat</a:t>
            </a:r>
            <a:r>
              <a:rPr lang="fr-FR" sz="2400" dirty="0" smtClean="0"/>
              <a:t> in</a:t>
            </a:r>
            <a:r>
              <a:rPr lang="id-ID" sz="2400" dirty="0" smtClean="0"/>
              <a:t>i</a:t>
            </a:r>
            <a:r>
              <a:rPr lang="fr-FR" sz="2400" dirty="0" smtClean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63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r>
              <a:rPr lang="en-AU" dirty="0" smtClean="0"/>
              <a:t>Tata </a:t>
            </a:r>
            <a:r>
              <a:rPr lang="en-AU" dirty="0" err="1" smtClean="0"/>
              <a:t>Kelola</a:t>
            </a:r>
            <a:r>
              <a:rPr lang="en-AU" dirty="0" smtClean="0"/>
              <a:t> (</a:t>
            </a:r>
            <a:r>
              <a:rPr lang="en-AU" i="1" dirty="0" smtClean="0"/>
              <a:t>Governance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5613" y="1778396"/>
            <a:ext cx="8229600" cy="384929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rantai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menyoroti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kelola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rantai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,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internal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eksternal</a:t>
            </a:r>
            <a:r>
              <a:rPr lang="en-US" sz="2400" dirty="0" smtClean="0"/>
              <a:t>. Tata </a:t>
            </a:r>
            <a:r>
              <a:rPr lang="en-US" sz="2400" dirty="0" err="1" smtClean="0"/>
              <a:t>kelola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rantai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mengacu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mekanisme</a:t>
            </a:r>
            <a:r>
              <a:rPr lang="en-US" sz="2400" dirty="0" smtClean="0"/>
              <a:t> </a:t>
            </a:r>
            <a:r>
              <a:rPr lang="en-US" sz="2400" dirty="0" err="1" smtClean="0"/>
              <a:t>koordinasi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pelaku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rantai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. Tata </a:t>
            </a:r>
            <a:r>
              <a:rPr lang="en-US" sz="2400" dirty="0" err="1" smtClean="0"/>
              <a:t>kelola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konsep</a:t>
            </a:r>
            <a:r>
              <a:rPr lang="en-US" sz="2400" dirty="0" smtClean="0"/>
              <a:t> yang </a:t>
            </a:r>
            <a:r>
              <a:rPr lang="en-US" sz="2400" dirty="0" err="1" smtClean="0"/>
              <a:t>luas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dasarnya</a:t>
            </a:r>
            <a:r>
              <a:rPr lang="en-US" sz="2400" dirty="0" smtClean="0"/>
              <a:t> </a:t>
            </a:r>
            <a:r>
              <a:rPr lang="en-US" sz="2400" dirty="0" err="1" smtClean="0"/>
              <a:t>memastikan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interaksi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peserta</a:t>
            </a:r>
            <a:r>
              <a:rPr lang="en-US" sz="2400" dirty="0" smtClean="0"/>
              <a:t> </a:t>
            </a:r>
            <a:r>
              <a:rPr lang="en-US" sz="2400" dirty="0" err="1" smtClean="0"/>
              <a:t>rantai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diatur</a:t>
            </a:r>
            <a:r>
              <a:rPr lang="en-US" sz="2400" dirty="0" smtClean="0"/>
              <a:t>, </a:t>
            </a:r>
            <a:r>
              <a:rPr lang="en-US" sz="2400" dirty="0" err="1" smtClean="0"/>
              <a:t>bukannya</a:t>
            </a:r>
            <a:r>
              <a:rPr lang="en-US" sz="2400" dirty="0" smtClean="0"/>
              <a:t> </a:t>
            </a:r>
            <a:r>
              <a:rPr lang="en-US" sz="2400" dirty="0" err="1" smtClean="0"/>
              <a:t>acak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sederhana</a:t>
            </a:r>
            <a:r>
              <a:rPr lang="en-US" sz="2400" dirty="0" smtClean="0"/>
              <a:t>.</a:t>
            </a:r>
            <a:endParaRPr lang="fr-FR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36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7"/>
          <a:stretch/>
        </p:blipFill>
        <p:spPr bwMode="auto">
          <a:xfrm>
            <a:off x="908272" y="26809"/>
            <a:ext cx="7664256" cy="54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UQ Create Change logo_REV_P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5613" y="-99392"/>
            <a:ext cx="8229600" cy="648072"/>
          </a:xfrm>
        </p:spPr>
        <p:txBody>
          <a:bodyPr/>
          <a:lstStyle/>
          <a:p>
            <a:r>
              <a:rPr lang="en-AU" dirty="0" err="1" smtClean="0"/>
              <a:t>Pendekatan</a:t>
            </a:r>
            <a:r>
              <a:rPr lang="en-AU" dirty="0" smtClean="0"/>
              <a:t> </a:t>
            </a:r>
            <a:r>
              <a:rPr lang="en-AU" dirty="0" err="1" smtClean="0"/>
              <a:t>Holistik</a:t>
            </a:r>
            <a:endParaRPr lang="en-AU" dirty="0"/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705111" y="806637"/>
            <a:ext cx="8070678" cy="4566232"/>
            <a:chOff x="989" y="2104"/>
            <a:chExt cx="11079" cy="5643"/>
          </a:xfrm>
        </p:grpSpPr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1391" y="2278"/>
              <a:ext cx="3383" cy="10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PELAKU LANGSUNG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Siapa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saja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mereka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Peran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apa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yang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mereka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mainkan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?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4916" y="2332"/>
              <a:ext cx="1232" cy="7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Tekanan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ekonomi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7162" y="2330"/>
              <a:ext cx="1232" cy="7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Tekanan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Politis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8358" y="2104"/>
              <a:ext cx="3710" cy="12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PELAKU TIDAK LANGSUNG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Siapa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saja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mereka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Bagaimana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mereka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mendukung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(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atau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tidak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mendukung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)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pelaku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langsung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?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989" y="7066"/>
              <a:ext cx="4598" cy="6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PENGARUH EKSTERNAL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Dalam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konteks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apa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rantai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nilai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beroperasi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?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3864" y="6923"/>
              <a:ext cx="2098" cy="3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Tekanan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lingkungan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5987" y="6947"/>
              <a:ext cx="2256" cy="3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Tekanan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Teknologi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Text Box 19"/>
            <p:cNvSpPr txBox="1">
              <a:spLocks noChangeArrowheads="1"/>
            </p:cNvSpPr>
            <p:nvPr/>
          </p:nvSpPr>
          <p:spPr bwMode="auto">
            <a:xfrm>
              <a:off x="8364" y="6721"/>
              <a:ext cx="1648" cy="7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Tekanan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Sosial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Budaya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9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924944"/>
            <a:ext cx="8229600" cy="648072"/>
          </a:xfrm>
        </p:spPr>
        <p:txBody>
          <a:bodyPr/>
          <a:lstStyle/>
          <a:p>
            <a:pPr algn="ctr"/>
            <a:r>
              <a:rPr lang="en-AU" dirty="0" err="1" smtClean="0"/>
              <a:t>Terima</a:t>
            </a:r>
            <a:r>
              <a:rPr lang="en-AU" dirty="0" smtClean="0"/>
              <a:t> </a:t>
            </a:r>
            <a:r>
              <a:rPr lang="en-AU" dirty="0" err="1" smtClean="0"/>
              <a:t>Kasih</a:t>
            </a:r>
            <a:r>
              <a:rPr lang="en-AU" dirty="0" smtClean="0"/>
              <a:t>!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9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r>
              <a:rPr lang="en-AU" dirty="0" err="1" smtClean="0"/>
              <a:t>Definisi</a:t>
            </a:r>
            <a:r>
              <a:rPr lang="en-AU" dirty="0" smtClean="0"/>
              <a:t> </a:t>
            </a:r>
            <a:r>
              <a:rPr lang="en-AU" dirty="0" err="1" smtClean="0"/>
              <a:t>Rantai</a:t>
            </a:r>
            <a:r>
              <a:rPr lang="en-AU" dirty="0" smtClean="0"/>
              <a:t> </a:t>
            </a:r>
            <a:r>
              <a:rPr lang="en-AU" dirty="0" err="1" smtClean="0"/>
              <a:t>Nilai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8596" y="1182386"/>
            <a:ext cx="8229600" cy="3849291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err="1" smtClean="0"/>
              <a:t>Rantai</a:t>
            </a:r>
            <a:r>
              <a:rPr lang="fr-FR" sz="2000" dirty="0" smtClean="0"/>
              <a:t> </a:t>
            </a:r>
            <a:r>
              <a:rPr lang="fr-FR" sz="2000" dirty="0" err="1" smtClean="0"/>
              <a:t>nilai</a:t>
            </a:r>
            <a:r>
              <a:rPr lang="fr-FR" sz="2000" dirty="0" smtClean="0"/>
              <a:t> </a:t>
            </a:r>
            <a:r>
              <a:rPr lang="fr-FR" sz="2000" dirty="0" err="1" smtClean="0"/>
              <a:t>merupakan</a:t>
            </a:r>
            <a:r>
              <a:rPr lang="fr-FR" sz="2000" dirty="0" smtClean="0"/>
              <a:t> </a:t>
            </a:r>
            <a:r>
              <a:rPr lang="fr-FR" sz="2000" dirty="0" err="1" smtClean="0"/>
              <a:t>berbagai</a:t>
            </a:r>
            <a:r>
              <a:rPr lang="fr-FR" sz="2000" dirty="0" smtClean="0"/>
              <a:t> </a:t>
            </a:r>
            <a:r>
              <a:rPr lang="nn-NO" sz="2000" dirty="0" smtClean="0"/>
              <a:t>kegiatan yang diperlukan untuk membawa produk atau layanan dari konsepsi, </a:t>
            </a:r>
            <a:r>
              <a:rPr lang="fr-FR" sz="2000" dirty="0" err="1" smtClean="0"/>
              <a:t>melalui</a:t>
            </a:r>
            <a:r>
              <a:rPr lang="fr-FR" sz="2000" dirty="0" smtClean="0"/>
              <a:t> </a:t>
            </a:r>
            <a:r>
              <a:rPr lang="fr-FR" sz="2000" dirty="0" err="1" smtClean="0"/>
              <a:t>fase</a:t>
            </a:r>
            <a:r>
              <a:rPr lang="fr-FR" sz="2000" dirty="0" smtClean="0"/>
              <a:t> yang </a:t>
            </a:r>
            <a:r>
              <a:rPr lang="fr-FR" sz="2000" dirty="0" err="1" smtClean="0"/>
              <a:t>berbeda</a:t>
            </a:r>
            <a:r>
              <a:rPr lang="fr-FR" sz="2000" dirty="0" smtClean="0"/>
              <a:t> dari </a:t>
            </a:r>
            <a:r>
              <a:rPr lang="fr-FR" sz="2000" dirty="0" err="1" smtClean="0"/>
              <a:t>produksi</a:t>
            </a:r>
            <a:r>
              <a:rPr lang="fr-FR" sz="2000" dirty="0" smtClean="0"/>
              <a:t>, </a:t>
            </a:r>
            <a:r>
              <a:rPr lang="fr-FR" sz="2000" dirty="0" err="1" smtClean="0"/>
              <a:t>pengiriman</a:t>
            </a:r>
            <a:r>
              <a:rPr lang="fr-FR" sz="2000" dirty="0" smtClean="0"/>
              <a:t> </a:t>
            </a:r>
            <a:r>
              <a:rPr lang="fr-FR" sz="2000" dirty="0" err="1" smtClean="0"/>
              <a:t>ke</a:t>
            </a:r>
            <a:r>
              <a:rPr lang="fr-FR" sz="2000" dirty="0" smtClean="0"/>
              <a:t> </a:t>
            </a:r>
            <a:r>
              <a:rPr lang="fr-FR" sz="2000" dirty="0" err="1" smtClean="0"/>
              <a:t>konsumen</a:t>
            </a:r>
            <a:r>
              <a:rPr lang="fr-FR" sz="2000" dirty="0" smtClean="0"/>
              <a:t> </a:t>
            </a:r>
            <a:r>
              <a:rPr lang="fr-FR" sz="2000" dirty="0" err="1" smtClean="0"/>
              <a:t>akhir</a:t>
            </a:r>
            <a:r>
              <a:rPr lang="fr-FR" sz="2000" dirty="0" smtClean="0"/>
              <a:t> dan </a:t>
            </a:r>
            <a:r>
              <a:rPr lang="fr-FR" sz="2000" dirty="0" err="1" smtClean="0"/>
              <a:t>pembuangan</a:t>
            </a:r>
            <a:r>
              <a:rPr lang="fr-FR" sz="2000" dirty="0" smtClean="0"/>
              <a:t> </a:t>
            </a:r>
            <a:r>
              <a:rPr lang="fr-FR" sz="2000" dirty="0" err="1" smtClean="0"/>
              <a:t>akhir</a:t>
            </a:r>
            <a:r>
              <a:rPr lang="fr-FR" sz="2000" dirty="0" smtClean="0"/>
              <a:t> </a:t>
            </a:r>
            <a:r>
              <a:rPr lang="fr-FR" sz="2000" dirty="0" err="1" smtClean="0"/>
              <a:t>setelah</a:t>
            </a:r>
            <a:r>
              <a:rPr lang="fr-FR" sz="2000" dirty="0" smtClean="0"/>
              <a:t> </a:t>
            </a:r>
            <a:r>
              <a:rPr lang="fr-FR" sz="2000" dirty="0" err="1" smtClean="0"/>
              <a:t>digunakan</a:t>
            </a:r>
            <a:r>
              <a:rPr lang="fr-FR" sz="2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Kaplinsky</a:t>
            </a:r>
            <a:r>
              <a:rPr lang="en-US" sz="2000" dirty="0" smtClean="0"/>
              <a:t> 1999; </a:t>
            </a:r>
            <a:r>
              <a:rPr lang="en-US" sz="2000" dirty="0" err="1" smtClean="0"/>
              <a:t>Kaplinsky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Morris 2001). </a:t>
            </a:r>
            <a:endParaRPr lang="fr-FR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Rantai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melihat</a:t>
            </a:r>
            <a:r>
              <a:rPr lang="en-US" sz="2000" dirty="0" smtClean="0"/>
              <a:t> </a:t>
            </a:r>
            <a:r>
              <a:rPr lang="en-US" sz="2000" dirty="0" err="1" smtClean="0"/>
              <a:t>lintas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kompleks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pelaku</a:t>
            </a:r>
            <a:r>
              <a:rPr lang="en-US" sz="2000" dirty="0" smtClean="0"/>
              <a:t> (</a:t>
            </a:r>
            <a:r>
              <a:rPr lang="en-US" sz="2000" dirty="0" err="1" smtClean="0"/>
              <a:t>produser</a:t>
            </a:r>
            <a:r>
              <a:rPr lang="en-US" sz="2000" dirty="0" smtClean="0"/>
              <a:t> primer, </a:t>
            </a:r>
            <a:r>
              <a:rPr lang="en-US" sz="2000" dirty="0" err="1" smtClean="0"/>
              <a:t>prosesor</a:t>
            </a:r>
            <a:r>
              <a:rPr lang="en-US" sz="2000" dirty="0" smtClean="0"/>
              <a:t>, </a:t>
            </a:r>
            <a:r>
              <a:rPr lang="en-US" sz="2000" dirty="0" err="1" smtClean="0"/>
              <a:t>pedagang</a:t>
            </a:r>
            <a:r>
              <a:rPr lang="en-US" sz="2000" dirty="0" smtClean="0"/>
              <a:t>, </a:t>
            </a:r>
            <a:r>
              <a:rPr lang="en-US" sz="2000" dirty="0" err="1" smtClean="0"/>
              <a:t>penyedia</a:t>
            </a:r>
            <a:r>
              <a:rPr lang="en-US" sz="2000" dirty="0" smtClean="0"/>
              <a:t> </a:t>
            </a:r>
            <a:r>
              <a:rPr lang="en-US" sz="2000" dirty="0" err="1" smtClean="0"/>
              <a:t>layanan</a:t>
            </a:r>
            <a:r>
              <a:rPr lang="en-US" sz="2000" dirty="0" smtClean="0"/>
              <a:t>)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membawa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baku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rantai</a:t>
            </a:r>
            <a:r>
              <a:rPr lang="en-US" sz="2000" dirty="0" smtClean="0"/>
              <a:t>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</a:t>
            </a:r>
            <a:r>
              <a:rPr lang="en-US" sz="2000" dirty="0" err="1" smtClean="0"/>
              <a:t>menjual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akhir</a:t>
            </a:r>
            <a:r>
              <a:rPr lang="en-US" sz="2000" dirty="0" smtClean="0"/>
              <a:t>. “</a:t>
            </a:r>
            <a:r>
              <a:rPr lang="en-US" sz="2000" dirty="0" err="1" smtClean="0"/>
              <a:t>Luasnya</a:t>
            </a:r>
            <a:r>
              <a:rPr lang="en-US" sz="2000" dirty="0" smtClean="0"/>
              <a:t>” </a:t>
            </a:r>
            <a:r>
              <a:rPr lang="en-US" sz="2000" dirty="0" err="1" smtClean="0"/>
              <a:t>rantai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dimulai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produksi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baku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terus</a:t>
            </a:r>
            <a:r>
              <a:rPr lang="en-US" sz="2000" dirty="0" smtClean="0"/>
              <a:t> </a:t>
            </a:r>
            <a:r>
              <a:rPr lang="en-US" sz="2000" dirty="0" err="1" smtClean="0"/>
              <a:t>bergerak</a:t>
            </a:r>
            <a:r>
              <a:rPr lang="en-US" sz="2000" dirty="0" smtClean="0"/>
              <a:t> </a:t>
            </a:r>
            <a:r>
              <a:rPr lang="en-US" sz="2000" dirty="0" err="1" smtClean="0"/>
              <a:t>sepanjang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keterkaitan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lain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</a:t>
            </a:r>
            <a:r>
              <a:rPr lang="en-US" sz="2000" dirty="0" err="1" smtClean="0"/>
              <a:t>perdagangan</a:t>
            </a:r>
            <a:r>
              <a:rPr lang="en-US" sz="2000" dirty="0" smtClean="0"/>
              <a:t>, </a:t>
            </a:r>
            <a:r>
              <a:rPr lang="en-US" sz="2000" dirty="0" err="1" smtClean="0"/>
              <a:t>perakitan</a:t>
            </a:r>
            <a:r>
              <a:rPr lang="en-US" sz="2000" dirty="0" smtClean="0"/>
              <a:t>, </a:t>
            </a:r>
            <a:r>
              <a:rPr lang="en-US" sz="2000" dirty="0" err="1" smtClean="0"/>
              <a:t>pengolahan</a:t>
            </a:r>
            <a:r>
              <a:rPr lang="en-US" sz="2000" dirty="0" smtClean="0"/>
              <a:t>, </a:t>
            </a:r>
            <a:r>
              <a:rPr lang="en-US" sz="2000" dirty="0" err="1" smtClean="0"/>
              <a:t>dll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51" y="-156285"/>
            <a:ext cx="4112579" cy="5817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02" y="-18257"/>
            <a:ext cx="3953222" cy="5591897"/>
          </a:xfrm>
        </p:spPr>
      </p:pic>
    </p:spTree>
    <p:extLst>
      <p:ext uri="{BB962C8B-B14F-4D97-AF65-F5344CB8AC3E}">
        <p14:creationId xmlns:p14="http://schemas.microsoft.com/office/powerpoint/2010/main" val="4499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02" y="-18256"/>
            <a:ext cx="3881214" cy="5490040"/>
          </a:xfrm>
        </p:spPr>
      </p:pic>
    </p:spTree>
    <p:extLst>
      <p:ext uri="{BB962C8B-B14F-4D97-AF65-F5344CB8AC3E}">
        <p14:creationId xmlns:p14="http://schemas.microsoft.com/office/powerpoint/2010/main" val="5557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12866"/>
            <a:ext cx="3960440" cy="560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7"/>
          <a:stretch/>
        </p:blipFill>
        <p:spPr bwMode="auto">
          <a:xfrm>
            <a:off x="908272" y="26809"/>
            <a:ext cx="7664256" cy="54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UQ Create Change logo_REV_P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05111" y="806637"/>
            <a:ext cx="8070678" cy="4566232"/>
            <a:chOff x="989" y="2104"/>
            <a:chExt cx="11079" cy="5643"/>
          </a:xfrm>
        </p:grpSpPr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1391" y="2278"/>
              <a:ext cx="3383" cy="10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PELAKU LANGSUNG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Siapa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saja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mereka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Peran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apa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yang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mereka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mainkan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?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4916" y="2332"/>
              <a:ext cx="1232" cy="7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Tekanan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ekonomi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7162" y="2330"/>
              <a:ext cx="1232" cy="7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Tekanan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Politis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8358" y="2104"/>
              <a:ext cx="3710" cy="12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PELAKU TIDAK LANGSUNG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Siapa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saja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mereka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Bagaimana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mereka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mendukung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(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atau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tidak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mendukung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)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pelaku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langsung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?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989" y="7066"/>
              <a:ext cx="4598" cy="6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PENGARUH EKSTERNAL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Dalam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konteks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apa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rantai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nilai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beroperasi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?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3864" y="6923"/>
              <a:ext cx="2098" cy="3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Tekanan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lingkungan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5987" y="6947"/>
              <a:ext cx="2256" cy="3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Tekanan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Teknologi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Text Box 19"/>
            <p:cNvSpPr txBox="1">
              <a:spLocks noChangeArrowheads="1"/>
            </p:cNvSpPr>
            <p:nvPr/>
          </p:nvSpPr>
          <p:spPr bwMode="auto">
            <a:xfrm>
              <a:off x="8364" y="6721"/>
              <a:ext cx="1648" cy="7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Tekanan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Sosial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Budaya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9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85" y="166688"/>
            <a:ext cx="8229600" cy="648072"/>
          </a:xfrm>
        </p:spPr>
        <p:txBody>
          <a:bodyPr/>
          <a:lstStyle/>
          <a:p>
            <a:r>
              <a:rPr lang="en-AU" dirty="0" err="1" smtClean="0"/>
              <a:t>Rantai</a:t>
            </a:r>
            <a:r>
              <a:rPr lang="en-AU" dirty="0" smtClean="0"/>
              <a:t> </a:t>
            </a:r>
            <a:r>
              <a:rPr lang="en-AU" dirty="0" err="1" smtClean="0"/>
              <a:t>Nilai</a:t>
            </a:r>
            <a:r>
              <a:rPr lang="en-AU" dirty="0" smtClean="0"/>
              <a:t> </a:t>
            </a:r>
            <a:r>
              <a:rPr lang="en-AU" dirty="0" err="1" smtClean="0"/>
              <a:t>Bisa</a:t>
            </a:r>
            <a:r>
              <a:rPr lang="en-AU" dirty="0" smtClean="0"/>
              <a:t> </a:t>
            </a:r>
            <a:r>
              <a:rPr lang="en-AU" dirty="0" err="1" smtClean="0"/>
              <a:t>Relatif</a:t>
            </a:r>
            <a:r>
              <a:rPr lang="en-AU" dirty="0" smtClean="0"/>
              <a:t> </a:t>
            </a:r>
            <a:r>
              <a:rPr lang="en-AU" dirty="0" err="1" smtClean="0"/>
              <a:t>Sederhana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571472" y="2180930"/>
            <a:ext cx="8001252" cy="2889266"/>
            <a:chOff x="1484" y="4449"/>
            <a:chExt cx="8952" cy="3053"/>
          </a:xfrm>
        </p:grpSpPr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5084" y="5132"/>
              <a:ext cx="631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13,8%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5173" y="6400"/>
              <a:ext cx="631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86,2%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754" y="4644"/>
              <a:ext cx="50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4,6%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6754" y="5746"/>
              <a:ext cx="50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9,2%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8685" y="4657"/>
              <a:ext cx="50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4,6%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8000" y="6420"/>
              <a:ext cx="50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8,6%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7854" y="7038"/>
              <a:ext cx="652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77,6%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1484" y="4729"/>
              <a:ext cx="1876" cy="2204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Penyedia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Input 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-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Bibit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Ikan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-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Pakan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-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Obat-obatan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dan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bahan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kimia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lainnya</a:t>
              </a: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3669" y="4999"/>
              <a:ext cx="1378" cy="1831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Dibudidaya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Oleh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Petani</a:t>
              </a: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5715" y="5176"/>
              <a:ext cx="1254" cy="498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Pedagang</a:t>
              </a: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5805" y="6442"/>
              <a:ext cx="1254" cy="462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Prosesor</a:t>
              </a:r>
              <a:endPara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7389" y="4661"/>
              <a:ext cx="1254" cy="498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Grosir</a:t>
              </a: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7371" y="5452"/>
              <a:ext cx="1254" cy="498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Eceran</a:t>
              </a:r>
              <a:endPara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15"/>
            <p:cNvSpPr>
              <a:spLocks noChangeArrowheads="1"/>
            </p:cNvSpPr>
            <p:nvPr/>
          </p:nvSpPr>
          <p:spPr bwMode="auto">
            <a:xfrm>
              <a:off x="9191" y="4449"/>
              <a:ext cx="1245" cy="2289"/>
            </a:xfrm>
            <a:prstGeom prst="ellipse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vert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Konsumen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Dalam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Negeri</a:t>
              </a: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8818" y="6933"/>
              <a:ext cx="1618" cy="569"/>
            </a:xfrm>
            <a:prstGeom prst="rect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Ekspor</a:t>
              </a:r>
              <a:endParaRPr kumimoji="0" lang="fr-FR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AutoShape 17"/>
            <p:cNvCxnSpPr>
              <a:cxnSpLocks noChangeShapeType="1"/>
            </p:cNvCxnSpPr>
            <p:nvPr/>
          </p:nvCxnSpPr>
          <p:spPr bwMode="auto">
            <a:xfrm>
              <a:off x="3360" y="5902"/>
              <a:ext cx="320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30" name="AutoShape 18"/>
            <p:cNvCxnSpPr>
              <a:cxnSpLocks noChangeShapeType="1"/>
            </p:cNvCxnSpPr>
            <p:nvPr/>
          </p:nvCxnSpPr>
          <p:spPr bwMode="auto">
            <a:xfrm>
              <a:off x="5083" y="5416"/>
              <a:ext cx="632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31" name="AutoShape 19"/>
            <p:cNvCxnSpPr>
              <a:cxnSpLocks noChangeShapeType="1"/>
            </p:cNvCxnSpPr>
            <p:nvPr/>
          </p:nvCxnSpPr>
          <p:spPr bwMode="auto">
            <a:xfrm>
              <a:off x="6969" y="5416"/>
              <a:ext cx="142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/>
            </a:ln>
          </p:spPr>
        </p:cxnSp>
        <p:cxnSp>
          <p:nvCxnSpPr>
            <p:cNvPr id="32" name="AutoShape 20"/>
            <p:cNvCxnSpPr>
              <a:cxnSpLocks noChangeShapeType="1"/>
            </p:cNvCxnSpPr>
            <p:nvPr/>
          </p:nvCxnSpPr>
          <p:spPr bwMode="auto">
            <a:xfrm>
              <a:off x="7111" y="4892"/>
              <a:ext cx="0" cy="872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/>
            </a:ln>
          </p:spPr>
        </p:cxnSp>
        <p:cxnSp>
          <p:nvCxnSpPr>
            <p:cNvPr id="33" name="AutoShape 21"/>
            <p:cNvCxnSpPr>
              <a:cxnSpLocks noChangeShapeType="1"/>
            </p:cNvCxnSpPr>
            <p:nvPr/>
          </p:nvCxnSpPr>
          <p:spPr bwMode="auto">
            <a:xfrm>
              <a:off x="7111" y="4909"/>
              <a:ext cx="249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34" name="AutoShape 22"/>
            <p:cNvCxnSpPr>
              <a:cxnSpLocks noChangeShapeType="1"/>
            </p:cNvCxnSpPr>
            <p:nvPr/>
          </p:nvCxnSpPr>
          <p:spPr bwMode="auto">
            <a:xfrm>
              <a:off x="7104" y="5782"/>
              <a:ext cx="249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35" name="AutoShape 23"/>
            <p:cNvCxnSpPr>
              <a:cxnSpLocks noChangeShapeType="1"/>
            </p:cNvCxnSpPr>
            <p:nvPr/>
          </p:nvCxnSpPr>
          <p:spPr bwMode="auto">
            <a:xfrm>
              <a:off x="8666" y="4928"/>
              <a:ext cx="489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24"/>
            <p:cNvCxnSpPr>
              <a:cxnSpLocks noChangeShapeType="1"/>
            </p:cNvCxnSpPr>
            <p:nvPr/>
          </p:nvCxnSpPr>
          <p:spPr bwMode="auto">
            <a:xfrm>
              <a:off x="8648" y="5710"/>
              <a:ext cx="489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37" name="AutoShape 25"/>
            <p:cNvCxnSpPr>
              <a:cxnSpLocks noChangeShapeType="1"/>
            </p:cNvCxnSpPr>
            <p:nvPr/>
          </p:nvCxnSpPr>
          <p:spPr bwMode="auto">
            <a:xfrm>
              <a:off x="7111" y="6702"/>
              <a:ext cx="2347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38" name="AutoShape 26"/>
            <p:cNvCxnSpPr>
              <a:cxnSpLocks noChangeShapeType="1"/>
            </p:cNvCxnSpPr>
            <p:nvPr/>
          </p:nvCxnSpPr>
          <p:spPr bwMode="auto">
            <a:xfrm>
              <a:off x="5084" y="6702"/>
              <a:ext cx="632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AutoShape 27"/>
            <p:cNvCxnSpPr>
              <a:cxnSpLocks noChangeShapeType="1"/>
            </p:cNvCxnSpPr>
            <p:nvPr/>
          </p:nvCxnSpPr>
          <p:spPr bwMode="auto">
            <a:xfrm>
              <a:off x="7389" y="7218"/>
              <a:ext cx="465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/>
            </a:ln>
          </p:spPr>
        </p:cxnSp>
        <p:cxnSp>
          <p:nvCxnSpPr>
            <p:cNvPr id="40" name="AutoShape 28"/>
            <p:cNvCxnSpPr>
              <a:cxnSpLocks noChangeShapeType="1"/>
            </p:cNvCxnSpPr>
            <p:nvPr/>
          </p:nvCxnSpPr>
          <p:spPr bwMode="auto">
            <a:xfrm>
              <a:off x="8506" y="7218"/>
              <a:ext cx="312" cy="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</p:spPr>
        </p:cxnSp>
      </p:grpSp>
      <p:sp>
        <p:nvSpPr>
          <p:cNvPr id="41" name="Pentagon 40"/>
          <p:cNvSpPr/>
          <p:nvPr/>
        </p:nvSpPr>
        <p:spPr>
          <a:xfrm>
            <a:off x="580716" y="1374948"/>
            <a:ext cx="1071570" cy="50006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Input</a:t>
            </a:r>
            <a:endParaRPr lang="fr-FR" sz="1600" dirty="0"/>
          </a:p>
        </p:txBody>
      </p:sp>
      <p:sp>
        <p:nvSpPr>
          <p:cNvPr id="42" name="Chevron 41"/>
          <p:cNvSpPr/>
          <p:nvPr/>
        </p:nvSpPr>
        <p:spPr>
          <a:xfrm>
            <a:off x="1557319" y="1361501"/>
            <a:ext cx="1500198" cy="500066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chemeClr val="tx1"/>
                </a:solidFill>
              </a:rPr>
              <a:t>Pemeli</a:t>
            </a:r>
            <a:r>
              <a:rPr lang="fr-FR" sz="1600" dirty="0" smtClean="0">
                <a:solidFill>
                  <a:schemeClr val="tx1"/>
                </a:solidFill>
              </a:rPr>
              <a:t>-</a:t>
            </a:r>
            <a:r>
              <a:rPr lang="fr-FR" sz="1600" dirty="0" err="1" smtClean="0">
                <a:solidFill>
                  <a:schemeClr val="tx1"/>
                </a:solidFill>
              </a:rPr>
              <a:t>haraan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43" name="Chevron 42"/>
          <p:cNvSpPr/>
          <p:nvPr/>
        </p:nvSpPr>
        <p:spPr>
          <a:xfrm>
            <a:off x="2952468" y="1357298"/>
            <a:ext cx="1622897" cy="500066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chemeClr val="tx1"/>
                </a:solidFill>
              </a:rPr>
              <a:t>Pengum</a:t>
            </a:r>
            <a:r>
              <a:rPr lang="fr-FR" sz="1600" dirty="0" smtClean="0">
                <a:solidFill>
                  <a:schemeClr val="tx1"/>
                </a:solidFill>
              </a:rPr>
              <a:t>-</a:t>
            </a:r>
            <a:r>
              <a:rPr lang="fr-FR" sz="1600" dirty="0" err="1" smtClean="0">
                <a:solidFill>
                  <a:schemeClr val="tx1"/>
                </a:solidFill>
              </a:rPr>
              <a:t>pulan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44" name="Chevron 43"/>
          <p:cNvSpPr/>
          <p:nvPr/>
        </p:nvSpPr>
        <p:spPr>
          <a:xfrm>
            <a:off x="4445099" y="1357298"/>
            <a:ext cx="1357321" cy="500066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chemeClr val="tx1"/>
                </a:solidFill>
              </a:rPr>
              <a:t>Pengo</a:t>
            </a:r>
            <a:r>
              <a:rPr lang="fr-FR" sz="1600" dirty="0" smtClean="0">
                <a:solidFill>
                  <a:schemeClr val="tx1"/>
                </a:solidFill>
              </a:rPr>
              <a:t>-</a:t>
            </a:r>
            <a:r>
              <a:rPr lang="fr-FR" sz="1600" dirty="0" err="1" smtClean="0">
                <a:solidFill>
                  <a:schemeClr val="tx1"/>
                </a:solidFill>
              </a:rPr>
              <a:t>lahan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45" name="Chevron 44"/>
          <p:cNvSpPr/>
          <p:nvPr/>
        </p:nvSpPr>
        <p:spPr>
          <a:xfrm>
            <a:off x="5716697" y="1361501"/>
            <a:ext cx="1428760" cy="500066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chemeClr val="tx1"/>
                </a:solidFill>
              </a:rPr>
              <a:t>Perda</a:t>
            </a:r>
            <a:r>
              <a:rPr lang="fr-FR" sz="1600" dirty="0" smtClean="0">
                <a:solidFill>
                  <a:schemeClr val="tx1"/>
                </a:solidFill>
              </a:rPr>
              <a:t>-</a:t>
            </a:r>
            <a:r>
              <a:rPr lang="fr-FR" sz="1600" dirty="0" err="1" smtClean="0">
                <a:solidFill>
                  <a:schemeClr val="tx1"/>
                </a:solidFill>
              </a:rPr>
              <a:t>gangan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46" name="Chevron 45"/>
          <p:cNvSpPr/>
          <p:nvPr/>
        </p:nvSpPr>
        <p:spPr>
          <a:xfrm>
            <a:off x="7076533" y="1357298"/>
            <a:ext cx="1428760" cy="500066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chemeClr val="tx1"/>
                </a:solidFill>
              </a:rPr>
              <a:t>Konsu</a:t>
            </a:r>
            <a:r>
              <a:rPr lang="fr-FR" sz="1600" dirty="0" smtClean="0">
                <a:solidFill>
                  <a:schemeClr val="tx1"/>
                </a:solidFill>
              </a:rPr>
              <a:t>-men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2"/>
          <p:cNvGrpSpPr/>
          <p:nvPr/>
        </p:nvGrpSpPr>
        <p:grpSpPr>
          <a:xfrm>
            <a:off x="1000100" y="714356"/>
            <a:ext cx="7119674" cy="4827662"/>
            <a:chOff x="452722" y="942525"/>
            <a:chExt cx="7119674" cy="4827662"/>
          </a:xfrm>
        </p:grpSpPr>
        <p:sp>
          <p:nvSpPr>
            <p:cNvPr id="4" name="TextBox 3"/>
            <p:cNvSpPr txBox="1"/>
            <p:nvPr/>
          </p:nvSpPr>
          <p:spPr>
            <a:xfrm>
              <a:off x="597019" y="942525"/>
              <a:ext cx="1357322" cy="55399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 smtClean="0"/>
                <a:t>Konsumsi</a:t>
              </a:r>
              <a:r>
                <a:rPr lang="fr-FR" sz="1000" dirty="0" smtClean="0"/>
                <a:t> </a:t>
              </a:r>
              <a:r>
                <a:rPr lang="id-ID" sz="1000" dirty="0" smtClean="0"/>
                <a:t>Pangan</a:t>
              </a:r>
              <a:r>
                <a:rPr lang="fr-FR" sz="1000" dirty="0" smtClean="0"/>
                <a:t> </a:t>
              </a:r>
              <a:r>
                <a:rPr lang="fr-FR" sz="1000" i="1" dirty="0" smtClean="0"/>
                <a:t>On-</a:t>
              </a:r>
              <a:r>
                <a:rPr lang="fr-FR" sz="1000" i="1" dirty="0" err="1" smtClean="0"/>
                <a:t>farm</a:t>
              </a:r>
              <a:r>
                <a:rPr lang="id-ID" sz="1000" i="1" dirty="0" smtClean="0"/>
                <a:t> (</a:t>
              </a:r>
              <a:r>
                <a:rPr lang="id-ID" sz="1000" dirty="0" smtClean="0"/>
                <a:t>ubi kayu atau tepung</a:t>
              </a:r>
              <a:r>
                <a:rPr lang="id-ID" sz="1000" i="1" dirty="0" smtClean="0"/>
                <a:t>)</a:t>
              </a:r>
              <a:endParaRPr lang="fr-FR" sz="1000" i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38364" y="942525"/>
              <a:ext cx="785818" cy="24622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1000" dirty="0" smtClean="0"/>
                <a:t>Ubi Kayu</a:t>
              </a:r>
              <a:endParaRPr lang="fr-FR" sz="1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71868" y="942525"/>
              <a:ext cx="1357322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 smtClean="0"/>
                <a:t>Konsumsi</a:t>
              </a:r>
              <a:r>
                <a:rPr lang="fr-FR" sz="1000" dirty="0" smtClean="0"/>
                <a:t> </a:t>
              </a:r>
              <a:r>
                <a:rPr lang="fr-FR" sz="1000" dirty="0" err="1" smtClean="0"/>
                <a:t>Produk</a:t>
              </a:r>
              <a:r>
                <a:rPr lang="fr-FR" sz="1000" dirty="0" smtClean="0"/>
                <a:t> </a:t>
              </a:r>
              <a:r>
                <a:rPr lang="fr-FR" sz="1000" i="1" dirty="0" smtClean="0"/>
                <a:t>On-</a:t>
              </a:r>
              <a:r>
                <a:rPr lang="fr-FR" sz="1000" i="1" dirty="0" err="1" smtClean="0"/>
                <a:t>farm</a:t>
              </a:r>
              <a:endParaRPr lang="fr-FR" sz="1000" i="1" dirty="0"/>
            </a:p>
          </p:txBody>
        </p:sp>
        <p:cxnSp>
          <p:nvCxnSpPr>
            <p:cNvPr id="8" name="Straight Arrow Connector 7"/>
            <p:cNvCxnSpPr>
              <a:stCxn id="5" idx="1"/>
              <a:endCxn id="4" idx="3"/>
            </p:cNvCxnSpPr>
            <p:nvPr/>
          </p:nvCxnSpPr>
          <p:spPr>
            <a:xfrm rot="10800000" flipV="1">
              <a:off x="1954342" y="1065636"/>
              <a:ext cx="384023" cy="15388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3"/>
              <a:endCxn id="6" idx="1"/>
            </p:cNvCxnSpPr>
            <p:nvPr/>
          </p:nvCxnSpPr>
          <p:spPr>
            <a:xfrm>
              <a:off x="3124182" y="1065636"/>
              <a:ext cx="447686" cy="76944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52722" y="2111080"/>
              <a:ext cx="1357322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 smtClean="0"/>
                <a:t>Manufaktur</a:t>
              </a:r>
              <a:r>
                <a:rPr lang="fr-FR" sz="1000" dirty="0" smtClean="0"/>
                <a:t> </a:t>
              </a:r>
              <a:r>
                <a:rPr lang="fr-FR" sz="1000" dirty="0" err="1" smtClean="0"/>
                <a:t>Makanan</a:t>
              </a:r>
              <a:r>
                <a:rPr lang="fr-FR" sz="1000" dirty="0" smtClean="0"/>
                <a:t> </a:t>
              </a:r>
              <a:r>
                <a:rPr lang="fr-FR" sz="1000" dirty="0" err="1" smtClean="0"/>
                <a:t>Lainnya</a:t>
              </a:r>
              <a:endParaRPr lang="fr-FR" sz="1000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28926" y="1613178"/>
              <a:ext cx="1214446" cy="24622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 smtClean="0"/>
                <a:t>Kripik</a:t>
              </a:r>
              <a:r>
                <a:rPr lang="fr-FR" sz="1000" dirty="0" smtClean="0"/>
                <a:t> </a:t>
              </a:r>
              <a:r>
                <a:rPr lang="id-ID" sz="1000" dirty="0" smtClean="0"/>
                <a:t>Ubi Kayu</a:t>
              </a:r>
              <a:endParaRPr lang="fr-FR" sz="1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00562" y="1599322"/>
              <a:ext cx="1214446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1000" dirty="0" smtClean="0"/>
                <a:t>Tepung Tapioka</a:t>
              </a:r>
              <a:r>
                <a:rPr lang="fr-FR" sz="1000" dirty="0" smtClean="0"/>
                <a:t> </a:t>
              </a:r>
              <a:r>
                <a:rPr lang="fr-FR" sz="1000" dirty="0" err="1" smtClean="0"/>
                <a:t>Basah</a:t>
              </a:r>
              <a:endParaRPr lang="fr-FR" sz="1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15074" y="1599322"/>
              <a:ext cx="1214446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1000" dirty="0" smtClean="0"/>
                <a:t>Tepung Tapioka</a:t>
              </a:r>
              <a:r>
                <a:rPr lang="fr-FR" sz="1000" dirty="0" smtClean="0"/>
                <a:t> </a:t>
              </a:r>
              <a:r>
                <a:rPr lang="fr-FR" sz="1000" dirty="0" err="1" smtClean="0"/>
                <a:t>Kering</a:t>
              </a:r>
              <a:endParaRPr lang="fr-FR" sz="1000" dirty="0"/>
            </a:p>
          </p:txBody>
        </p:sp>
        <p:cxnSp>
          <p:nvCxnSpPr>
            <p:cNvPr id="22" name="Straight Arrow Connector 21"/>
            <p:cNvCxnSpPr>
              <a:stCxn id="5" idx="2"/>
              <a:endCxn id="18" idx="0"/>
            </p:cNvCxnSpPr>
            <p:nvPr/>
          </p:nvCxnSpPr>
          <p:spPr>
            <a:xfrm rot="16200000" flipH="1">
              <a:off x="2921495" y="998524"/>
              <a:ext cx="424432" cy="804876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5" idx="2"/>
              <a:endCxn id="19" idx="0"/>
            </p:cNvCxnSpPr>
            <p:nvPr/>
          </p:nvCxnSpPr>
          <p:spPr>
            <a:xfrm rot="16200000" flipH="1">
              <a:off x="3714241" y="205778"/>
              <a:ext cx="410576" cy="2376512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5" idx="2"/>
              <a:endCxn id="20" idx="0"/>
            </p:cNvCxnSpPr>
            <p:nvPr/>
          </p:nvCxnSpPr>
          <p:spPr>
            <a:xfrm rot="16200000" flipH="1">
              <a:off x="4571497" y="-651478"/>
              <a:ext cx="410576" cy="4091024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071670" y="2111080"/>
              <a:ext cx="785818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 smtClean="0"/>
                <a:t>Tepung</a:t>
              </a:r>
              <a:endParaRPr lang="fr-FR" sz="1000" dirty="0" smtClean="0"/>
            </a:p>
            <a:p>
              <a:pPr algn="ctr"/>
              <a:r>
                <a:rPr lang="id-ID" sz="1000" dirty="0" smtClean="0"/>
                <a:t>Ubi Kayu </a:t>
              </a:r>
              <a:endParaRPr lang="fr-FR" sz="1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71802" y="2111080"/>
              <a:ext cx="785818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 smtClean="0"/>
                <a:t>Pelet</a:t>
              </a:r>
              <a:endParaRPr lang="fr-FR" sz="1000" dirty="0" smtClean="0"/>
            </a:p>
            <a:p>
              <a:pPr algn="ctr"/>
              <a:r>
                <a:rPr lang="id-ID" sz="1000" dirty="0" smtClean="0"/>
                <a:t>Ubi Kayu</a:t>
              </a:r>
              <a:endParaRPr lang="fr-FR" sz="1000" dirty="0"/>
            </a:p>
          </p:txBody>
        </p:sp>
        <p:cxnSp>
          <p:nvCxnSpPr>
            <p:cNvPr id="30" name="Straight Arrow Connector 29"/>
            <p:cNvCxnSpPr>
              <a:stCxn id="18" idx="2"/>
              <a:endCxn id="28" idx="0"/>
            </p:cNvCxnSpPr>
            <p:nvPr/>
          </p:nvCxnSpPr>
          <p:spPr>
            <a:xfrm rot="5400000">
              <a:off x="3374590" y="1949520"/>
              <a:ext cx="251681" cy="7143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5" idx="2"/>
              <a:endCxn id="27" idx="0"/>
            </p:cNvCxnSpPr>
            <p:nvPr/>
          </p:nvCxnSpPr>
          <p:spPr>
            <a:xfrm rot="5400000">
              <a:off x="2136759" y="1516566"/>
              <a:ext cx="922334" cy="266694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5" idx="2"/>
              <a:endCxn id="17" idx="0"/>
            </p:cNvCxnSpPr>
            <p:nvPr/>
          </p:nvCxnSpPr>
          <p:spPr>
            <a:xfrm rot="5400000">
              <a:off x="1470161" y="849968"/>
              <a:ext cx="922334" cy="159989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155699" y="2071679"/>
              <a:ext cx="845193" cy="55399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1000" dirty="0" smtClean="0"/>
                <a:t>Tepung Tapioka</a:t>
              </a:r>
              <a:endParaRPr lang="fr-FR" sz="1000" dirty="0" smtClean="0"/>
            </a:p>
            <a:p>
              <a:pPr algn="ctr"/>
              <a:r>
                <a:rPr lang="fr-FR" sz="1000" dirty="0" err="1" smtClean="0"/>
                <a:t>Modifikasi</a:t>
              </a:r>
              <a:endParaRPr lang="fr-FR" sz="1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00562" y="2071678"/>
              <a:ext cx="1214446" cy="55399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 smtClean="0"/>
                <a:t>Pengguna</a:t>
              </a:r>
              <a:r>
                <a:rPr lang="fr-FR" sz="1000" dirty="0" smtClean="0"/>
                <a:t> </a:t>
              </a:r>
              <a:r>
                <a:rPr lang="fr-FR" sz="1000" dirty="0" err="1" smtClean="0"/>
                <a:t>terakhir</a:t>
              </a:r>
              <a:r>
                <a:rPr lang="fr-FR" sz="1000" dirty="0" smtClean="0"/>
                <a:t>: Mie</a:t>
              </a:r>
              <a:r>
                <a:rPr lang="id-ID" sz="1000" dirty="0" smtClean="0"/>
                <a:t> Maltosa</a:t>
              </a:r>
              <a:endParaRPr lang="fr-FR" sz="1000" dirty="0"/>
            </a:p>
          </p:txBody>
        </p:sp>
        <p:cxnSp>
          <p:nvCxnSpPr>
            <p:cNvPr id="38" name="Straight Arrow Connector 37"/>
            <p:cNvCxnSpPr>
              <a:stCxn id="19" idx="3"/>
              <a:endCxn id="20" idx="1"/>
            </p:cNvCxnSpPr>
            <p:nvPr/>
          </p:nvCxnSpPr>
          <p:spPr>
            <a:xfrm>
              <a:off x="5715008" y="1799377"/>
              <a:ext cx="500066" cy="158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9" idx="2"/>
              <a:endCxn id="36" idx="0"/>
            </p:cNvCxnSpPr>
            <p:nvPr/>
          </p:nvCxnSpPr>
          <p:spPr>
            <a:xfrm rot="5400000">
              <a:off x="5071662" y="2035555"/>
              <a:ext cx="72246" cy="158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0" idx="2"/>
              <a:endCxn id="35" idx="0"/>
            </p:cNvCxnSpPr>
            <p:nvPr/>
          </p:nvCxnSpPr>
          <p:spPr>
            <a:xfrm rot="5400000">
              <a:off x="6664174" y="1913555"/>
              <a:ext cx="72247" cy="244001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309602" y="2786058"/>
              <a:ext cx="1357322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 smtClean="0"/>
                <a:t>Pengecer</a:t>
              </a:r>
              <a:r>
                <a:rPr lang="fr-FR" sz="1000" dirty="0" smtClean="0"/>
                <a:t> </a:t>
              </a:r>
            </a:p>
            <a:p>
              <a:pPr algn="ctr"/>
              <a:r>
                <a:rPr lang="fr-FR" sz="1000" dirty="0" err="1" smtClean="0"/>
                <a:t>Dalam</a:t>
              </a:r>
              <a:r>
                <a:rPr lang="fr-FR" sz="1000" dirty="0" smtClean="0"/>
                <a:t> </a:t>
              </a:r>
              <a:r>
                <a:rPr lang="fr-FR" sz="1000" dirty="0" err="1" smtClean="0"/>
                <a:t>Negeri</a:t>
              </a:r>
              <a:endParaRPr lang="fr-FR" sz="1000" dirty="0"/>
            </a:p>
          </p:txBody>
        </p:sp>
        <p:cxnSp>
          <p:nvCxnSpPr>
            <p:cNvPr id="45" name="Straight Arrow Connector 44"/>
            <p:cNvCxnSpPr>
              <a:stCxn id="27" idx="1"/>
              <a:endCxn id="17" idx="3"/>
            </p:cNvCxnSpPr>
            <p:nvPr/>
          </p:nvCxnSpPr>
          <p:spPr>
            <a:xfrm rot="10800000">
              <a:off x="1810044" y="2311135"/>
              <a:ext cx="261626" cy="158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7" idx="2"/>
            </p:cNvCxnSpPr>
            <p:nvPr/>
          </p:nvCxnSpPr>
          <p:spPr>
            <a:xfrm rot="16200000" flipH="1">
              <a:off x="1249778" y="2392794"/>
              <a:ext cx="274868" cy="511659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27" idx="2"/>
            </p:cNvCxnSpPr>
            <p:nvPr/>
          </p:nvCxnSpPr>
          <p:spPr>
            <a:xfrm rot="5400000">
              <a:off x="2273568" y="2595047"/>
              <a:ext cx="274868" cy="107155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929058" y="2928934"/>
              <a:ext cx="1214446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 smtClean="0"/>
                <a:t>Manufaktur</a:t>
              </a:r>
              <a:r>
                <a:rPr lang="fr-FR" sz="1000" dirty="0" smtClean="0"/>
                <a:t> </a:t>
              </a:r>
              <a:r>
                <a:rPr lang="fr-FR" sz="1000" dirty="0" err="1" smtClean="0"/>
                <a:t>Pakan</a:t>
              </a:r>
              <a:endParaRPr lang="fr-FR" sz="1000" dirty="0" smtClean="0"/>
            </a:p>
            <a:p>
              <a:pPr algn="ctr"/>
              <a:r>
                <a:rPr lang="fr-FR" sz="1000" dirty="0" err="1" smtClean="0"/>
                <a:t>Dalam</a:t>
              </a:r>
              <a:r>
                <a:rPr lang="fr-FR" sz="1000" dirty="0" smtClean="0"/>
                <a:t> </a:t>
              </a:r>
              <a:r>
                <a:rPr lang="fr-FR" sz="1000" dirty="0" err="1" smtClean="0"/>
                <a:t>Negeri</a:t>
              </a:r>
              <a:endParaRPr lang="fr-FR" sz="1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43306" y="3643314"/>
              <a:ext cx="1214446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 smtClean="0"/>
                <a:t>Pengecer</a:t>
              </a:r>
              <a:r>
                <a:rPr lang="fr-FR" sz="1000" dirty="0" smtClean="0"/>
                <a:t> </a:t>
              </a:r>
              <a:r>
                <a:rPr lang="fr-FR" sz="1000" dirty="0" err="1" smtClean="0"/>
                <a:t>Pakan</a:t>
              </a:r>
              <a:endParaRPr lang="fr-FR" sz="1000" dirty="0" smtClean="0"/>
            </a:p>
            <a:p>
              <a:pPr algn="ctr"/>
              <a:r>
                <a:rPr lang="fr-FR" sz="1000" dirty="0" err="1" smtClean="0"/>
                <a:t>Dalam</a:t>
              </a:r>
              <a:r>
                <a:rPr lang="fr-FR" sz="1000" dirty="0" smtClean="0"/>
                <a:t> </a:t>
              </a:r>
              <a:r>
                <a:rPr lang="fr-FR" sz="1000" dirty="0" err="1" smtClean="0"/>
                <a:t>Negeri</a:t>
              </a:r>
              <a:endParaRPr lang="fr-FR" sz="1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12569" y="2620184"/>
              <a:ext cx="1214446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 smtClean="0"/>
                <a:t>Pengguna</a:t>
              </a:r>
              <a:r>
                <a:rPr lang="fr-FR" sz="1000" dirty="0" smtClean="0"/>
                <a:t> </a:t>
              </a:r>
              <a:r>
                <a:rPr lang="fr-FR" sz="1000" dirty="0" err="1" smtClean="0"/>
                <a:t>terakhir</a:t>
              </a:r>
              <a:r>
                <a:rPr lang="fr-FR" sz="1000" dirty="0" smtClean="0"/>
                <a:t>: </a:t>
              </a:r>
              <a:r>
                <a:rPr lang="fr-FR" sz="1000" dirty="0" err="1" smtClean="0"/>
                <a:t>Kertas</a:t>
              </a:r>
              <a:r>
                <a:rPr lang="fr-FR" sz="1000" dirty="0" smtClean="0"/>
                <a:t>, </a:t>
              </a:r>
              <a:r>
                <a:rPr lang="fr-FR" sz="1000" dirty="0" err="1" smtClean="0"/>
                <a:t>Plywood</a:t>
              </a:r>
              <a:r>
                <a:rPr lang="fr-FR" sz="1000" dirty="0" smtClean="0"/>
                <a:t>, </a:t>
              </a:r>
              <a:r>
                <a:rPr lang="fr-FR" sz="1000" dirty="0" err="1" smtClean="0"/>
                <a:t>Tekstil</a:t>
              </a:r>
              <a:r>
                <a:rPr lang="fr-FR" sz="1000" dirty="0" smtClean="0"/>
                <a:t>, </a:t>
              </a:r>
              <a:r>
                <a:rPr lang="fr-FR" sz="1000" dirty="0" err="1" smtClean="0"/>
                <a:t>Pakan</a:t>
              </a:r>
              <a:r>
                <a:rPr lang="fr-FR" sz="1000" dirty="0" smtClean="0"/>
                <a:t>, </a:t>
              </a:r>
              <a:r>
                <a:rPr lang="fr-FR" sz="1000" dirty="0" err="1" smtClean="0"/>
                <a:t>Zat</a:t>
              </a:r>
              <a:r>
                <a:rPr lang="fr-FR" sz="1000" dirty="0" smtClean="0"/>
                <a:t> </a:t>
              </a:r>
              <a:r>
                <a:rPr lang="fr-FR" sz="1000" dirty="0" err="1" smtClean="0"/>
                <a:t>Kimia</a:t>
              </a:r>
              <a:endParaRPr lang="fr-FR" sz="1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536507" y="3572816"/>
              <a:ext cx="1035757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 smtClean="0"/>
                <a:t>Pengecer</a:t>
              </a:r>
              <a:endParaRPr lang="fr-FR" sz="1000" dirty="0" smtClean="0"/>
            </a:p>
            <a:p>
              <a:pPr algn="ctr"/>
              <a:r>
                <a:rPr lang="fr-FR" sz="1000" dirty="0" err="1" smtClean="0"/>
                <a:t>Dalam</a:t>
              </a:r>
              <a:r>
                <a:rPr lang="fr-FR" sz="1000" dirty="0" smtClean="0"/>
                <a:t> </a:t>
              </a:r>
              <a:r>
                <a:rPr lang="fr-FR" sz="1000" dirty="0" err="1" smtClean="0"/>
                <a:t>Negeri</a:t>
              </a:r>
              <a:endParaRPr lang="fr-FR" sz="1000" dirty="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rot="5400000">
              <a:off x="5643570" y="2071678"/>
              <a:ext cx="785818" cy="35719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10800000" flipV="1">
              <a:off x="6286512" y="2500306"/>
              <a:ext cx="285754" cy="142876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3" idx="2"/>
              <a:endCxn id="54" idx="0"/>
            </p:cNvCxnSpPr>
            <p:nvPr/>
          </p:nvCxnSpPr>
          <p:spPr>
            <a:xfrm rot="5400000">
              <a:off x="5964716" y="3417740"/>
              <a:ext cx="244746" cy="65406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1" idx="2"/>
            </p:cNvCxnSpPr>
            <p:nvPr/>
          </p:nvCxnSpPr>
          <p:spPr>
            <a:xfrm rot="5400000">
              <a:off x="4325568" y="3432601"/>
              <a:ext cx="314270" cy="107157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36" idx="2"/>
              <a:endCxn id="54" idx="1"/>
            </p:cNvCxnSpPr>
            <p:nvPr/>
          </p:nvCxnSpPr>
          <p:spPr>
            <a:xfrm rot="16200000" flipH="1">
              <a:off x="4748549" y="2984912"/>
              <a:ext cx="1147195" cy="428722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28" idx="2"/>
              <a:endCxn id="51" idx="0"/>
            </p:cNvCxnSpPr>
            <p:nvPr/>
          </p:nvCxnSpPr>
          <p:spPr>
            <a:xfrm rot="16200000" flipH="1">
              <a:off x="3791624" y="2184277"/>
              <a:ext cx="417744" cy="107157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571472" y="4286256"/>
              <a:ext cx="6929486" cy="24622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 smtClean="0"/>
                <a:t>Pengekspor</a:t>
              </a:r>
              <a:endParaRPr lang="fr-FR" sz="1000" dirty="0"/>
            </a:p>
          </p:txBody>
        </p:sp>
        <p:cxnSp>
          <p:nvCxnSpPr>
            <p:cNvPr id="71" name="Straight Arrow Connector 70"/>
            <p:cNvCxnSpPr>
              <a:stCxn id="17" idx="2"/>
            </p:cNvCxnSpPr>
            <p:nvPr/>
          </p:nvCxnSpPr>
          <p:spPr>
            <a:xfrm rot="16200000" flipH="1">
              <a:off x="249646" y="3392926"/>
              <a:ext cx="1775066" cy="11593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16200000" flipH="1">
              <a:off x="1928794" y="3357562"/>
              <a:ext cx="1785950" cy="7143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5" idx="2"/>
            </p:cNvCxnSpPr>
            <p:nvPr/>
          </p:nvCxnSpPr>
          <p:spPr>
            <a:xfrm rot="16200000" flipH="1">
              <a:off x="1424221" y="2495797"/>
              <a:ext cx="3097509" cy="483405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28" idx="2"/>
            </p:cNvCxnSpPr>
            <p:nvPr/>
          </p:nvCxnSpPr>
          <p:spPr>
            <a:xfrm rot="5400000">
              <a:off x="2309285" y="3202270"/>
              <a:ext cx="1846506" cy="464347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>
              <a:off x="2500298" y="2714620"/>
              <a:ext cx="2428892" cy="71438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5400000">
              <a:off x="4464843" y="3821909"/>
              <a:ext cx="928694" cy="158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16200000" flipH="1">
              <a:off x="6060957" y="3225927"/>
              <a:ext cx="1743026" cy="291784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rot="5400000">
              <a:off x="6072198" y="3071810"/>
              <a:ext cx="2428892" cy="158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1285852" y="4714884"/>
              <a:ext cx="1214446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 smtClean="0"/>
                <a:t>Manufaktur</a:t>
              </a:r>
              <a:r>
                <a:rPr lang="fr-FR" sz="1000" dirty="0" smtClean="0"/>
                <a:t> </a:t>
              </a:r>
              <a:r>
                <a:rPr lang="fr-FR" sz="1000" dirty="0" err="1" smtClean="0"/>
                <a:t>Pakan</a:t>
              </a:r>
              <a:endParaRPr lang="fr-FR" sz="1000" dirty="0" smtClean="0"/>
            </a:p>
            <a:p>
              <a:pPr algn="ctr"/>
              <a:r>
                <a:rPr lang="fr-FR" sz="1000" dirty="0" err="1" smtClean="0"/>
                <a:t>LuarNegeri</a:t>
              </a:r>
              <a:endParaRPr lang="fr-FR" sz="10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571736" y="5357826"/>
              <a:ext cx="1035757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 smtClean="0"/>
                <a:t>Pengecer</a:t>
              </a:r>
              <a:endParaRPr lang="fr-FR" sz="1000" dirty="0" smtClean="0"/>
            </a:p>
            <a:p>
              <a:pPr algn="ctr"/>
              <a:r>
                <a:rPr lang="fr-FR" sz="1000" dirty="0" err="1" smtClean="0"/>
                <a:t>Luar</a:t>
              </a:r>
              <a:r>
                <a:rPr lang="fr-FR" sz="1000" dirty="0" smtClean="0"/>
                <a:t> </a:t>
              </a:r>
              <a:r>
                <a:rPr lang="fr-FR" sz="1000" dirty="0" err="1" smtClean="0"/>
                <a:t>Negeri</a:t>
              </a:r>
              <a:endParaRPr lang="fr-FR" sz="10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643306" y="4714884"/>
              <a:ext cx="1214446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 smtClean="0"/>
                <a:t>Manufaktur</a:t>
              </a:r>
              <a:r>
                <a:rPr lang="fr-FR" sz="1000" dirty="0" smtClean="0"/>
                <a:t> </a:t>
              </a:r>
              <a:r>
                <a:rPr lang="fr-FR" sz="1000" dirty="0" err="1" smtClean="0"/>
                <a:t>Pakan</a:t>
              </a:r>
              <a:endParaRPr lang="fr-FR" sz="1000" dirty="0" smtClean="0"/>
            </a:p>
            <a:p>
              <a:pPr algn="ctr"/>
              <a:r>
                <a:rPr lang="fr-FR" sz="1000" dirty="0" err="1" smtClean="0"/>
                <a:t>LuarNegeri</a:t>
              </a:r>
              <a:endParaRPr lang="fr-FR" sz="10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286380" y="4714884"/>
              <a:ext cx="1071570" cy="55399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 smtClean="0"/>
                <a:t>Pengguna</a:t>
              </a:r>
              <a:r>
                <a:rPr lang="fr-FR" sz="1000" dirty="0" smtClean="0"/>
                <a:t> </a:t>
              </a:r>
              <a:r>
                <a:rPr lang="fr-FR" sz="1000" dirty="0" err="1" smtClean="0"/>
                <a:t>Akhir</a:t>
              </a:r>
              <a:endParaRPr lang="fr-FR" sz="1000" dirty="0" smtClean="0"/>
            </a:p>
            <a:p>
              <a:pPr algn="ctr"/>
              <a:r>
                <a:rPr lang="fr-FR" sz="1000" dirty="0" err="1" smtClean="0"/>
                <a:t>LuarNegeri</a:t>
              </a:r>
              <a:endParaRPr lang="fr-FR" sz="10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715140" y="4714884"/>
              <a:ext cx="785818" cy="55399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1000" dirty="0" smtClean="0"/>
                <a:t>Tepung Tapioka</a:t>
              </a:r>
              <a:endParaRPr lang="fr-FR" sz="1000" dirty="0" smtClean="0"/>
            </a:p>
            <a:p>
              <a:pPr algn="ctr"/>
              <a:r>
                <a:rPr lang="fr-FR" sz="1000" dirty="0" err="1" smtClean="0"/>
                <a:t>Modifikasi</a:t>
              </a:r>
              <a:endParaRPr lang="fr-FR" sz="10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000760" y="5370077"/>
              <a:ext cx="1035757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 smtClean="0"/>
                <a:t>Pengecer</a:t>
              </a:r>
              <a:endParaRPr lang="fr-FR" sz="1000" dirty="0" smtClean="0"/>
            </a:p>
            <a:p>
              <a:pPr algn="ctr"/>
              <a:r>
                <a:rPr lang="fr-FR" sz="1000" dirty="0" err="1" smtClean="0"/>
                <a:t>Luar</a:t>
              </a:r>
              <a:r>
                <a:rPr lang="fr-FR" sz="1000" dirty="0" smtClean="0"/>
                <a:t> </a:t>
              </a:r>
              <a:r>
                <a:rPr lang="fr-FR" sz="1000" dirty="0" err="1" smtClean="0"/>
                <a:t>Negeri</a:t>
              </a:r>
              <a:endParaRPr lang="fr-FR" sz="1000" dirty="0"/>
            </a:p>
          </p:txBody>
        </p:sp>
        <p:cxnSp>
          <p:nvCxnSpPr>
            <p:cNvPr id="107" name="Straight Arrow Connector 106"/>
            <p:cNvCxnSpPr>
              <a:stCxn id="104" idx="1"/>
              <a:endCxn id="103" idx="3"/>
            </p:cNvCxnSpPr>
            <p:nvPr/>
          </p:nvCxnSpPr>
          <p:spPr>
            <a:xfrm rot="10800000">
              <a:off x="6357950" y="4991883"/>
              <a:ext cx="357190" cy="158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103" idx="2"/>
            </p:cNvCxnSpPr>
            <p:nvPr/>
          </p:nvCxnSpPr>
          <p:spPr>
            <a:xfrm rot="16200000" flipH="1">
              <a:off x="6009866" y="5081181"/>
              <a:ext cx="88944" cy="464346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104" idx="2"/>
            </p:cNvCxnSpPr>
            <p:nvPr/>
          </p:nvCxnSpPr>
          <p:spPr>
            <a:xfrm rot="5400000">
              <a:off x="6867123" y="5116900"/>
              <a:ext cx="88945" cy="39290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100" idx="2"/>
            </p:cNvCxnSpPr>
            <p:nvPr/>
          </p:nvCxnSpPr>
          <p:spPr>
            <a:xfrm rot="16200000" flipH="1">
              <a:off x="2218146" y="4789922"/>
              <a:ext cx="242832" cy="892975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3929058" y="5286388"/>
              <a:ext cx="1035757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 smtClean="0"/>
                <a:t>Pengecer</a:t>
              </a:r>
              <a:endParaRPr lang="fr-FR" sz="1000" dirty="0" smtClean="0"/>
            </a:p>
            <a:p>
              <a:pPr algn="ctr"/>
              <a:r>
                <a:rPr lang="fr-FR" sz="1000" dirty="0" err="1" smtClean="0"/>
                <a:t>Luar</a:t>
              </a:r>
              <a:r>
                <a:rPr lang="fr-FR" sz="1000" dirty="0" smtClean="0"/>
                <a:t> </a:t>
              </a:r>
              <a:r>
                <a:rPr lang="fr-FR" sz="1000" dirty="0" err="1" smtClean="0"/>
                <a:t>Negeri</a:t>
              </a:r>
              <a:endParaRPr lang="fr-FR" sz="1000" dirty="0"/>
            </a:p>
          </p:txBody>
        </p:sp>
        <p:cxnSp>
          <p:nvCxnSpPr>
            <p:cNvPr id="116" name="Straight Arrow Connector 115"/>
            <p:cNvCxnSpPr>
              <a:stCxn id="102" idx="2"/>
              <a:endCxn id="114" idx="0"/>
            </p:cNvCxnSpPr>
            <p:nvPr/>
          </p:nvCxnSpPr>
          <p:spPr>
            <a:xfrm rot="16200000" flipH="1">
              <a:off x="4263036" y="5102487"/>
              <a:ext cx="171394" cy="19640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642910" y="4643446"/>
              <a:ext cx="6929486" cy="1588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rot="16200000" flipH="1">
              <a:off x="1107257" y="4321975"/>
              <a:ext cx="428628" cy="35719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rot="10800000" flipV="1">
              <a:off x="1643042" y="4286256"/>
              <a:ext cx="1214446" cy="42862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16200000" flipH="1">
              <a:off x="2357422" y="4786322"/>
              <a:ext cx="1071570" cy="7143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rot="10800000" flipV="1">
              <a:off x="2285984" y="4286256"/>
              <a:ext cx="928694" cy="42862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endCxn id="101" idx="0"/>
            </p:cNvCxnSpPr>
            <p:nvPr/>
          </p:nvCxnSpPr>
          <p:spPr>
            <a:xfrm rot="5400000">
              <a:off x="2616362" y="4759510"/>
              <a:ext cx="1071570" cy="125063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rot="16200000" flipH="1">
              <a:off x="3357554" y="4286256"/>
              <a:ext cx="428628" cy="42862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endCxn id="102" idx="1"/>
            </p:cNvCxnSpPr>
            <p:nvPr/>
          </p:nvCxnSpPr>
          <p:spPr>
            <a:xfrm>
              <a:off x="3000364" y="4286256"/>
              <a:ext cx="642942" cy="628683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stCxn id="36" idx="2"/>
            </p:cNvCxnSpPr>
            <p:nvPr/>
          </p:nvCxnSpPr>
          <p:spPr>
            <a:xfrm rot="16200000" flipH="1">
              <a:off x="4331072" y="3402389"/>
              <a:ext cx="1660582" cy="107156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rot="5400000">
              <a:off x="4429124" y="4786322"/>
              <a:ext cx="1000132" cy="158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endCxn id="103" idx="0"/>
            </p:cNvCxnSpPr>
            <p:nvPr/>
          </p:nvCxnSpPr>
          <p:spPr>
            <a:xfrm>
              <a:off x="5214942" y="4214818"/>
              <a:ext cx="607223" cy="500066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endCxn id="114" idx="3"/>
            </p:cNvCxnSpPr>
            <p:nvPr/>
          </p:nvCxnSpPr>
          <p:spPr>
            <a:xfrm rot="5400000">
              <a:off x="4489786" y="4761286"/>
              <a:ext cx="1200187" cy="250127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rot="16200000" flipH="1">
              <a:off x="6179355" y="3750471"/>
              <a:ext cx="928694" cy="142876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>
              <a:endCxn id="103" idx="0"/>
            </p:cNvCxnSpPr>
            <p:nvPr/>
          </p:nvCxnSpPr>
          <p:spPr>
            <a:xfrm rot="10800000" flipV="1">
              <a:off x="5822166" y="4286256"/>
              <a:ext cx="892975" cy="42862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endCxn id="105" idx="0"/>
            </p:cNvCxnSpPr>
            <p:nvPr/>
          </p:nvCxnSpPr>
          <p:spPr>
            <a:xfrm rot="5400000">
              <a:off x="6039261" y="4694197"/>
              <a:ext cx="1155259" cy="196501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rot="10800000" flipV="1">
              <a:off x="6000760" y="4286256"/>
              <a:ext cx="1285884" cy="42862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>
              <a:off x="7072330" y="4500570"/>
              <a:ext cx="428628" cy="158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Title 1"/>
          <p:cNvSpPr>
            <a:spLocks noGrp="1"/>
          </p:cNvSpPr>
          <p:nvPr>
            <p:ph type="title"/>
          </p:nvPr>
        </p:nvSpPr>
        <p:spPr>
          <a:xfrm>
            <a:off x="436985" y="-11437"/>
            <a:ext cx="8229600" cy="648072"/>
          </a:xfrm>
        </p:spPr>
        <p:txBody>
          <a:bodyPr/>
          <a:lstStyle/>
          <a:p>
            <a:r>
              <a:rPr lang="en-AU" dirty="0" err="1" smtClean="0"/>
              <a:t>Rantai</a:t>
            </a:r>
            <a:r>
              <a:rPr lang="en-AU" dirty="0" smtClean="0"/>
              <a:t> </a:t>
            </a:r>
            <a:r>
              <a:rPr lang="en-AU" dirty="0" err="1" smtClean="0"/>
              <a:t>Nilai</a:t>
            </a:r>
            <a:r>
              <a:rPr lang="en-AU" dirty="0" smtClean="0"/>
              <a:t> </a:t>
            </a:r>
            <a:r>
              <a:rPr lang="en-AU" dirty="0" err="1" smtClean="0"/>
              <a:t>Bisa</a:t>
            </a:r>
            <a:r>
              <a:rPr lang="en-AU" dirty="0" smtClean="0"/>
              <a:t> </a:t>
            </a:r>
            <a:r>
              <a:rPr lang="en-AU" dirty="0" err="1" smtClean="0"/>
              <a:t>Menjadi</a:t>
            </a:r>
            <a:r>
              <a:rPr lang="en-AU" dirty="0" smtClean="0"/>
              <a:t> </a:t>
            </a:r>
            <a:r>
              <a:rPr lang="en-AU" dirty="0" err="1" smtClean="0"/>
              <a:t>Sangat</a:t>
            </a:r>
            <a:r>
              <a:rPr lang="en-AU" dirty="0" smtClean="0"/>
              <a:t> </a:t>
            </a:r>
            <a:r>
              <a:rPr lang="en-AU" dirty="0" err="1" smtClean="0"/>
              <a:t>Kompleks</a:t>
            </a:r>
            <a:endParaRPr lang="en-A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Q Powerpoint Template">
      <a:majorFont>
        <a:latin typeface="Bodoni MT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9514</TotalTime>
  <Words>539</Words>
  <Application>Microsoft Macintosh PowerPoint</Application>
  <PresentationFormat>On-screen Show (4:3)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Bodoni MT</vt:lpstr>
      <vt:lpstr>Calibri</vt:lpstr>
      <vt:lpstr>HelveticaNeueLT Pro 45 Lt</vt:lpstr>
      <vt:lpstr>MS PGothic</vt:lpstr>
      <vt:lpstr>ＭＳ Ｐゴシック</vt:lpstr>
      <vt:lpstr>Office Theme</vt:lpstr>
      <vt:lpstr>     Prinsip dan Konsep Analisis Rantai Nilai Dominic Smith       Pelatihan Analisis Rantai Nilai ACIAR Project AGB/2012/078    </vt:lpstr>
      <vt:lpstr>Definisi Rantai Nilai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Rantai Nilai Bisa Relatif Sederhana</vt:lpstr>
      <vt:lpstr>Rantai Nilai Bisa Menjadi Sangat Kompleks</vt:lpstr>
      <vt:lpstr>Sistematika Pemetaan</vt:lpstr>
      <vt:lpstr>Distribusi Keuntungan</vt:lpstr>
      <vt:lpstr>Upaya Perbaikan (Upgrading)</vt:lpstr>
      <vt:lpstr>Tata Kelola (Governance)</vt:lpstr>
      <vt:lpstr>Pendekatan Holistik</vt:lpstr>
      <vt:lpstr>Terima Kasih!</vt:lpstr>
    </vt:vector>
  </TitlesOfParts>
  <Company>Publicis Communicaton Pty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jessica.kolb</dc:creator>
  <cp:lastModifiedBy>Microsoft Office User</cp:lastModifiedBy>
  <cp:revision>518</cp:revision>
  <cp:lastPrinted>2012-06-03T22:45:42Z</cp:lastPrinted>
  <dcterms:created xsi:type="dcterms:W3CDTF">2011-02-08T22:44:32Z</dcterms:created>
  <dcterms:modified xsi:type="dcterms:W3CDTF">2016-08-18T01:47:49Z</dcterms:modified>
</cp:coreProperties>
</file>