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  <p:sldMasterId id="2147483920" r:id="rId2"/>
    <p:sldMasterId id="2147483932" r:id="rId3"/>
    <p:sldMasterId id="2147483956" r:id="rId4"/>
  </p:sldMasterIdLst>
  <p:notesMasterIdLst>
    <p:notesMasterId r:id="rId22"/>
  </p:notesMasterIdLst>
  <p:sldIdLst>
    <p:sldId id="321" r:id="rId5"/>
    <p:sldId id="322" r:id="rId6"/>
    <p:sldId id="339" r:id="rId7"/>
    <p:sldId id="340" r:id="rId8"/>
    <p:sldId id="341" r:id="rId9"/>
    <p:sldId id="314" r:id="rId10"/>
    <p:sldId id="319" r:id="rId11"/>
    <p:sldId id="333" r:id="rId12"/>
    <p:sldId id="325" r:id="rId13"/>
    <p:sldId id="342" r:id="rId14"/>
    <p:sldId id="349" r:id="rId15"/>
    <p:sldId id="350" r:id="rId16"/>
    <p:sldId id="351" r:id="rId17"/>
    <p:sldId id="352" r:id="rId18"/>
    <p:sldId id="348" r:id="rId19"/>
    <p:sldId id="347" r:id="rId20"/>
    <p:sldId id="332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51">
          <p15:clr>
            <a:srgbClr val="A4A3A4"/>
          </p15:clr>
        </p15:guide>
        <p15:guide id="2" pos="2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CC33"/>
    <a:srgbClr val="0066CC"/>
    <a:srgbClr val="5B5F55"/>
    <a:srgbClr val="A5B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29" autoAdjust="0"/>
    <p:restoredTop sz="94660"/>
  </p:normalViewPr>
  <p:slideViewPr>
    <p:cSldViewPr snapToGrid="0" snapToObjects="1" showGuides="1">
      <p:cViewPr>
        <p:scale>
          <a:sx n="119" d="100"/>
          <a:sy n="119" d="100"/>
        </p:scale>
        <p:origin x="-1411" y="-58"/>
      </p:cViewPr>
      <p:guideLst>
        <p:guide orient="horz" pos="2451"/>
        <p:guide pos="28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6079-D812-4A51-A1EF-35D743F76730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DB4A5-8C9F-4751-A1F7-12B8A49B3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*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co-creation of mutual understanding by members of organizational sub-units of each other’s goals and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B4A5-8C9F-4751-A1F7-12B8A49B34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41510D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4151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www.ipbes.net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PBES Motif Bar D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11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38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10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3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02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6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16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91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9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4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4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1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6E9528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6E9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www.ipbes.net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PBES Motif Bar L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7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52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2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2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4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3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80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93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849B-C3BC-4878-8270-98D7D76CFA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8D33-D37B-4DB3-B698-DF1202607E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0080C0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8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www.ipbes.net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PBES Motif Bar L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13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0090-20F4-4BD8-B740-4CCF995636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18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5A40-7DD9-4325-91E4-548F825C9E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4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2AFC-4217-419F-BB34-14288EE2AD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76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AA13-DF7C-4152-B561-A550861F99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05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F30A-447D-4E9D-ABFF-3033E5B15AC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2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6D06-86BC-4082-A326-F6E9A50617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07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8C04-62C9-4F0B-B262-7C83C928B0C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44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B703-A43E-47A5-B8C0-F57C0193B64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3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554F-A8D0-4971-BFE6-D91C9B31F7E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800" b="1" i="0" baseline="0">
                <a:solidFill>
                  <a:srgbClr val="676C5F"/>
                </a:solidFill>
                <a:latin typeface="Arial"/>
                <a:cs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676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2971800"/>
            <a:ext cx="7162800" cy="3384550"/>
          </a:xfrm>
          <a:prstGeom prst="rect">
            <a:avLst/>
          </a:prstGeom>
        </p:spPr>
        <p:txBody>
          <a:bodyPr vert="horz"/>
          <a:lstStyle>
            <a:lvl1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1pPr>
            <a:lvl2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2pPr>
            <a:lvl3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3pPr>
            <a:lvl4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4pPr>
            <a:lvl5pPr marL="0">
              <a:buFontTx/>
              <a:buNone/>
              <a:defRPr sz="1800" baseline="0">
                <a:solidFill>
                  <a:srgbClr val="676C5F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89138"/>
            <a:ext cx="8229600" cy="67786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2pPr>
            <a:lvl3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3pPr>
            <a:lvl4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4pPr>
            <a:lvl5pPr>
              <a:buFontTx/>
              <a:buNone/>
              <a:defRPr sz="2400" baseline="0">
                <a:solidFill>
                  <a:srgbClr val="6E9528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The Intergovernmental Platform on Biodiversity and Ecosystem Services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676C5F"/>
                </a:solidFill>
                <a:latin typeface="Arial"/>
                <a:cs typeface="Calibri (Body)"/>
              </a:defRPr>
            </a:lvl1pPr>
          </a:lstStyle>
          <a:p>
            <a:r>
              <a:rPr lang="en-US" dirty="0"/>
              <a:t>www.ipbes.net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6350"/>
            <a:ext cx="8229600" cy="1588"/>
          </a:xfrm>
          <a:prstGeom prst="line">
            <a:avLst/>
          </a:prstGeom>
          <a:ln w="12700">
            <a:solidFill>
              <a:srgbClr val="6E95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PBES Motif Bar G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8 - iDiv Inhalt Bild komp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6"/>
          <p:cNvSpPr txBox="1">
            <a:spLocks noChangeArrowheads="1"/>
          </p:cNvSpPr>
          <p:nvPr userDrawn="1"/>
        </p:nvSpPr>
        <p:spPr bwMode="auto">
          <a:xfrm>
            <a:off x="448699" y="6507813"/>
            <a:ext cx="1417541" cy="13849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sz="900">
                <a:solidFill>
                  <a:prstClr val="black"/>
                </a:solidFill>
                <a:latin typeface="Verdana" panose="020B0604030504040204" pitchFamily="34" charset="0"/>
              </a:rPr>
              <a:t>Page </a:t>
            </a:r>
            <a:fld id="{DB1EF42D-36CF-744D-BB0E-1C1DB1791210}" type="slidenum">
              <a:rPr lang="de-DE" altLang="en-US" sz="900" smtClean="0">
                <a:solidFill>
                  <a:prstClr val="black"/>
                </a:solidFill>
                <a:latin typeface="Verdana" panose="020B0604030504040204" pitchFamily="34" charset="0"/>
              </a:rPr>
              <a:pPr eaLnBrk="1" hangingPunct="1">
                <a:defRPr/>
              </a:pPr>
              <a:t>‹#›</a:t>
            </a:fld>
            <a:endParaRPr lang="de-DE" altLang="en-US" sz="90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6" name="Gerade Verbindung 1"/>
          <p:cNvCxnSpPr/>
          <p:nvPr userDrawn="1"/>
        </p:nvCxnSpPr>
        <p:spPr>
          <a:xfrm>
            <a:off x="457271" y="1149194"/>
            <a:ext cx="8230886" cy="0"/>
          </a:xfrm>
          <a:prstGeom prst="line">
            <a:avLst/>
          </a:prstGeom>
          <a:ln w="12700" cap="flat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520"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00000"/>
              </a:lnSpc>
              <a:defRPr sz="216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latin typeface="Verdana" charset="0"/>
                <a:ea typeface="Verdana" charset="0"/>
                <a:cs typeface="Verdana" charset="0"/>
              </a:defRPr>
            </a:lvl3pPr>
            <a:lvl4pPr>
              <a:defRPr sz="1620">
                <a:latin typeface="Verdana" charset="0"/>
                <a:ea typeface="Verdana" charset="0"/>
                <a:cs typeface="Verdana" charset="0"/>
              </a:defRPr>
            </a:lvl4pPr>
            <a:lvl5pPr>
              <a:defRPr sz="144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394191"/>
            <a:ext cx="6294916" cy="684998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0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6"/>
            <a:ext cx="9144000" cy="6124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1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1" y="1905003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21" name="Picture 20" descr="cged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15001"/>
            <a:ext cx="2667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cg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62" y="5825901"/>
            <a:ext cx="2655139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0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7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801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9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7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7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922158D-428B-4987-8B28-745A2AFA1252}" type="datetimeFigureOut">
              <a:rPr lang="en-US" smtClean="0">
                <a:solidFill>
                  <a:srgbClr val="073E87"/>
                </a:solidFill>
              </a:rPr>
              <a:pPr defTabSz="914400"/>
              <a:t>6/21/2021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7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6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515FC477-0A05-4F3E-8EE9-E015C9089D56}" type="slidenum">
              <a:rPr lang="en-US" smtClean="0">
                <a:solidFill>
                  <a:srgbClr val="073E87"/>
                </a:solidFill>
              </a:rPr>
              <a:pPr defTabSz="914400"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Garamond" pitchFamily="18" charset="0"/>
                <a:ea typeface="ＭＳ Ｐゴシック" pitchFamily="50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</a:rPr>
              <a:t>2011/04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latin typeface="Garamond" pitchFamily="18" charset="0"/>
                <a:ea typeface="ＭＳ Ｐゴシック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Garamond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8854767-2069-4EE9-BFD8-987F29E481C0}" type="slidenum">
              <a:rPr lang="en-US" altLang="ja-JP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5547" y="1895130"/>
            <a:ext cx="8951976" cy="241970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b="1" spc="-150" dirty="0" smtClean="0">
                <a:solidFill>
                  <a:schemeClr val="tx1"/>
                </a:solidFill>
                <a:latin typeface="Arial"/>
                <a:cs typeface="Arial"/>
              </a:rPr>
              <a:t>PILOT PROJECT:</a:t>
            </a:r>
          </a:p>
          <a:p>
            <a:pPr marL="0" indent="0" algn="ctr">
              <a:buNone/>
            </a:pPr>
            <a:r>
              <a:rPr lang="en-US" sz="2800" b="1" spc="-150" dirty="0" smtClean="0">
                <a:solidFill>
                  <a:srgbClr val="00B050"/>
                </a:solidFill>
                <a:latin typeface="Arial"/>
                <a:cs typeface="Arial"/>
              </a:rPr>
              <a:t>Knowledge </a:t>
            </a:r>
            <a:r>
              <a:rPr lang="en-US" sz="2800" b="1" spc="-150" dirty="0">
                <a:solidFill>
                  <a:srgbClr val="00B050"/>
                </a:solidFill>
                <a:latin typeface="Arial"/>
                <a:cs typeface="Arial"/>
              </a:rPr>
              <a:t>Transfer Mechanisms for Effective Agriculture Extension Service Delivery to Farmers in </a:t>
            </a:r>
            <a:r>
              <a:rPr lang="en-GB" sz="2800" b="1" spc="-150" dirty="0" smtClean="0">
                <a:solidFill>
                  <a:srgbClr val="00B050"/>
                </a:solidFill>
                <a:latin typeface="Arial"/>
                <a:cs typeface="Arial"/>
              </a:rPr>
              <a:t>Province 2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55649" y="4700016"/>
            <a:ext cx="6898165" cy="134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fr-FR" sz="2800" b="1" spc="-150" dirty="0" smtClean="0">
                <a:solidFill>
                  <a:srgbClr val="C00000"/>
                </a:solidFill>
                <a:latin typeface="Arial"/>
                <a:cs typeface="Arial"/>
              </a:rPr>
              <a:t>Madhav Karki, Ph.D.</a:t>
            </a:r>
          </a:p>
          <a:p>
            <a:pPr marL="0" indent="0" algn="r">
              <a:spcBef>
                <a:spcPts val="384"/>
              </a:spcBef>
              <a:buFont typeface="Arial"/>
              <a:buNone/>
            </a:pPr>
            <a:r>
              <a:rPr lang="en-GB" sz="1600" b="1" dirty="0" smtClean="0">
                <a:solidFill>
                  <a:srgbClr val="5B5F55"/>
                </a:solidFill>
                <a:latin typeface="Arial"/>
                <a:cs typeface="Arial"/>
              </a:rPr>
              <a:t>Executive Director, CGED-Nepal &amp; Team Leader</a:t>
            </a:r>
          </a:p>
          <a:p>
            <a:pPr marL="0" indent="0" algn="r">
              <a:spcBef>
                <a:spcPts val="384"/>
              </a:spcBef>
              <a:buFont typeface="Arial"/>
              <a:buNone/>
            </a:pPr>
            <a:r>
              <a:rPr lang="en-GB" sz="1600" b="1" dirty="0" smtClean="0">
                <a:solidFill>
                  <a:srgbClr val="5B5F55"/>
                </a:solidFill>
                <a:latin typeface="Arial"/>
                <a:cs typeface="Arial"/>
              </a:rPr>
              <a:t>Adjunct Professor, Institute of Forestry, Tribhuwan University, Nepal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189686"/>
            <a:ext cx="2521744" cy="11144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238" y="0"/>
            <a:ext cx="270225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39238" y="1114425"/>
            <a:ext cx="2292822" cy="55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Vrinda"/>
              </a:rPr>
              <a:t>Centre for Green Economy Development - Nepal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Vrinda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7265028" y="0"/>
            <a:ext cx="1517306" cy="1219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652081" y="1281984"/>
            <a:ext cx="2491919" cy="6480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en-GB" sz="1000" dirty="0" smtClean="0">
                <a:solidFill>
                  <a:srgbClr val="008000"/>
                </a:solidFill>
                <a:latin typeface="Tahoma" panose="020B0604030504040204" pitchFamily="34" charset="0"/>
                <a:ea typeface="Calibri" panose="020F0502020204030204" pitchFamily="34" charset="0"/>
                <a:cs typeface="Vrinda"/>
              </a:rPr>
              <a:t>Community Development &amp; Advocacy Forum Nepal-CDAFN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70519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Progress to da</a:t>
            </a:r>
            <a:r>
              <a:rPr lang="en-US" dirty="0" smtClean="0"/>
              <a:t>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Inception cum Stakeholder Consultation Workshop (objective was to map the institutions and their potential role and contribution);</a:t>
            </a:r>
          </a:p>
          <a:p>
            <a:r>
              <a:rPr lang="en-US" dirty="0" smtClean="0"/>
              <a:t>Extension service need and aspiration </a:t>
            </a:r>
            <a:r>
              <a:rPr lang="en-US" dirty="0"/>
              <a:t>s</a:t>
            </a:r>
            <a:r>
              <a:rPr lang="en-US" dirty="0" smtClean="0"/>
              <a:t>urvey of farmers ;</a:t>
            </a:r>
          </a:p>
          <a:p>
            <a:r>
              <a:rPr lang="en-US" dirty="0" smtClean="0"/>
              <a:t>Participation in National Food System Conference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2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Current situation of Agriculture Extension services</a:t>
            </a:r>
            <a:endParaRPr lang="en-GB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" y="1342825"/>
            <a:ext cx="7444740" cy="52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Envisioning the future of family agriculture  </a:t>
            </a:r>
            <a:endParaRPr lang="en-GB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" y="1509080"/>
            <a:ext cx="7520940" cy="499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3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Types of interest and needs for agriculture inputs and services among farmers</a:t>
            </a:r>
            <a:endParaRPr lang="en-GB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30" y="1362008"/>
            <a:ext cx="6225540" cy="501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0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Farmers’ expectations from and concerns about Commercialization of agriculture </a:t>
            </a:r>
            <a:endParaRPr lang="en-GB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66628"/>
            <a:ext cx="7048500" cy="49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6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13816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Learning gained so far</a:t>
            </a:r>
            <a:r>
              <a:rPr lang="en-US" dirty="0" smtClean="0">
                <a:solidFill>
                  <a:srgbClr val="080808"/>
                </a:solidFill>
              </a:rPr>
              <a:t>…..contd..</a:t>
            </a:r>
            <a:endParaRPr lang="en-GB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6"/>
            <a:ext cx="8229600" cy="49388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The </a:t>
            </a:r>
            <a:r>
              <a:rPr lang="en-US" dirty="0" smtClean="0"/>
              <a:t>local government elected officials identified main barriers as: a) unclear </a:t>
            </a:r>
            <a:r>
              <a:rPr lang="en-US" dirty="0"/>
              <a:t>role and responsibilities of </a:t>
            </a:r>
            <a:r>
              <a:rPr lang="en-US" dirty="0" smtClean="0"/>
              <a:t>the local government; and b) lack of trained human </a:t>
            </a:r>
            <a:r>
              <a:rPr lang="en-US" dirty="0"/>
              <a:t>resources </a:t>
            </a:r>
            <a:r>
              <a:rPr lang="en-US" dirty="0" smtClean="0"/>
              <a:t>with poor technical and practical capacity;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provincial government feels that </a:t>
            </a:r>
            <a:r>
              <a:rPr lang="en-US" dirty="0"/>
              <a:t>the power and responsibilities given to AKCs are not utilized effectively in </a:t>
            </a:r>
            <a:r>
              <a:rPr lang="en-US" dirty="0" smtClean="0"/>
              <a:t>agriculture </a:t>
            </a:r>
            <a:r>
              <a:rPr lang="en-US" dirty="0"/>
              <a:t>extension service delivery system;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54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86" y="0"/>
            <a:ext cx="8229600" cy="7915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80808"/>
                </a:solidFill>
              </a:rPr>
              <a:t>Learning gained so far…..</a:t>
            </a:r>
            <a:endParaRPr lang="en-GB" sz="4000" dirty="0">
              <a:solidFill>
                <a:srgbClr val="0808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809"/>
            <a:ext cx="8229600" cy="5500047"/>
          </a:xfrm>
        </p:spPr>
        <p:txBody>
          <a:bodyPr>
            <a:normAutofit/>
          </a:bodyPr>
          <a:lstStyle/>
          <a:p>
            <a:r>
              <a:rPr lang="en-US" dirty="0" smtClean="0"/>
              <a:t>Although the survey </a:t>
            </a:r>
            <a:r>
              <a:rPr lang="en-US" dirty="0"/>
              <a:t>was </a:t>
            </a:r>
            <a:r>
              <a:rPr lang="en-US" dirty="0" smtClean="0"/>
              <a:t>done only in 3 wards of Bardibas NP, agriculture is a </a:t>
            </a:r>
            <a:r>
              <a:rPr lang="en-US" dirty="0"/>
              <a:t>major source of </a:t>
            </a:r>
            <a:r>
              <a:rPr lang="en-US" dirty="0" smtClean="0"/>
              <a:t>income in the entire research area and the province 2. </a:t>
            </a:r>
          </a:p>
          <a:p>
            <a:r>
              <a:rPr lang="en-US" dirty="0" smtClean="0"/>
              <a:t>Marketing of the </a:t>
            </a:r>
            <a:r>
              <a:rPr lang="en-US" dirty="0"/>
              <a:t>agricultural products is </a:t>
            </a:r>
            <a:r>
              <a:rPr lang="en-US" dirty="0" smtClean="0"/>
              <a:t>directly </a:t>
            </a:r>
            <a:r>
              <a:rPr lang="en-US" dirty="0"/>
              <a:t>to the customers.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age group category of farmers </a:t>
            </a:r>
            <a:r>
              <a:rPr lang="en-US" dirty="0" smtClean="0"/>
              <a:t>is predominantly male comprising youth and middle age adults.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8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25941"/>
            <a:ext cx="7772399" cy="531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2069" y="1719072"/>
            <a:ext cx="7408333" cy="472744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Situation of Agriculture Extension ( Approaches and Gaps)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Recommendation of past research</a:t>
            </a:r>
          </a:p>
          <a:p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 &amp; Methodology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Activities 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Progress to Date 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gained so far…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46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FBDE60F-5AC8-4705-9A8F-9BBDC3189639}" type="slidenum">
              <a:rPr kumimoji="0" lang="en-US" altLang="ja-JP" smtClean="0">
                <a:solidFill>
                  <a:srgbClr val="000000"/>
                </a:solidFill>
                <a:latin typeface="Garamond" pitchFamily="18" charset="0"/>
              </a:rPr>
              <a:pPr/>
              <a:t>3</a:t>
            </a:fld>
            <a:endParaRPr kumimoji="0" lang="en-US" altLang="ja-JP" dirty="0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685800" y="1431169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 smtClean="0">
                <a:solidFill>
                  <a:srgbClr val="3909E7"/>
                </a:solidFill>
                <a:latin typeface="Arial" pitchFamily="34" charset="0"/>
                <a:cs typeface="Arial" pitchFamily="34" charset="0"/>
              </a:rPr>
              <a:t>Current  Agri. Extension Approaches at present </a:t>
            </a:r>
            <a:endParaRPr kumimoji="1" lang="en-US" altLang="ja-JP" sz="1400" dirty="0" smtClean="0">
              <a:solidFill>
                <a:srgbClr val="3909E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Conventional Educational Approach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endParaRPr kumimoji="1" lang="en-US" altLang="ja-JP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Pocket Package Approach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endParaRPr kumimoji="1" lang="en-US" altLang="ja-JP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Projectisation Approach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endParaRPr kumimoji="1" lang="en-US" altLang="ja-JP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Farmers’ Group Approach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endParaRPr kumimoji="1" lang="en-US" altLang="ja-JP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Farmers Field School Approach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1" lang="en-US" altLang="ja-JP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Partnership Approach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pPr marL="171450" indent="-1714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Chain Subsidy Approach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endParaRPr kumimoji="1" lang="en-US" altLang="ja-JP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315915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0000"/>
                </a:solidFill>
              </a:rPr>
              <a:t>REVIEW OF DoA- EXTENSION APPROACHES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1" dirty="0" smtClean="0">
                <a:solidFill>
                  <a:srgbClr val="0066CC"/>
                </a:solidFill>
              </a:rPr>
              <a:t>(Credit: Sunilkumar Singh, DoA)  </a:t>
            </a:r>
            <a:endParaRPr kumimoji="1" lang="en-US" altLang="ja-JP" sz="1050" dirty="0" smtClean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kumimoji="0" lang="en-US" altLang="ja-JP" dirty="0" smtClean="0">
                <a:solidFill>
                  <a:srgbClr val="000000"/>
                </a:solidFill>
                <a:latin typeface="Garamond" pitchFamily="18" charset="0"/>
              </a:rPr>
              <a:t>2011/04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D2C507A-BEB2-4EF8-A99B-3D28D737D233}" type="slidenum">
              <a:rPr kumimoji="0" lang="en-US" altLang="ja-JP" smtClean="0">
                <a:solidFill>
                  <a:srgbClr val="000000"/>
                </a:solidFill>
                <a:latin typeface="Garamond" pitchFamily="18" charset="0"/>
              </a:rPr>
              <a:pPr/>
              <a:t>4</a:t>
            </a:fld>
            <a:endParaRPr kumimoji="0" lang="en-US" altLang="ja-JP" dirty="0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457200" y="1217644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Lack of motivation among the Frontline Extension workers and farmers, 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Inadequate number of the extension workers and their qualification and skills,</a:t>
            </a:r>
            <a:r>
              <a:rPr kumimoji="1" lang="en-US" altLang="ja-JP" sz="1600" b="1" dirty="0" smtClean="0">
                <a:solidFill>
                  <a:srgbClr val="000000"/>
                </a:solidFill>
              </a:rPr>
              <a:t> 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Inadequate infrastructure and capacity for use of ICTs among the ground level extension workers,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16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000000"/>
                </a:solidFill>
              </a:rPr>
              <a:t>Lack of monitoring and assessment of impact of extension activities in rural farmers,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 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85800" y="304800"/>
            <a:ext cx="8153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 dirty="0" smtClean="0">
                <a:solidFill>
                  <a:srgbClr val="000000"/>
                </a:solidFill>
              </a:rPr>
              <a:t>CURRENT ISSUES  AND GAPS IN AGRICULTURE EXTENSION SERVICES OF NEPAL</a:t>
            </a:r>
            <a:r>
              <a:rPr kumimoji="1" lang="en-US" altLang="ja-JP" sz="1200" b="1" dirty="0">
                <a:solidFill>
                  <a:srgbClr val="0066CC"/>
                </a:solidFill>
              </a:rPr>
              <a:t>(Credit: Sunilkumar Singh, DoA)  </a:t>
            </a:r>
            <a:r>
              <a:rPr kumimoji="1" lang="en-US" altLang="ja-JP" sz="1200" b="1" dirty="0" smtClean="0">
                <a:solidFill>
                  <a:srgbClr val="0066CC"/>
                </a:solidFill>
              </a:rPr>
              <a:t>contd….</a:t>
            </a:r>
            <a:endParaRPr kumimoji="1" lang="en-US" altLang="ja-JP" sz="900" dirty="0">
              <a:solidFill>
                <a:srgbClr val="0066CC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kumimoji="0" lang="en-US" altLang="ja-JP" dirty="0" smtClean="0">
                <a:solidFill>
                  <a:srgbClr val="000000"/>
                </a:solidFill>
                <a:latin typeface="Garamond" pitchFamily="18" charset="0"/>
              </a:rPr>
              <a:t>2011/04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5AA0C22-25FC-4067-A087-50CB187F32FB}" type="slidenum">
              <a:rPr kumimoji="0" lang="en-US" altLang="ja-JP" smtClean="0">
                <a:solidFill>
                  <a:srgbClr val="000000"/>
                </a:solidFill>
                <a:latin typeface="Garamond" pitchFamily="18" charset="0"/>
              </a:rPr>
              <a:pPr/>
              <a:t>5</a:t>
            </a:fld>
            <a:endParaRPr kumimoji="0" lang="en-US" altLang="ja-JP" dirty="0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381000" y="1593087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Ineffective and weak linkages between agencies  and stakeholders at three levels of Government, 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Insufficient budget and investment for extension activities, 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Domination of supply driven approaches rather than demand driven services,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 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ja-JP" sz="2400" b="1" dirty="0" smtClean="0">
                <a:solidFill>
                  <a:srgbClr val="000000"/>
                </a:solidFill>
              </a:rPr>
              <a:t>Inadequate extension services in areas such as value addition and market exposure, </a:t>
            </a:r>
            <a:endParaRPr kumimoji="1" lang="en-US" altLang="ja-JP" sz="4000" dirty="0" smtClean="0">
              <a:solidFill>
                <a:srgbClr val="000000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85800" y="304800"/>
            <a:ext cx="81534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dirty="0" smtClean="0">
                <a:solidFill>
                  <a:srgbClr val="000000"/>
                </a:solidFill>
              </a:rPr>
              <a:t>CURRENT ISSUES AND GAPS IN AGRICULTURAL EXTENSION SERVICES OF NEPAL</a:t>
            </a:r>
            <a:r>
              <a:rPr kumimoji="1" lang="en-US" altLang="ja-JP" sz="1100" b="1" dirty="0">
                <a:solidFill>
                  <a:srgbClr val="0066CC"/>
                </a:solidFill>
              </a:rPr>
              <a:t>(Credit: Sunilkumar Singh, DoA)  </a:t>
            </a:r>
            <a:endParaRPr kumimoji="1" lang="en-US" altLang="ja-JP" sz="800" dirty="0">
              <a:solidFill>
                <a:srgbClr val="0066CC"/>
              </a:solidFill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492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Recommendations </a:t>
            </a:r>
            <a:r>
              <a:rPr lang="en-US" sz="32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 Previous Research in Province 2</a:t>
            </a:r>
            <a:endParaRPr lang="en-US" sz="32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53238"/>
            <a:ext cx="8229600" cy="497292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Recruit adequate and qualified human resources in both province and local levels.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Enhance the capacity and motivation of agriculture personnel especially in local government levels.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Increase the frontline extension worker per farm household to cater extension service delivery adequately.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Operationalize </a:t>
            </a:r>
            <a:r>
              <a:rPr lang="en-US" sz="32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ASC with regular government budget and improved technical </a:t>
            </a:r>
            <a:r>
              <a:rPr lang="en-US" sz="3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capacity</a:t>
            </a:r>
            <a:endParaRPr lang="en-US" sz="32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064" y="6400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80808"/>
                </a:solidFill>
              </a:rPr>
              <a:t>Create Enabling Environment in Provincial and Local Level Agricultural Extension Offices</a:t>
            </a:r>
            <a:endParaRPr lang="en-US" sz="3600" b="1" dirty="0">
              <a:solidFill>
                <a:srgbClr val="0808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032" y="1536192"/>
            <a:ext cx="8677656" cy="532180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80808"/>
                </a:solidFill>
              </a:rPr>
              <a:t>Engage youths in agriculture through motivation, financial incentives, increased investment, rural infrastructures, greater use of ICT and social media in education, information and communication.</a:t>
            </a:r>
          </a:p>
          <a:p>
            <a:r>
              <a:rPr lang="en-US" sz="2800" b="1" dirty="0" smtClean="0">
                <a:solidFill>
                  <a:srgbClr val="080808"/>
                </a:solidFill>
              </a:rPr>
              <a:t>Improve total factor productivity (TFP) through intensification of agriculture and increase market access.</a:t>
            </a:r>
          </a:p>
          <a:p>
            <a:r>
              <a:rPr lang="en-US" sz="2800" b="1" dirty="0" smtClean="0">
                <a:solidFill>
                  <a:srgbClr val="080808"/>
                </a:solidFill>
              </a:rPr>
              <a:t>Protect agriculture land from the impact of climate change and implement climate adaptation and disaster risk management to improve resilience.</a:t>
            </a:r>
            <a:endParaRPr lang="en-US" sz="2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08644" y="64326"/>
            <a:ext cx="7772400" cy="7312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Objectives of Current Research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192" y="795528"/>
            <a:ext cx="8503920" cy="5769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Overall</a:t>
            </a:r>
            <a:r>
              <a:rPr lang="en-US" sz="29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9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explore the opportunities for </a:t>
            </a:r>
            <a:r>
              <a:rPr lang="en-US" sz="29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improving  coordination mechanisms </a:t>
            </a:r>
            <a:r>
              <a:rPr lang="en-US" sz="29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between different government agricultural agencies, </a:t>
            </a:r>
            <a:r>
              <a:rPr lang="en-US" sz="29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9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developing co-operative </a:t>
            </a:r>
            <a:r>
              <a:rPr lang="en-US" sz="29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agriculture </a:t>
            </a:r>
            <a:r>
              <a:rPr lang="en-US" sz="29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extension service to improve </a:t>
            </a:r>
            <a:r>
              <a:rPr lang="en-US" sz="29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food and nutrition security</a:t>
            </a:r>
            <a:r>
              <a:rPr lang="en-US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Specifics:</a:t>
            </a:r>
            <a:endParaRPr lang="en-US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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Document the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potential knowledge systems that are relevant to Krishi Gyan Kendras  (KGKs);</a:t>
            </a:r>
            <a:endParaRPr lang="en-US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	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provincial and municipal governments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responding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growing impact of Covid19 on the province’s food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security;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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Conduct knowledge-policy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dialogues and interactions between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AKCs with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municipalities 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develop working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mechanisms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agri-extension work;</a:t>
            </a:r>
            <a:endParaRPr lang="en-US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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Produce 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disseminate extension (information, communication and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ICE) materials;</a:t>
            </a:r>
            <a:endParaRPr lang="en-US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	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learning for better adapting and mitigating 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impact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climate, pandemic and poverty challenges.</a:t>
            </a:r>
            <a:r>
              <a:rPr lang="en-US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795338"/>
          </a:xfrm>
        </p:spPr>
        <p:txBody>
          <a:bodyPr anchor="ctr">
            <a:normAutofit/>
          </a:bodyPr>
          <a:lstStyle/>
          <a:p>
            <a:r>
              <a:rPr lang="en-GB" sz="32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Action Research Methods</a:t>
            </a:r>
            <a:endParaRPr lang="en-GB" sz="4800" b="1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3226" y="795338"/>
            <a:ext cx="8740775" cy="57975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Knowledge, Capacity, Research Gap </a:t>
            </a:r>
            <a:r>
              <a:rPr lang="en-US" sz="28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analysis: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Gap analysis is a process that compares the actual performance with what was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expected;</a:t>
            </a:r>
          </a:p>
          <a:p>
            <a:r>
              <a:rPr lang="en-US" sz="28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Knowledge Communication (two-way):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make knowledge and good practice more accessible to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KGK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municipalities (thru research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navigators, research-extension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bridging,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knowledge translator and gap filler in the knowledge to practice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chain).</a:t>
            </a:r>
          </a:p>
          <a:p>
            <a:r>
              <a:rPr lang="en-US" sz="2800" b="1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Shared </a:t>
            </a:r>
            <a:r>
              <a:rPr lang="en-US" sz="2800" b="1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learning dialogue: Sequence of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 meetings among stakeholders to co-develop the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process of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 suitable co-operative extension service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US" sz="2800" dirty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new challenges confronting </a:t>
            </a:r>
            <a:r>
              <a:rPr lang="en-US" sz="28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food system in P2.</a:t>
            </a:r>
            <a:endParaRPr lang="en-GB" sz="280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</TotalTime>
  <Words>750</Words>
  <Application>Microsoft Office PowerPoint</Application>
  <PresentationFormat>On-screen Show (4:3)</PresentationFormat>
  <Paragraphs>82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1_Office Theme</vt:lpstr>
      <vt:lpstr>1_Waveform</vt:lpstr>
      <vt:lpstr>Office Theme</vt:lpstr>
      <vt:lpstr>Edge</vt:lpstr>
      <vt:lpstr>PowerPoint Presentation</vt:lpstr>
      <vt:lpstr>Outline</vt:lpstr>
      <vt:lpstr>PowerPoint Presentation</vt:lpstr>
      <vt:lpstr>PowerPoint Presentation</vt:lpstr>
      <vt:lpstr>PowerPoint Presentation</vt:lpstr>
      <vt:lpstr>Recommendations of Previous Research in Province 2</vt:lpstr>
      <vt:lpstr>Create Enabling Environment in Provincial and Local Level Agricultural Extension Offices</vt:lpstr>
      <vt:lpstr>Objectives of Current Research</vt:lpstr>
      <vt:lpstr>Action Research Methods</vt:lpstr>
      <vt:lpstr>Progress to date</vt:lpstr>
      <vt:lpstr>Current situation of Agriculture Extension services</vt:lpstr>
      <vt:lpstr>Envisioning the future of family agriculture  </vt:lpstr>
      <vt:lpstr>Types of interest and needs for agriculture inputs and services among farmers</vt:lpstr>
      <vt:lpstr>Farmers’ expectations from and concerns about Commercialization of agriculture </vt:lpstr>
      <vt:lpstr>Learning gained so far…..contd..</vt:lpstr>
      <vt:lpstr>Learning gained so far…..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Maro Haas</dc:creator>
  <cp:lastModifiedBy>Madhav Karki</cp:lastModifiedBy>
  <cp:revision>149</cp:revision>
  <dcterms:created xsi:type="dcterms:W3CDTF">2014-12-18T15:20:13Z</dcterms:created>
  <dcterms:modified xsi:type="dcterms:W3CDTF">2021-06-21T05:25:11Z</dcterms:modified>
</cp:coreProperties>
</file>