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75" r:id="rId4"/>
    <p:sldId id="280" r:id="rId5"/>
    <p:sldId id="282" r:id="rId6"/>
    <p:sldId id="276" r:id="rId7"/>
    <p:sldId id="284" r:id="rId8"/>
    <p:sldId id="306" r:id="rId9"/>
    <p:sldId id="285" r:id="rId10"/>
    <p:sldId id="286" r:id="rId11"/>
    <p:sldId id="287" r:id="rId12"/>
    <p:sldId id="313" r:id="rId13"/>
    <p:sldId id="315" r:id="rId14"/>
    <p:sldId id="314" r:id="rId15"/>
    <p:sldId id="316" r:id="rId16"/>
    <p:sldId id="317" r:id="rId17"/>
    <p:sldId id="294" r:id="rId18"/>
    <p:sldId id="293" r:id="rId19"/>
    <p:sldId id="291" r:id="rId20"/>
    <p:sldId id="290" r:id="rId21"/>
    <p:sldId id="298" r:id="rId22"/>
    <p:sldId id="278" r:id="rId23"/>
    <p:sldId id="297" r:id="rId24"/>
    <p:sldId id="312" r:id="rId25"/>
    <p:sldId id="318" r:id="rId26"/>
    <p:sldId id="295" r:id="rId27"/>
    <p:sldId id="277" r:id="rId28"/>
    <p:sldId id="296" r:id="rId29"/>
    <p:sldId id="299" r:id="rId30"/>
    <p:sldId id="279" r:id="rId31"/>
    <p:sldId id="311" r:id="rId32"/>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5"/>
  </p:normalViewPr>
  <p:slideViewPr>
    <p:cSldViewPr>
      <p:cViewPr varScale="1">
        <p:scale>
          <a:sx n="107" d="100"/>
          <a:sy n="107" d="100"/>
        </p:scale>
        <p:origin x="56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floor>
    <c:sideWall>
      <c:thickness val="0"/>
    </c:sideWall>
    <c:backWall>
      <c:thickness val="0"/>
    </c:backWall>
    <c:plotArea>
      <c:layout>
        <c:manualLayout>
          <c:layoutTarget val="inner"/>
          <c:xMode val="edge"/>
          <c:yMode val="edge"/>
          <c:x val="2.141296075916432E-2"/>
          <c:y val="0"/>
          <c:w val="0.97858703924083568"/>
          <c:h val="1"/>
        </c:manualLayout>
      </c:layout>
      <c:pie3DChart>
        <c:varyColors val="1"/>
        <c:ser>
          <c:idx val="0"/>
          <c:order val="0"/>
          <c:explosion val="32"/>
          <c:dLbls>
            <c:dLbl>
              <c:idx val="0"/>
              <c:layout>
                <c:manualLayout>
                  <c:x val="-0.18534875235074524"/>
                  <c:y val="0.17339703758599942"/>
                </c:manualLayout>
              </c:layout>
              <c:spPr/>
              <c:txPr>
                <a:bodyPr/>
                <a:lstStyle/>
                <a:p>
                  <a:pPr>
                    <a:defRPr sz="1100"/>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671-FA41-AA94-45F62727BA6C}"/>
                </c:ext>
              </c:extLst>
            </c:dLbl>
            <c:dLbl>
              <c:idx val="1"/>
              <c:layout>
                <c:manualLayout>
                  <c:x val="-0.15127103058646127"/>
                  <c:y val="-0.22645443504313931"/>
                </c:manualLayout>
              </c:layout>
              <c:spPr/>
              <c:txPr>
                <a:bodyPr/>
                <a:lstStyle/>
                <a:p>
                  <a:pPr>
                    <a:defRPr sz="1100"/>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671-FA41-AA94-45F62727BA6C}"/>
                </c:ext>
              </c:extLst>
            </c:dLbl>
            <c:dLbl>
              <c:idx val="2"/>
              <c:layout>
                <c:manualLayout>
                  <c:x val="0.17432696897255912"/>
                  <c:y val="7.082866190119692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671-FA41-AA94-45F62727BA6C}"/>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Sheet1!$B$5:$B$7</c:f>
              <c:strCache>
                <c:ptCount val="3"/>
                <c:pt idx="0">
                  <c:v>Agriculture</c:v>
                </c:pt>
                <c:pt idx="1">
                  <c:v>Industry </c:v>
                </c:pt>
                <c:pt idx="2">
                  <c:v>Services</c:v>
                </c:pt>
              </c:strCache>
            </c:strRef>
          </c:cat>
          <c:val>
            <c:numRef>
              <c:f>Sheet1!$C$5:$C$7</c:f>
              <c:numCache>
                <c:formatCode>General</c:formatCode>
                <c:ptCount val="3"/>
                <c:pt idx="0">
                  <c:v>23.3</c:v>
                </c:pt>
                <c:pt idx="1">
                  <c:v>36.300000000000004</c:v>
                </c:pt>
                <c:pt idx="2">
                  <c:v>40.4</c:v>
                </c:pt>
              </c:numCache>
            </c:numRef>
          </c:val>
          <c:extLst>
            <c:ext xmlns:c16="http://schemas.microsoft.com/office/drawing/2014/chart" uri="{C3380CC4-5D6E-409C-BE32-E72D297353CC}">
              <c16:uniqueId val="{00000003-A671-FA41-AA94-45F62727BA6C}"/>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200">
          <a:latin typeface="Helvetica" pitchFamily="34" charset="0"/>
          <a:cs typeface="Helvetica" pitchFamily="34" charset="0"/>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h-TH"/>
          </a:p>
        </p:txBody>
      </p:sp>
      <p:sp>
        <p:nvSpPr>
          <p:cNvPr id="4" name="Date Placeholder 3"/>
          <p:cNvSpPr>
            <a:spLocks noGrp="1"/>
          </p:cNvSpPr>
          <p:nvPr>
            <p:ph type="dt" sz="half" idx="10"/>
          </p:nvPr>
        </p:nvSpPr>
        <p:spPr/>
        <p:txBody>
          <a:bodyPr/>
          <a:lstStyle/>
          <a:p>
            <a:fld id="{42C55417-6118-49CE-9549-73261839B96A}" type="datetimeFigureOut">
              <a:rPr lang="th-TH" smtClean="0"/>
              <a:pPr/>
              <a:t>04/07/62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F35BCDD-22AD-4F90-8D43-502E58DF9CF6}"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42C55417-6118-49CE-9549-73261839B96A}" type="datetimeFigureOut">
              <a:rPr lang="th-TH" smtClean="0"/>
              <a:pPr/>
              <a:t>04/07/62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F35BCDD-22AD-4F90-8D43-502E58DF9CF6}"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42C55417-6118-49CE-9549-73261839B96A}" type="datetimeFigureOut">
              <a:rPr lang="th-TH" smtClean="0"/>
              <a:pPr/>
              <a:t>04/07/62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F35BCDD-22AD-4F90-8D43-502E58DF9CF6}"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42C55417-6118-49CE-9549-73261839B96A}" type="datetimeFigureOut">
              <a:rPr lang="th-TH" smtClean="0"/>
              <a:pPr/>
              <a:t>04/07/62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F35BCDD-22AD-4F90-8D43-502E58DF9CF6}"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C55417-6118-49CE-9549-73261839B96A}" type="datetimeFigureOut">
              <a:rPr lang="th-TH" smtClean="0"/>
              <a:pPr/>
              <a:t>04/07/62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F35BCDD-22AD-4F90-8D43-502E58DF9CF6}"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p:cNvSpPr>
            <a:spLocks noGrp="1"/>
          </p:cNvSpPr>
          <p:nvPr>
            <p:ph type="dt" sz="half" idx="10"/>
          </p:nvPr>
        </p:nvSpPr>
        <p:spPr/>
        <p:txBody>
          <a:bodyPr/>
          <a:lstStyle/>
          <a:p>
            <a:fld id="{42C55417-6118-49CE-9549-73261839B96A}" type="datetimeFigureOut">
              <a:rPr lang="th-TH" smtClean="0"/>
              <a:pPr/>
              <a:t>04/07/62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F35BCDD-22AD-4F90-8D43-502E58DF9CF6}"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p:cNvSpPr>
            <a:spLocks noGrp="1"/>
          </p:cNvSpPr>
          <p:nvPr>
            <p:ph type="dt" sz="half" idx="10"/>
          </p:nvPr>
        </p:nvSpPr>
        <p:spPr/>
        <p:txBody>
          <a:bodyPr/>
          <a:lstStyle/>
          <a:p>
            <a:fld id="{42C55417-6118-49CE-9549-73261839B96A}" type="datetimeFigureOut">
              <a:rPr lang="th-TH" smtClean="0"/>
              <a:pPr/>
              <a:t>04/07/62</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7F35BCDD-22AD-4F90-8D43-502E58DF9CF6}"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Date Placeholder 2"/>
          <p:cNvSpPr>
            <a:spLocks noGrp="1"/>
          </p:cNvSpPr>
          <p:nvPr>
            <p:ph type="dt" sz="half" idx="10"/>
          </p:nvPr>
        </p:nvSpPr>
        <p:spPr/>
        <p:txBody>
          <a:bodyPr/>
          <a:lstStyle/>
          <a:p>
            <a:fld id="{42C55417-6118-49CE-9549-73261839B96A}" type="datetimeFigureOut">
              <a:rPr lang="th-TH" smtClean="0"/>
              <a:pPr/>
              <a:t>04/07/62</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7F35BCDD-22AD-4F90-8D43-502E58DF9CF6}"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55417-6118-49CE-9549-73261839B96A}" type="datetimeFigureOut">
              <a:rPr lang="th-TH" smtClean="0"/>
              <a:pPr/>
              <a:t>04/07/62</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7F35BCDD-22AD-4F90-8D43-502E58DF9CF6}"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C55417-6118-49CE-9549-73261839B96A}" type="datetimeFigureOut">
              <a:rPr lang="th-TH" smtClean="0"/>
              <a:pPr/>
              <a:t>04/07/62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F35BCDD-22AD-4F90-8D43-502E58DF9CF6}"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C55417-6118-49CE-9549-73261839B96A}" type="datetimeFigureOut">
              <a:rPr lang="th-TH" smtClean="0"/>
              <a:pPr/>
              <a:t>04/07/62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F35BCDD-22AD-4F90-8D43-502E58DF9CF6}"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55417-6118-49CE-9549-73261839B96A}" type="datetimeFigureOut">
              <a:rPr lang="th-TH" smtClean="0"/>
              <a:pPr/>
              <a:t>04/07/62</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5BCDD-22AD-4F90-8D43-502E58DF9CF6}"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nz/url?sa=i&amp;rct=j&amp;q=map+of+myanmar+states&amp;source=images&amp;cd=&amp;cad=rja&amp;docid=3E2GS2G9vJ-GJM&amp;tbnid=eDkcERJk6kedCM:&amp;ved=0CAUQjRw&amp;url=http://5starmyanmar.com/Myanmar-Burma-Maps.htm&amp;ei=5OMzUYS5NYmJlQWez4GgCg&amp;bvm=bv.43148975,d.dGI&amp;psig=AFQjCNGdyoDguILrvvAVRLnc5ttOg5CebQ&amp;ust=1362441566722190"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66800"/>
            <a:ext cx="7086600" cy="2133600"/>
          </a:xfrm>
        </p:spPr>
        <p:txBody>
          <a:bodyPr>
            <a:normAutofit fontScale="90000"/>
          </a:bodyPr>
          <a:lstStyle/>
          <a:p>
            <a:r>
              <a:rPr lang="en-US" b="1" dirty="0">
                <a:solidFill>
                  <a:srgbClr val="C00000"/>
                </a:solidFill>
                <a:effectLst>
                  <a:outerShdw blurRad="38100" dist="38100" dir="2700000" algn="tl">
                    <a:srgbClr val="000000">
                      <a:alpha val="43137"/>
                    </a:srgbClr>
                  </a:outerShdw>
                </a:effectLst>
              </a:rPr>
              <a:t>Industry and Government Engagement in Myanmar’s Cassava Sector</a:t>
            </a:r>
            <a:br>
              <a:rPr lang="en-GB" b="1" dirty="0">
                <a:solidFill>
                  <a:srgbClr val="C00000"/>
                </a:solidFill>
                <a:effectLst>
                  <a:outerShdw blurRad="38100" dist="38100" dir="2700000" algn="tl">
                    <a:srgbClr val="000000">
                      <a:alpha val="43137"/>
                    </a:srgbClr>
                  </a:outerShdw>
                </a:effectLst>
              </a:rPr>
            </a:br>
            <a:endParaRPr lang="th-TH" dirty="0"/>
          </a:p>
        </p:txBody>
      </p:sp>
      <p:sp>
        <p:nvSpPr>
          <p:cNvPr id="5" name="Rectangle 4"/>
          <p:cNvSpPr/>
          <p:nvPr/>
        </p:nvSpPr>
        <p:spPr>
          <a:xfrm>
            <a:off x="609600" y="3733800"/>
            <a:ext cx="7848600" cy="830997"/>
          </a:xfrm>
          <a:prstGeom prst="rect">
            <a:avLst/>
          </a:prstGeom>
        </p:spPr>
        <p:txBody>
          <a:bodyPr wrap="square">
            <a:spAutoFit/>
          </a:bodyPr>
          <a:lstStyle/>
          <a:p>
            <a:pPr algn="ctr">
              <a:defRPr/>
            </a:pPr>
            <a:r>
              <a:rPr lang="en-US" sz="2400" b="1" dirty="0"/>
              <a:t>Tin </a:t>
            </a:r>
            <a:r>
              <a:rPr lang="en-US" sz="2400" b="1" dirty="0" err="1"/>
              <a:t>Maung</a:t>
            </a:r>
            <a:r>
              <a:rPr lang="en-US" sz="2400" b="1" dirty="0"/>
              <a:t> Aye, </a:t>
            </a:r>
            <a:r>
              <a:rPr lang="en-US" sz="2400" b="1" dirty="0" err="1"/>
              <a:t>Kyaw</a:t>
            </a:r>
            <a:r>
              <a:rPr lang="en-US" sz="2400" b="1" dirty="0"/>
              <a:t> </a:t>
            </a:r>
            <a:r>
              <a:rPr lang="en-US" sz="2400" b="1" dirty="0" err="1"/>
              <a:t>Thuya</a:t>
            </a:r>
            <a:r>
              <a:rPr lang="en-US" sz="2400" b="1" dirty="0"/>
              <a:t>, </a:t>
            </a:r>
            <a:r>
              <a:rPr lang="en-US" sz="2400" b="1" dirty="0" err="1"/>
              <a:t>Nilar</a:t>
            </a:r>
            <a:r>
              <a:rPr lang="en-US" sz="2400" b="1" dirty="0"/>
              <a:t> </a:t>
            </a:r>
            <a:r>
              <a:rPr lang="en-US" sz="2400" b="1" dirty="0" err="1"/>
              <a:t>Aung</a:t>
            </a:r>
            <a:r>
              <a:rPr lang="en-US" sz="2400" b="1" dirty="0"/>
              <a:t> and Thant </a:t>
            </a:r>
            <a:r>
              <a:rPr lang="en-US" sz="2400" b="1" dirty="0" err="1"/>
              <a:t>Lwin</a:t>
            </a:r>
            <a:r>
              <a:rPr lang="en-US" sz="2400" b="1" dirty="0"/>
              <a:t> </a:t>
            </a:r>
            <a:r>
              <a:rPr lang="en-US" sz="2400" b="1" dirty="0" err="1"/>
              <a:t>Oo</a:t>
            </a:r>
            <a:endParaRPr lang="en-US" sz="2400" b="1" dirty="0"/>
          </a:p>
          <a:p>
            <a:pPr algn="ctr">
              <a:defRPr/>
            </a:pPr>
            <a:r>
              <a:rPr lang="en-US" sz="2400" b="1" dirty="0"/>
              <a:t>June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C00000"/>
                </a:solidFill>
              </a:rPr>
              <a:t>Potential role of cassava</a:t>
            </a:r>
            <a:endParaRPr lang="th-TH" sz="4000" b="1" dirty="0">
              <a:solidFill>
                <a:srgbClr val="C00000"/>
              </a:solidFill>
            </a:endParaRPr>
          </a:p>
        </p:txBody>
      </p:sp>
      <p:sp>
        <p:nvSpPr>
          <p:cNvPr id="6" name="Content Placeholder 5"/>
          <p:cNvSpPr>
            <a:spLocks noGrp="1"/>
          </p:cNvSpPr>
          <p:nvPr>
            <p:ph sz="quarter" idx="4"/>
          </p:nvPr>
        </p:nvSpPr>
        <p:spPr>
          <a:xfrm>
            <a:off x="152400" y="2133600"/>
            <a:ext cx="4724400" cy="3276600"/>
          </a:xfrm>
        </p:spPr>
        <p:txBody>
          <a:bodyPr>
            <a:noAutofit/>
          </a:bodyPr>
          <a:lstStyle/>
          <a:p>
            <a:pPr>
              <a:buFont typeface="Wingdings" pitchFamily="2" charset="2"/>
              <a:buChar char="q"/>
            </a:pPr>
            <a:r>
              <a:rPr lang="de-DE" dirty="0"/>
              <a:t>Cassava is an important crop for both agro-industry development and export earning</a:t>
            </a:r>
          </a:p>
          <a:p>
            <a:pPr>
              <a:buNone/>
            </a:pPr>
            <a:endParaRPr lang="de-DE" dirty="0"/>
          </a:p>
          <a:p>
            <a:pPr>
              <a:buFont typeface="Wingdings" pitchFamily="2" charset="2"/>
              <a:buChar char="q"/>
            </a:pPr>
            <a:r>
              <a:rPr lang="en-US" dirty="0"/>
              <a:t>Cassava industry creates many job opportunities for rural women to earn income for their families</a:t>
            </a:r>
            <a:endParaRPr lang="de-DE" dirty="0"/>
          </a:p>
          <a:p>
            <a:pPr>
              <a:buNone/>
            </a:pPr>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1143000"/>
            <a:ext cx="3657600" cy="2743200"/>
          </a:xfrm>
          <a:prstGeom prst="rect">
            <a:avLst/>
          </a:prstGeom>
          <a:ln>
            <a:noFill/>
          </a:ln>
          <a:effectLst>
            <a:softEdge rad="112500"/>
          </a:effec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3962400"/>
            <a:ext cx="3657600" cy="274320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fontScale="90000"/>
          </a:bodyPr>
          <a:lstStyle/>
          <a:p>
            <a:r>
              <a:rPr lang="en-US" sz="4000" b="1" dirty="0">
                <a:solidFill>
                  <a:srgbClr val="C00000"/>
                </a:solidFill>
              </a:rPr>
              <a:t>Current cassava industry</a:t>
            </a:r>
            <a:endParaRPr lang="th-TH" sz="4000" b="1" dirty="0">
              <a:solidFill>
                <a:srgbClr val="C00000"/>
              </a:solidFill>
            </a:endParaRPr>
          </a:p>
        </p:txBody>
      </p:sp>
      <p:pic>
        <p:nvPicPr>
          <p:cNvPr id="5" name="Picture 2" descr="http://5starmyanmar.com/MyanmarStatesMap.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228600"/>
            <a:ext cx="2882803" cy="6400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sz="half" idx="1"/>
          </p:nvPr>
        </p:nvSpPr>
        <p:spPr>
          <a:xfrm>
            <a:off x="457200" y="1905000"/>
            <a:ext cx="4038600" cy="2667000"/>
          </a:xfrm>
          <a:ln>
            <a:noFill/>
          </a:ln>
        </p:spPr>
        <p:txBody>
          <a:bodyPr>
            <a:noAutofit/>
          </a:bodyPr>
          <a:lstStyle/>
          <a:p>
            <a:pPr marL="457200" indent="-457200">
              <a:buClr>
                <a:srgbClr val="C00000"/>
              </a:buClr>
              <a:buFont typeface="Wingdings" pitchFamily="2" charset="2"/>
              <a:buChar char="q"/>
              <a:defRPr/>
            </a:pPr>
            <a:r>
              <a:rPr lang="en-US" sz="2400" dirty="0"/>
              <a:t>Starch processing is the main industry</a:t>
            </a:r>
          </a:p>
          <a:p>
            <a:pPr marL="457200" indent="-457200">
              <a:buClr>
                <a:srgbClr val="C00000"/>
              </a:buClr>
              <a:buFont typeface="Wingdings" pitchFamily="2" charset="2"/>
              <a:buChar char="q"/>
              <a:defRPr/>
            </a:pPr>
            <a:endParaRPr lang="en-US" sz="2400" dirty="0"/>
          </a:p>
          <a:p>
            <a:pPr marL="457200" indent="-457200">
              <a:buClr>
                <a:srgbClr val="C00000"/>
              </a:buClr>
              <a:buFont typeface="Wingdings" pitchFamily="2" charset="2"/>
              <a:buChar char="q"/>
              <a:defRPr/>
            </a:pPr>
            <a:r>
              <a:rPr lang="en-US" sz="2400" dirty="0"/>
              <a:t>Most of the processing factories are located in </a:t>
            </a:r>
            <a:r>
              <a:rPr lang="en-US" sz="2400" dirty="0" err="1"/>
              <a:t>Ayeyarwady</a:t>
            </a:r>
            <a:r>
              <a:rPr lang="en-US" sz="2400" dirty="0"/>
              <a:t> region</a:t>
            </a:r>
          </a:p>
          <a:p>
            <a:pPr marL="457200" indent="-457200">
              <a:buClr>
                <a:srgbClr val="C00000"/>
              </a:buClr>
              <a:buFont typeface="Wingdings" pitchFamily="2" charset="2"/>
              <a:buChar char="q"/>
              <a:defRPr/>
            </a:pPr>
            <a:endParaRPr lang="en-NZ" sz="2400" dirty="0"/>
          </a:p>
        </p:txBody>
      </p:sp>
      <p:sp>
        <p:nvSpPr>
          <p:cNvPr id="7" name="5-Point Star 6"/>
          <p:cNvSpPr/>
          <p:nvPr/>
        </p:nvSpPr>
        <p:spPr>
          <a:xfrm>
            <a:off x="6172200" y="1143000"/>
            <a:ext cx="548640" cy="54864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5-Point Star 7"/>
          <p:cNvSpPr/>
          <p:nvPr/>
        </p:nvSpPr>
        <p:spPr>
          <a:xfrm>
            <a:off x="6141720" y="3779520"/>
            <a:ext cx="182880" cy="1828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5-Point Star 16"/>
          <p:cNvSpPr/>
          <p:nvPr/>
        </p:nvSpPr>
        <p:spPr>
          <a:xfrm>
            <a:off x="5943600" y="4495800"/>
            <a:ext cx="18288" cy="182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3" name="Group 22"/>
          <p:cNvGrpSpPr/>
          <p:nvPr/>
        </p:nvGrpSpPr>
        <p:grpSpPr>
          <a:xfrm>
            <a:off x="5696712" y="4191000"/>
            <a:ext cx="323088" cy="246888"/>
            <a:chOff x="5696712" y="4191000"/>
            <a:chExt cx="323088" cy="246888"/>
          </a:xfrm>
        </p:grpSpPr>
        <p:sp>
          <p:nvSpPr>
            <p:cNvPr id="12" name="5-Point Star 11"/>
            <p:cNvSpPr/>
            <p:nvPr/>
          </p:nvSpPr>
          <p:spPr>
            <a:xfrm>
              <a:off x="5849112" y="4191000"/>
              <a:ext cx="18288" cy="182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 name="5-Point Star 13"/>
            <p:cNvSpPr/>
            <p:nvPr/>
          </p:nvSpPr>
          <p:spPr>
            <a:xfrm>
              <a:off x="5925312" y="4419600"/>
              <a:ext cx="18288" cy="182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5-Point Star 14"/>
            <p:cNvSpPr/>
            <p:nvPr/>
          </p:nvSpPr>
          <p:spPr>
            <a:xfrm>
              <a:off x="6001512" y="4343400"/>
              <a:ext cx="18288" cy="182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8" name="5-Point Star 17"/>
            <p:cNvSpPr/>
            <p:nvPr/>
          </p:nvSpPr>
          <p:spPr>
            <a:xfrm>
              <a:off x="5849112" y="4343400"/>
              <a:ext cx="18288" cy="182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9" name="5-Point Star 18"/>
            <p:cNvSpPr/>
            <p:nvPr/>
          </p:nvSpPr>
          <p:spPr>
            <a:xfrm>
              <a:off x="5830824" y="4419600"/>
              <a:ext cx="18288" cy="182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0" name="5-Point Star 19"/>
            <p:cNvSpPr/>
            <p:nvPr/>
          </p:nvSpPr>
          <p:spPr>
            <a:xfrm>
              <a:off x="5696712" y="4401312"/>
              <a:ext cx="18288" cy="182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1" name="5-Point Star 20"/>
            <p:cNvSpPr/>
            <p:nvPr/>
          </p:nvSpPr>
          <p:spPr>
            <a:xfrm>
              <a:off x="5696712" y="4191000"/>
              <a:ext cx="18288" cy="182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2" name="5-Point Star 21"/>
            <p:cNvSpPr/>
            <p:nvPr/>
          </p:nvSpPr>
          <p:spPr>
            <a:xfrm>
              <a:off x="5907024" y="4267200"/>
              <a:ext cx="18288" cy="182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33400" y="2133600"/>
            <a:ext cx="6934200" cy="2667000"/>
          </a:xfrm>
          <a:prstGeom prst="rect">
            <a:avLst/>
          </a:prstGeom>
        </p:spPr>
        <p:txBody>
          <a:bodyPr vert="horz" lIns="91440" tIns="45720" rIns="91440" bIns="45720" rtlCol="0">
            <a:noAutofit/>
          </a:bodyPr>
          <a:lstStyle/>
          <a:p>
            <a:pPr marL="457200" lvl="0" indent="-457200">
              <a:buClr>
                <a:srgbClr val="C00000"/>
              </a:buClr>
              <a:buFont typeface="Wingdings" pitchFamily="2" charset="2"/>
              <a:buChar char="q"/>
              <a:defRPr/>
            </a:pPr>
            <a:endParaRPr lang="en-US" sz="2400" dirty="0"/>
          </a:p>
          <a:p>
            <a:pPr marL="457200" lvl="0" indent="-457200">
              <a:buClr>
                <a:srgbClr val="C00000"/>
              </a:buClr>
              <a:buFont typeface="Wingdings" pitchFamily="2" charset="2"/>
              <a:buChar char="q"/>
              <a:defRPr/>
            </a:pPr>
            <a:r>
              <a:rPr lang="en-US" sz="2400" dirty="0"/>
              <a:t>It is state-owned factory in </a:t>
            </a:r>
            <a:r>
              <a:rPr lang="en-US" sz="2400" dirty="0" err="1"/>
              <a:t>Daike</a:t>
            </a:r>
            <a:r>
              <a:rPr lang="en-US" sz="2400" dirty="0"/>
              <a:t> </a:t>
            </a:r>
            <a:r>
              <a:rPr lang="en-US" sz="2400" dirty="0" err="1"/>
              <a:t>Oo</a:t>
            </a:r>
            <a:r>
              <a:rPr lang="en-US" sz="2400" dirty="0"/>
              <a:t> township in </a:t>
            </a:r>
            <a:r>
              <a:rPr lang="en-US" sz="2400" dirty="0" err="1"/>
              <a:t>Bago</a:t>
            </a:r>
            <a:r>
              <a:rPr lang="en-US" sz="2400" dirty="0"/>
              <a:t> region</a:t>
            </a:r>
          </a:p>
          <a:p>
            <a:pPr marL="457200" lvl="0" indent="-457200">
              <a:buClr>
                <a:srgbClr val="C00000"/>
              </a:buClr>
              <a:buFont typeface="Wingdings" pitchFamily="2" charset="2"/>
              <a:buChar char="q"/>
              <a:defRPr/>
            </a:pPr>
            <a:endParaRPr lang="en-US" sz="2400" dirty="0"/>
          </a:p>
          <a:p>
            <a:pPr marL="457200" lvl="0" indent="-457200">
              <a:buClr>
                <a:srgbClr val="C00000"/>
              </a:buClr>
              <a:buFont typeface="Wingdings" pitchFamily="2" charset="2"/>
              <a:buChar char="q"/>
              <a:defRPr/>
            </a:pPr>
            <a:r>
              <a:rPr lang="en-US" sz="2400" dirty="0" err="1"/>
              <a:t>Daike</a:t>
            </a:r>
            <a:r>
              <a:rPr lang="en-US" sz="2400" dirty="0"/>
              <a:t> </a:t>
            </a:r>
            <a:r>
              <a:rPr lang="en-US" sz="2400" dirty="0" err="1"/>
              <a:t>Oo</a:t>
            </a:r>
            <a:r>
              <a:rPr lang="en-US" sz="2400" dirty="0"/>
              <a:t> factory formerly produced monosodium glutamate (MSG) in the 1980s before being transformed to a starch factory</a:t>
            </a:r>
          </a:p>
          <a:p>
            <a:pPr marL="457200" lvl="0" indent="-457200">
              <a:buClr>
                <a:srgbClr val="C00000"/>
              </a:buClr>
              <a:buFont typeface="Wingdings" pitchFamily="2" charset="2"/>
              <a:buChar char="q"/>
              <a:defRPr/>
            </a:pPr>
            <a:endParaRPr lang="en-US" sz="2400" dirty="0"/>
          </a:p>
          <a:p>
            <a:pPr marL="457200" lvl="0" indent="-457200">
              <a:buClr>
                <a:srgbClr val="C00000"/>
              </a:buClr>
              <a:defRPr/>
            </a:pPr>
            <a:endParaRPr lang="en-US" sz="2400" dirty="0"/>
          </a:p>
        </p:txBody>
      </p:sp>
      <p:sp>
        <p:nvSpPr>
          <p:cNvPr id="6" name="Title 1"/>
          <p:cNvSpPr>
            <a:spLocks noGrp="1"/>
          </p:cNvSpPr>
          <p:nvPr>
            <p:ph type="title"/>
          </p:nvPr>
        </p:nvSpPr>
        <p:spPr>
          <a:xfrm>
            <a:off x="381000" y="533400"/>
            <a:ext cx="6096000" cy="1162050"/>
          </a:xfrm>
        </p:spPr>
        <p:txBody>
          <a:bodyPr anchor="ctr">
            <a:noAutofit/>
          </a:bodyPr>
          <a:lstStyle/>
          <a:p>
            <a:r>
              <a:rPr lang="en-US" sz="4000" dirty="0" err="1">
                <a:solidFill>
                  <a:srgbClr val="C00000"/>
                </a:solidFill>
              </a:rPr>
              <a:t>Daike</a:t>
            </a:r>
            <a:r>
              <a:rPr lang="en-US" sz="4000" dirty="0">
                <a:solidFill>
                  <a:srgbClr val="C00000"/>
                </a:solidFill>
              </a:rPr>
              <a:t> </a:t>
            </a:r>
            <a:r>
              <a:rPr lang="en-US" sz="4000" dirty="0" err="1">
                <a:solidFill>
                  <a:srgbClr val="C00000"/>
                </a:solidFill>
              </a:rPr>
              <a:t>Oo</a:t>
            </a:r>
            <a:r>
              <a:rPr lang="en-US" sz="4000" dirty="0">
                <a:solidFill>
                  <a:srgbClr val="C00000"/>
                </a:solidFill>
              </a:rPr>
              <a:t> starch factory</a:t>
            </a:r>
            <a:endParaRPr lang="th-TH" sz="4000"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04800" y="1600200"/>
            <a:ext cx="4419600" cy="2286000"/>
          </a:xfrm>
          <a:prstGeom prst="rect">
            <a:avLst/>
          </a:prstGeom>
        </p:spPr>
        <p:txBody>
          <a:bodyPr vert="horz" lIns="91440" tIns="45720" rIns="91440" bIns="45720" rtlCol="0">
            <a:noAutofit/>
          </a:bodyPr>
          <a:lstStyle/>
          <a:p>
            <a:pPr marL="457200" lvl="0" indent="-457200">
              <a:buClr>
                <a:srgbClr val="C00000"/>
              </a:buClr>
              <a:buFont typeface="Wingdings" pitchFamily="2" charset="2"/>
              <a:buChar char="q"/>
              <a:defRPr/>
            </a:pPr>
            <a:r>
              <a:rPr lang="en-US" sz="2400" dirty="0"/>
              <a:t>Processing capacity</a:t>
            </a:r>
          </a:p>
          <a:p>
            <a:r>
              <a:rPr lang="en-US" sz="2400" dirty="0"/>
              <a:t>(starch 600 ton/day production line since Jan, 2011)</a:t>
            </a:r>
          </a:p>
          <a:p>
            <a:endParaRPr lang="en-US" sz="2400" dirty="0"/>
          </a:p>
          <a:p>
            <a:pPr marL="457200" lvl="0" indent="-457200">
              <a:buClr>
                <a:srgbClr val="C00000"/>
              </a:buClr>
              <a:buFont typeface="Wingdings" pitchFamily="2" charset="2"/>
              <a:buChar char="q"/>
              <a:defRPr/>
            </a:pPr>
            <a:r>
              <a:rPr lang="en-US" sz="2400" dirty="0"/>
              <a:t>Produces only for exports (mainly to China)</a:t>
            </a:r>
          </a:p>
          <a:p>
            <a:endParaRPr lang="en-US" sz="2400" dirty="0"/>
          </a:p>
        </p:txBody>
      </p:sp>
      <p:sp>
        <p:nvSpPr>
          <p:cNvPr id="6" name="Title 1"/>
          <p:cNvSpPr>
            <a:spLocks noGrp="1"/>
          </p:cNvSpPr>
          <p:nvPr>
            <p:ph type="title"/>
          </p:nvPr>
        </p:nvSpPr>
        <p:spPr>
          <a:xfrm>
            <a:off x="304800" y="533400"/>
            <a:ext cx="4191000" cy="1162050"/>
          </a:xfrm>
        </p:spPr>
        <p:txBody>
          <a:bodyPr>
            <a:noAutofit/>
          </a:bodyPr>
          <a:lstStyle/>
          <a:p>
            <a:pPr algn="ctr"/>
            <a:r>
              <a:rPr lang="en-US" sz="4000" dirty="0" err="1">
                <a:solidFill>
                  <a:srgbClr val="C00000"/>
                </a:solidFill>
              </a:rPr>
              <a:t>Yuzana</a:t>
            </a:r>
            <a:r>
              <a:rPr lang="en-US" sz="4000" dirty="0">
                <a:solidFill>
                  <a:srgbClr val="C00000"/>
                </a:solidFill>
              </a:rPr>
              <a:t> starch factory </a:t>
            </a:r>
            <a:endParaRPr lang="th-TH" sz="4000" dirty="0">
              <a:solidFill>
                <a:srgbClr val="C00000"/>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762000"/>
            <a:ext cx="4114800" cy="2743200"/>
          </a:xfrm>
          <a:prstGeom prst="rect">
            <a:avLst/>
          </a:prstGeom>
          <a:ln>
            <a:noFill/>
          </a:ln>
          <a:effectLst>
            <a:softEdge rad="112500"/>
          </a:effec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810000"/>
            <a:ext cx="4102817" cy="2743200"/>
          </a:xfrm>
          <a:prstGeom prst="rect">
            <a:avLst/>
          </a:prstGeom>
          <a:ln>
            <a:noFill/>
          </a:ln>
          <a:effectLst>
            <a:softEdge rad="112500"/>
          </a:effectLst>
        </p:spPr>
      </p:pic>
      <p:pic>
        <p:nvPicPr>
          <p:cNvPr id="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3810000"/>
            <a:ext cx="2261440" cy="2743200"/>
          </a:xfrm>
          <a:prstGeom prst="rect">
            <a:avLst/>
          </a:prstGeom>
          <a:ln>
            <a:noFill/>
          </a:ln>
          <a:effectLst>
            <a:softEdge rad="112500"/>
          </a:effectLst>
        </p:spPr>
      </p:pic>
      <p:pic>
        <p:nvPicPr>
          <p:cNvPr id="1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81800" y="3810000"/>
            <a:ext cx="2065164" cy="2743200"/>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04800" y="1752600"/>
            <a:ext cx="4648200" cy="2514600"/>
          </a:xfrm>
          <a:prstGeom prst="rect">
            <a:avLst/>
          </a:prstGeom>
        </p:spPr>
        <p:txBody>
          <a:bodyPr vert="horz" lIns="91440" tIns="45720" rIns="91440" bIns="45720" rtlCol="0">
            <a:noAutofit/>
          </a:bodyPr>
          <a:lstStyle/>
          <a:p>
            <a:pPr marL="457200" lvl="0" indent="-457200">
              <a:buClr>
                <a:srgbClr val="C00000"/>
              </a:buClr>
              <a:buFont typeface="Wingdings" pitchFamily="2" charset="2"/>
              <a:buChar char="q"/>
              <a:defRPr/>
            </a:pPr>
            <a:r>
              <a:rPr lang="en-US" sz="2400" dirty="0"/>
              <a:t>Large plantation on concession land (100, 000 ha)</a:t>
            </a:r>
          </a:p>
          <a:p>
            <a:pPr marL="457200" lvl="0" indent="-457200">
              <a:buClr>
                <a:srgbClr val="C00000"/>
              </a:buClr>
              <a:buFont typeface="Wingdings" pitchFamily="2" charset="2"/>
              <a:buChar char="q"/>
              <a:defRPr/>
            </a:pPr>
            <a:endParaRPr lang="en-US" sz="2400" dirty="0"/>
          </a:p>
          <a:p>
            <a:pPr marL="457200" indent="-457200">
              <a:buClr>
                <a:srgbClr val="C00000"/>
              </a:buClr>
              <a:buFont typeface="Wingdings" pitchFamily="2" charset="2"/>
              <a:buChar char="q"/>
              <a:defRPr/>
            </a:pPr>
            <a:r>
              <a:rPr lang="en-US" sz="2400" dirty="0"/>
              <a:t>Utilizes modern technologies including waste water treatment</a:t>
            </a:r>
          </a:p>
          <a:p>
            <a:pPr marL="457200" lvl="0" indent="-457200">
              <a:buClr>
                <a:srgbClr val="C00000"/>
              </a:buClr>
              <a:buFont typeface="Wingdings" pitchFamily="2" charset="2"/>
              <a:buChar char="q"/>
              <a:defRPr/>
            </a:pPr>
            <a:endParaRPr lang="en-US" sz="2400" dirty="0"/>
          </a:p>
          <a:p>
            <a:pPr marL="457200" lvl="0" indent="-457200">
              <a:buClr>
                <a:srgbClr val="C00000"/>
              </a:buClr>
              <a:defRPr/>
            </a:pPr>
            <a:r>
              <a:rPr lang="en-US" sz="2400" dirty="0"/>
              <a:t> </a:t>
            </a:r>
          </a:p>
        </p:txBody>
      </p:sp>
      <p:sp>
        <p:nvSpPr>
          <p:cNvPr id="6" name="Title 1"/>
          <p:cNvSpPr>
            <a:spLocks noGrp="1"/>
          </p:cNvSpPr>
          <p:nvPr>
            <p:ph type="title"/>
          </p:nvPr>
        </p:nvSpPr>
        <p:spPr>
          <a:xfrm>
            <a:off x="304800" y="533400"/>
            <a:ext cx="4495800" cy="1162050"/>
          </a:xfrm>
        </p:spPr>
        <p:txBody>
          <a:bodyPr>
            <a:noAutofit/>
          </a:bodyPr>
          <a:lstStyle/>
          <a:p>
            <a:r>
              <a:rPr lang="en-US" sz="4000" dirty="0" err="1">
                <a:solidFill>
                  <a:srgbClr val="C00000"/>
                </a:solidFill>
              </a:rPr>
              <a:t>Yuzana</a:t>
            </a:r>
            <a:r>
              <a:rPr lang="en-US" sz="4000" dirty="0">
                <a:solidFill>
                  <a:srgbClr val="C00000"/>
                </a:solidFill>
              </a:rPr>
              <a:t> cassava starch factory </a:t>
            </a:r>
            <a:endParaRPr lang="th-TH" sz="4000" dirty="0">
              <a:solidFill>
                <a:srgbClr val="C00000"/>
              </a:solidFill>
            </a:endParaRPr>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4038600"/>
            <a:ext cx="4019678" cy="2743200"/>
          </a:xfrm>
          <a:prstGeom prst="rect">
            <a:avLst/>
          </a:prstGeom>
          <a:ln>
            <a:noFill/>
          </a:ln>
          <a:effectLst>
            <a:softEdge rad="112500"/>
          </a:effec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914400"/>
            <a:ext cx="3894513" cy="2743200"/>
          </a:xfrm>
          <a:prstGeom prst="rect">
            <a:avLst/>
          </a:prstGeom>
          <a:ln>
            <a:noFill/>
          </a:ln>
          <a:effectLst>
            <a:softEdge rad="112500"/>
          </a:effec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3962400"/>
            <a:ext cx="4495800" cy="274320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3050"/>
            <a:ext cx="3008313" cy="1162050"/>
          </a:xfrm>
        </p:spPr>
        <p:txBody>
          <a:bodyPr>
            <a:noAutofit/>
          </a:bodyPr>
          <a:lstStyle/>
          <a:p>
            <a:r>
              <a:rPr lang="en-US" sz="4000" dirty="0">
                <a:solidFill>
                  <a:srgbClr val="C00000"/>
                </a:solidFill>
              </a:rPr>
              <a:t>Tint </a:t>
            </a:r>
            <a:r>
              <a:rPr lang="en-US" sz="4000" dirty="0" err="1">
                <a:solidFill>
                  <a:srgbClr val="C00000"/>
                </a:solidFill>
              </a:rPr>
              <a:t>Tint</a:t>
            </a:r>
            <a:r>
              <a:rPr lang="en-US" sz="4000" dirty="0">
                <a:solidFill>
                  <a:srgbClr val="C00000"/>
                </a:solidFill>
              </a:rPr>
              <a:t> Agriculture</a:t>
            </a:r>
            <a:endParaRPr lang="th-TH" sz="4000" dirty="0">
              <a:solidFill>
                <a:srgbClr val="C00000"/>
              </a:solidFill>
            </a:endParaRPr>
          </a:p>
        </p:txBody>
      </p:sp>
      <p:pic>
        <p:nvPicPr>
          <p:cNvPr id="7" name="Picture 6" descr="IMG_032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28600" y="1295400"/>
            <a:ext cx="4747846" cy="3657600"/>
          </a:xfrm>
          <a:prstGeom prst="rect">
            <a:avLst/>
          </a:prstGeom>
        </p:spPr>
      </p:pic>
      <p:sp>
        <p:nvSpPr>
          <p:cNvPr id="8" name="Content Placeholder 2"/>
          <p:cNvSpPr txBox="1">
            <a:spLocks/>
          </p:cNvSpPr>
          <p:nvPr/>
        </p:nvSpPr>
        <p:spPr>
          <a:xfrm>
            <a:off x="457200" y="4724400"/>
            <a:ext cx="8229600" cy="2057400"/>
          </a:xfrm>
          <a:prstGeom prst="rect">
            <a:avLst/>
          </a:prstGeom>
        </p:spPr>
        <p:txBody>
          <a:bodyPr vert="horz" lIns="91440" tIns="45720" rIns="91440" bIns="45720" rtlCol="0">
            <a:noAutofit/>
          </a:bodyPr>
          <a:lstStyle/>
          <a:p>
            <a:pPr marL="457200" lvl="0" indent="-457200">
              <a:buClr>
                <a:srgbClr val="C00000"/>
              </a:buClr>
              <a:buFont typeface="Wingdings" pitchFamily="2" charset="2"/>
              <a:buChar char="q"/>
              <a:defRPr/>
            </a:pPr>
            <a:r>
              <a:rPr lang="en-US" sz="2400" dirty="0"/>
              <a:t>Large plantation union leased land (about 50, 000 ha)</a:t>
            </a:r>
          </a:p>
          <a:p>
            <a:pPr marL="457200" lvl="0" indent="-457200">
              <a:buClr>
                <a:srgbClr val="C00000"/>
              </a:buClr>
              <a:defRPr/>
            </a:pPr>
            <a:r>
              <a:rPr lang="en-US" sz="2400" dirty="0"/>
              <a:t> </a:t>
            </a:r>
          </a:p>
          <a:p>
            <a:pPr marL="457200" lvl="0" indent="-457200">
              <a:buClr>
                <a:srgbClr val="C00000"/>
              </a:buClr>
              <a:buFont typeface="Wingdings" pitchFamily="2" charset="2"/>
              <a:buChar char="q"/>
              <a:defRPr/>
            </a:pPr>
            <a:r>
              <a:rPr lang="en-US" sz="2400" dirty="0"/>
              <a:t>Plan to process cassava flour and starch</a:t>
            </a:r>
          </a:p>
          <a:p>
            <a:pPr marL="457200" lvl="0" indent="-457200">
              <a:buClr>
                <a:srgbClr val="C00000"/>
              </a:buClr>
              <a:buFont typeface="Wingdings" pitchFamily="2" charset="2"/>
              <a:buChar char="q"/>
              <a:defRPr/>
            </a:pPr>
            <a:endParaRPr lang="en-US" sz="2400" dirty="0"/>
          </a:p>
          <a:p>
            <a:pPr marL="457200" lvl="0" indent="-457200">
              <a:buClr>
                <a:srgbClr val="C00000"/>
              </a:buClr>
              <a:buFont typeface="Wingdings" pitchFamily="2" charset="2"/>
              <a:buChar char="q"/>
              <a:defRPr/>
            </a:pPr>
            <a:r>
              <a:rPr lang="en-US" sz="2400" dirty="0"/>
              <a:t>Produces for both domestic and export markets</a:t>
            </a:r>
          </a:p>
        </p:txBody>
      </p:sp>
      <p:pic>
        <p:nvPicPr>
          <p:cNvPr id="6" name="Picture 5" descr="IMG_032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800600" y="304800"/>
            <a:ext cx="4114800" cy="3657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r>
              <a:rPr lang="en-US" sz="4000" b="1" dirty="0">
                <a:solidFill>
                  <a:srgbClr val="C00000"/>
                </a:solidFill>
              </a:rPr>
              <a:t> Cassava industry in </a:t>
            </a:r>
            <a:r>
              <a:rPr lang="en-US" sz="4000" b="1" dirty="0" err="1">
                <a:solidFill>
                  <a:srgbClr val="C00000"/>
                </a:solidFill>
              </a:rPr>
              <a:t>Ayeyarwady</a:t>
            </a:r>
            <a:endParaRPr lang="th-TH" sz="4000" b="1" dirty="0">
              <a:solidFill>
                <a:srgbClr val="C00000"/>
              </a:solidFill>
            </a:endParaRPr>
          </a:p>
        </p:txBody>
      </p:sp>
      <p:sp>
        <p:nvSpPr>
          <p:cNvPr id="3" name="Content Placeholder 2"/>
          <p:cNvSpPr>
            <a:spLocks noGrp="1"/>
          </p:cNvSpPr>
          <p:nvPr>
            <p:ph sz="half" idx="1"/>
          </p:nvPr>
        </p:nvSpPr>
        <p:spPr>
          <a:xfrm>
            <a:off x="533400" y="1524000"/>
            <a:ext cx="8305800" cy="4876800"/>
          </a:xfrm>
          <a:ln>
            <a:noFill/>
          </a:ln>
        </p:spPr>
        <p:txBody>
          <a:bodyPr>
            <a:noAutofit/>
          </a:bodyPr>
          <a:lstStyle/>
          <a:p>
            <a:pPr marL="457200" indent="-457200">
              <a:buClr>
                <a:srgbClr val="C00000"/>
              </a:buClr>
              <a:buFont typeface="Wingdings" pitchFamily="2" charset="2"/>
              <a:buChar char="q"/>
              <a:defRPr/>
            </a:pPr>
            <a:r>
              <a:rPr lang="en-NZ" sz="2400" dirty="0"/>
              <a:t>There are more than </a:t>
            </a:r>
            <a:r>
              <a:rPr lang="en-NZ" sz="2400" b="1" dirty="0"/>
              <a:t>200</a:t>
            </a:r>
            <a:r>
              <a:rPr lang="en-NZ" sz="2400" dirty="0"/>
              <a:t> cassava processors. </a:t>
            </a:r>
            <a:r>
              <a:rPr lang="en-NZ" sz="2400" b="1" dirty="0"/>
              <a:t>134</a:t>
            </a:r>
            <a:r>
              <a:rPr lang="en-NZ" sz="2400" dirty="0"/>
              <a:t> are registered processors that are part of the Cassava Growers, Millers and Traders Association (CGMTA)</a:t>
            </a:r>
          </a:p>
          <a:p>
            <a:pPr marL="457200" lvl="0" indent="-457200">
              <a:buClr>
                <a:srgbClr val="C00000"/>
              </a:buClr>
              <a:buFont typeface="Wingdings" pitchFamily="2" charset="2"/>
              <a:buChar char="q"/>
              <a:defRPr/>
            </a:pPr>
            <a:r>
              <a:rPr lang="en-US" sz="2400" dirty="0"/>
              <a:t>Starch factories do not have access to electricity. Main power sources: diesel, rice husk and gas</a:t>
            </a:r>
          </a:p>
          <a:p>
            <a:pPr marL="457200" lvl="0" indent="-457200">
              <a:buClr>
                <a:srgbClr val="C00000"/>
              </a:buClr>
              <a:buFont typeface="Wingdings" pitchFamily="2" charset="2"/>
              <a:buChar char="q"/>
              <a:defRPr/>
            </a:pPr>
            <a:r>
              <a:rPr lang="en-NZ" sz="2400" dirty="0"/>
              <a:t>Water source: deep-well and tube-well</a:t>
            </a:r>
            <a:endParaRPr lang="en-US" sz="2400" dirty="0"/>
          </a:p>
          <a:p>
            <a:pPr marL="457200" indent="-457200">
              <a:buClr>
                <a:srgbClr val="C00000"/>
              </a:buClr>
              <a:buFont typeface="Wingdings" pitchFamily="2" charset="2"/>
              <a:buChar char="q"/>
              <a:defRPr/>
            </a:pPr>
            <a:r>
              <a:rPr lang="en-US" sz="2400" dirty="0"/>
              <a:t>Capacity :  </a:t>
            </a:r>
            <a:r>
              <a:rPr lang="en-US" sz="2400" b="1" dirty="0"/>
              <a:t>1- 7</a:t>
            </a:r>
            <a:r>
              <a:rPr lang="en-US" sz="2400" dirty="0"/>
              <a:t> t of starch per day  (most processing </a:t>
            </a:r>
            <a:r>
              <a:rPr lang="en-US" sz="2400" b="1" dirty="0"/>
              <a:t>2 t)</a:t>
            </a:r>
          </a:p>
          <a:p>
            <a:pPr marL="457200" indent="-457200">
              <a:buClr>
                <a:srgbClr val="C00000"/>
              </a:buClr>
              <a:buFont typeface="Wingdings" pitchFamily="2" charset="2"/>
              <a:buChar char="q"/>
              <a:defRPr/>
            </a:pPr>
            <a:r>
              <a:rPr lang="en-NZ" sz="2400" dirty="0"/>
              <a:t>Total annual production capacity: </a:t>
            </a:r>
            <a:r>
              <a:rPr lang="en-NZ" sz="2400" dirty="0">
                <a:solidFill>
                  <a:srgbClr val="FF0000"/>
                </a:solidFill>
              </a:rPr>
              <a:t>59,703 </a:t>
            </a:r>
            <a:r>
              <a:rPr lang="en-NZ" sz="2400" dirty="0"/>
              <a:t>starch t/year</a:t>
            </a:r>
          </a:p>
          <a:p>
            <a:pPr marL="457200" lvl="0" indent="-457200">
              <a:buClr>
                <a:srgbClr val="C00000"/>
              </a:buClr>
              <a:buFont typeface="Wingdings" pitchFamily="2" charset="2"/>
              <a:buChar char="q"/>
              <a:defRPr/>
            </a:pPr>
            <a:r>
              <a:rPr lang="en-US" sz="2400" dirty="0"/>
              <a:t>Processing season is usually started from Jan to April</a:t>
            </a:r>
          </a:p>
          <a:p>
            <a:pPr marL="457200" indent="-457200">
              <a:buClr>
                <a:srgbClr val="C00000"/>
              </a:buClr>
              <a:buFont typeface="Wingdings" pitchFamily="2" charset="2"/>
              <a:buChar char="q"/>
              <a:defRPr/>
            </a:pPr>
            <a:r>
              <a:rPr lang="en-US" sz="2400" dirty="0"/>
              <a:t>According to our recent experiences, the starch processing period can be extended for at least 1 month (30 days)</a:t>
            </a:r>
          </a:p>
          <a:p>
            <a:pPr marL="457200" lvl="0" indent="-457200">
              <a:buClr>
                <a:srgbClr val="C00000"/>
              </a:buClr>
              <a:buFont typeface="Wingdings" pitchFamily="2" charset="2"/>
              <a:buChar char="q"/>
              <a:defRPr/>
            </a:pP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62050"/>
          </a:xfrm>
        </p:spPr>
        <p:txBody>
          <a:bodyPr anchor="ctr">
            <a:noAutofit/>
          </a:bodyPr>
          <a:lstStyle/>
          <a:p>
            <a:pPr algn="ctr"/>
            <a:r>
              <a:rPr lang="en-US" sz="4000" dirty="0">
                <a:solidFill>
                  <a:srgbClr val="C00000"/>
                </a:solidFill>
              </a:rPr>
              <a:t>Starch processing operation</a:t>
            </a:r>
            <a:endParaRPr lang="th-TH" sz="4000" dirty="0">
              <a:solidFill>
                <a:srgbClr val="C00000"/>
              </a:solidFill>
            </a:endParaRPr>
          </a:p>
        </p:txBody>
      </p:sp>
      <p:sp>
        <p:nvSpPr>
          <p:cNvPr id="5" name="Content Placeholder 2"/>
          <p:cNvSpPr txBox="1">
            <a:spLocks/>
          </p:cNvSpPr>
          <p:nvPr/>
        </p:nvSpPr>
        <p:spPr>
          <a:xfrm>
            <a:off x="457200" y="1219200"/>
            <a:ext cx="8686800" cy="3124200"/>
          </a:xfrm>
          <a:prstGeom prst="rect">
            <a:avLst/>
          </a:prstGeom>
        </p:spPr>
        <p:txBody>
          <a:bodyPr vert="horz" lIns="91440" tIns="45720" rIns="91440" bIns="45720" rtlCol="0">
            <a:noAutofit/>
          </a:bodyPr>
          <a:lstStyle/>
          <a:p>
            <a:pPr marL="457200" indent="-457200">
              <a:spcBef>
                <a:spcPct val="20000"/>
              </a:spcBef>
              <a:buClr>
                <a:srgbClr val="C00000"/>
              </a:buClr>
              <a:buFont typeface="Wingdings" pitchFamily="2" charset="2"/>
              <a:buChar char="q"/>
              <a:defRPr/>
            </a:pPr>
            <a:r>
              <a:rPr lang="en-US" sz="2400" dirty="0"/>
              <a:t>All factories own their cassava fields. Most starch factories, however, buy roots from growers in their neighborhood, directly or through agents</a:t>
            </a:r>
          </a:p>
          <a:p>
            <a:pPr marL="457200" marR="0" lvl="0" indent="-457200" algn="l" defTabSz="914400" rtl="0" eaLnBrk="1" fontAlgn="auto" latinLnBrk="0" hangingPunct="1">
              <a:lnSpc>
                <a:spcPct val="100000"/>
              </a:lnSpc>
              <a:spcBef>
                <a:spcPct val="20000"/>
              </a:spcBef>
              <a:spcAft>
                <a:spcPts val="0"/>
              </a:spcAft>
              <a:buClr>
                <a:srgbClr val="C00000"/>
              </a:buClr>
              <a:buSzTx/>
              <a:buFont typeface="Wingdings" pitchFamily="2" charset="2"/>
              <a:buChar char="q"/>
              <a:tabLst/>
              <a:defRPr/>
            </a:pPr>
            <a:r>
              <a:rPr kumimoji="0" lang="en-US" sz="2400" b="0" i="0" u="none" strike="noStrike" kern="1200" cap="none" spc="0" normalizeH="0" baseline="0" noProof="0" dirty="0">
                <a:ln>
                  <a:noFill/>
                </a:ln>
                <a:solidFill>
                  <a:schemeClr val="tx1"/>
                </a:solidFill>
                <a:effectLst/>
                <a:uLnTx/>
                <a:uFillTx/>
                <a:ea typeface="+mn-ea"/>
                <a:cs typeface="+mn-cs"/>
              </a:rPr>
              <a:t>Three types of machine (peeling, grinding, and stirring machines) are commonly used to process the cassava roots</a:t>
            </a:r>
          </a:p>
          <a:p>
            <a:pPr marL="457200" lvl="0" indent="-457200">
              <a:spcBef>
                <a:spcPct val="20000"/>
              </a:spcBef>
              <a:buClr>
                <a:srgbClr val="C00000"/>
              </a:buClr>
              <a:buFont typeface="Wingdings" pitchFamily="2" charset="2"/>
              <a:buChar char="q"/>
              <a:defRPr/>
            </a:pPr>
            <a:r>
              <a:rPr lang="en-NZ" sz="2400" dirty="0">
                <a:ea typeface="SimSun" pitchFamily="2" charset="-122"/>
                <a:cs typeface="Times New Roman" pitchFamily="18" charset="0"/>
              </a:rPr>
              <a:t>Employment size varies from 10 to 30 workers per factory</a:t>
            </a:r>
            <a:endParaRPr kumimoji="0" lang="en-US" sz="2400" b="0" i="0" u="none" strike="noStrike" kern="1200" cap="none" spc="0" normalizeH="0" baseline="0" noProof="0" dirty="0">
              <a:ln>
                <a:noFill/>
              </a:ln>
              <a:solidFill>
                <a:schemeClr val="tx1"/>
              </a:solidFill>
              <a:effectLst/>
              <a:uLnTx/>
              <a:uFillTx/>
              <a:ea typeface="+mn-ea"/>
              <a:cs typeface="+mn-cs"/>
            </a:endParaRPr>
          </a:p>
          <a:p>
            <a:pPr marL="457200" marR="0" lvl="0" indent="-457200" algn="l" defTabSz="914400" rtl="0" eaLnBrk="1" fontAlgn="auto" latinLnBrk="0" hangingPunct="1">
              <a:lnSpc>
                <a:spcPct val="100000"/>
              </a:lnSpc>
              <a:spcBef>
                <a:spcPct val="20000"/>
              </a:spcBef>
              <a:spcAft>
                <a:spcPts val="0"/>
              </a:spcAft>
              <a:buClr>
                <a:srgbClr val="C00000"/>
              </a:buClr>
              <a:buSzTx/>
              <a:buFont typeface="Wingdings" pitchFamily="2" charset="2"/>
              <a:buChar char="q"/>
              <a:tabLst/>
              <a:defRPr/>
            </a:pPr>
            <a:endParaRPr kumimoji="0" lang="en-US" sz="24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h-TH" sz="2400" b="0" i="0" u="none" strike="noStrike" kern="1200" cap="none" spc="0" normalizeH="0" baseline="0" noProof="0" dirty="0">
              <a:ln>
                <a:noFill/>
              </a:ln>
              <a:solidFill>
                <a:schemeClr val="tx1"/>
              </a:solidFill>
              <a:effectLst/>
              <a:uLnTx/>
              <a:uFillTx/>
              <a:ea typeface="+mn-ea"/>
              <a:cs typeface="+mn-cs"/>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343400"/>
            <a:ext cx="3048000" cy="2286000"/>
          </a:xfrm>
          <a:prstGeom prst="rect">
            <a:avLst/>
          </a:prstGeom>
          <a:ln>
            <a:noFill/>
          </a:ln>
          <a:effectLst>
            <a:softEdge rad="112500"/>
          </a:effec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343400"/>
            <a:ext cx="3048000" cy="2286000"/>
          </a:xfrm>
          <a:prstGeom prst="rect">
            <a:avLst/>
          </a:prstGeom>
          <a:ln>
            <a:noFill/>
          </a:ln>
          <a:effectLst>
            <a:softEdge rad="112500"/>
          </a:effectLst>
        </p:spPr>
      </p:pic>
      <p:pic>
        <p:nvPicPr>
          <p:cNvPr id="8" name="Picture 2" descr="C:\Users\admin.admin-PC\Pictures\Mobile Feb 2019\20190123_12375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4343400"/>
            <a:ext cx="3048000" cy="228600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1162050"/>
          </a:xfrm>
        </p:spPr>
        <p:txBody>
          <a:bodyPr anchor="ctr">
            <a:noAutofit/>
          </a:bodyPr>
          <a:lstStyle/>
          <a:p>
            <a:r>
              <a:rPr lang="en-US" sz="4000" dirty="0">
                <a:solidFill>
                  <a:srgbClr val="C00000"/>
                </a:solidFill>
              </a:rPr>
              <a:t>Starch processing  operation (cont)</a:t>
            </a:r>
            <a:endParaRPr lang="th-TH" sz="4000" dirty="0">
              <a:solidFill>
                <a:srgbClr val="C00000"/>
              </a:solidFill>
            </a:endParaRPr>
          </a:p>
        </p:txBody>
      </p:sp>
      <p:sp>
        <p:nvSpPr>
          <p:cNvPr id="5" name="Content Placeholder 2"/>
          <p:cNvSpPr txBox="1">
            <a:spLocks/>
          </p:cNvSpPr>
          <p:nvPr/>
        </p:nvSpPr>
        <p:spPr>
          <a:xfrm>
            <a:off x="228600" y="1447800"/>
            <a:ext cx="8229600" cy="2743200"/>
          </a:xfrm>
          <a:prstGeom prst="rect">
            <a:avLst/>
          </a:prstGeom>
        </p:spPr>
        <p:txBody>
          <a:bodyPr vert="horz" lIns="91440" tIns="45720" rIns="91440" bIns="45720" rtlCol="0">
            <a:noAutofit/>
          </a:bodyPr>
          <a:lstStyle/>
          <a:p>
            <a:pPr marL="457200" indent="-457200">
              <a:buClr>
                <a:srgbClr val="C00000"/>
              </a:buClr>
              <a:buFont typeface="Wingdings" pitchFamily="2" charset="2"/>
              <a:buChar char="q"/>
              <a:defRPr/>
            </a:pPr>
            <a:r>
              <a:rPr lang="en-US" sz="2400" dirty="0"/>
              <a:t>The roots are peeled by manually, then peeled roots are grinded and the starch extracted  mainly by machine, but a few  factories extract starch by hand</a:t>
            </a:r>
          </a:p>
          <a:p>
            <a:pPr marL="457200" lvl="0" indent="-457200">
              <a:buClr>
                <a:srgbClr val="C00000"/>
              </a:buClr>
              <a:buFont typeface="Wingdings" pitchFamily="2" charset="2"/>
              <a:buChar char="q"/>
              <a:defRPr/>
            </a:pPr>
            <a:r>
              <a:rPr lang="en-US" sz="2400" dirty="0"/>
              <a:t>Settling tanks are made from Tarpaulin and lined with bamboo</a:t>
            </a:r>
          </a:p>
          <a:p>
            <a:pPr marL="457200" indent="-457200">
              <a:buClr>
                <a:srgbClr val="C00000"/>
              </a:buClr>
              <a:buFont typeface="Wingdings" pitchFamily="2" charset="2"/>
              <a:buChar char="q"/>
              <a:defRPr/>
            </a:pPr>
            <a:r>
              <a:rPr lang="en-NZ" sz="2400" dirty="0"/>
              <a:t>Starch conversion rate from fresh roots varied from 23-35%, with an average conversion rate of </a:t>
            </a:r>
            <a:r>
              <a:rPr lang="en-US" sz="2400" dirty="0"/>
              <a:t>30% </a:t>
            </a:r>
          </a:p>
          <a:p>
            <a:pPr marL="457200" indent="-457200">
              <a:buClr>
                <a:srgbClr val="C00000"/>
              </a:buClr>
              <a:defRPr/>
            </a:pPr>
            <a:endParaRPr lang="en-US" sz="2400" dirty="0"/>
          </a:p>
        </p:txBody>
      </p:sp>
      <p:pic>
        <p:nvPicPr>
          <p:cNvPr id="9"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4343400"/>
            <a:ext cx="3048000" cy="2286000"/>
          </a:xfrm>
          <a:prstGeom prst="rect">
            <a:avLst/>
          </a:prstGeom>
          <a:ln>
            <a:noFill/>
          </a:ln>
          <a:effectLst>
            <a:softEdge rad="112500"/>
          </a:effectLst>
        </p:spPr>
      </p:pic>
      <p:pic>
        <p:nvPicPr>
          <p:cNvPr id="2051" name="Picture 3" descr="C:\Users\admin.admin-PC\Pictures\Mobile Feb 2019\20190123_12433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4343400"/>
            <a:ext cx="3048000" cy="2286000"/>
          </a:xfrm>
          <a:prstGeom prst="rect">
            <a:avLst/>
          </a:prstGeom>
          <a:ln>
            <a:noFill/>
          </a:ln>
          <a:effectLst>
            <a:softEdge rad="112500"/>
          </a:effec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4343400"/>
            <a:ext cx="2971800" cy="2286000"/>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1162050"/>
          </a:xfrm>
        </p:spPr>
        <p:txBody>
          <a:bodyPr anchor="ctr">
            <a:normAutofit/>
          </a:bodyPr>
          <a:lstStyle/>
          <a:p>
            <a:r>
              <a:rPr lang="en-US" sz="4000" dirty="0">
                <a:solidFill>
                  <a:srgbClr val="C00000"/>
                </a:solidFill>
              </a:rPr>
              <a:t>Starch processing operation (cont)</a:t>
            </a:r>
            <a:endParaRPr lang="th-TH" sz="4000" dirty="0">
              <a:solidFill>
                <a:srgbClr val="C00000"/>
              </a:solidFill>
            </a:endParaRPr>
          </a:p>
        </p:txBody>
      </p:sp>
      <p:sp>
        <p:nvSpPr>
          <p:cNvPr id="5" name="Content Placeholder 2"/>
          <p:cNvSpPr txBox="1">
            <a:spLocks/>
          </p:cNvSpPr>
          <p:nvPr/>
        </p:nvSpPr>
        <p:spPr>
          <a:xfrm>
            <a:off x="533400" y="1143000"/>
            <a:ext cx="6858000" cy="2895600"/>
          </a:xfrm>
          <a:prstGeom prst="rect">
            <a:avLst/>
          </a:prstGeom>
        </p:spPr>
        <p:txBody>
          <a:bodyPr vert="horz" lIns="91440" tIns="45720" rIns="91440" bIns="45720" rtlCol="0">
            <a:noAutofit/>
          </a:bodyPr>
          <a:lstStyle/>
          <a:p>
            <a:pPr marL="457200" indent="-457200">
              <a:buClr>
                <a:srgbClr val="C00000"/>
              </a:buClr>
              <a:defRPr/>
            </a:pPr>
            <a:endParaRPr lang="en-US" sz="2400" dirty="0"/>
          </a:p>
          <a:p>
            <a:pPr marL="457200" lvl="0" indent="-457200">
              <a:buClr>
                <a:srgbClr val="C00000"/>
              </a:buClr>
              <a:buFont typeface="Wingdings" pitchFamily="2" charset="2"/>
              <a:buChar char="q"/>
              <a:defRPr/>
            </a:pPr>
            <a:r>
              <a:rPr lang="en-US" sz="2400" dirty="0"/>
              <a:t>Wet starches are dried under sun (sun-drying)</a:t>
            </a:r>
          </a:p>
          <a:p>
            <a:pPr marL="457200" lvl="0" indent="-457200">
              <a:buClr>
                <a:srgbClr val="C00000"/>
              </a:buClr>
              <a:buFont typeface="Wingdings" pitchFamily="2" charset="2"/>
              <a:buChar char="q"/>
              <a:defRPr/>
            </a:pPr>
            <a:endParaRPr lang="en-US" sz="2400" dirty="0"/>
          </a:p>
          <a:p>
            <a:pPr marL="457200" lvl="0" indent="-457200">
              <a:buClr>
                <a:srgbClr val="C00000"/>
              </a:buClr>
              <a:buFont typeface="Wingdings" pitchFamily="2" charset="2"/>
              <a:buChar char="q"/>
              <a:defRPr/>
            </a:pPr>
            <a:r>
              <a:rPr lang="en-US" sz="2400" dirty="0"/>
              <a:t>Finishing and packing</a:t>
            </a:r>
          </a:p>
          <a:p>
            <a:pPr marL="457200" indent="-457200">
              <a:buClr>
                <a:srgbClr val="C00000"/>
              </a:buClr>
              <a:buFont typeface="Wingdings" pitchFamily="2" charset="2"/>
              <a:buChar char="q"/>
              <a:defRPr/>
            </a:pPr>
            <a:endParaRPr lang="en-US" sz="2400" dirty="0"/>
          </a:p>
          <a:p>
            <a:pPr marL="457200" indent="-457200">
              <a:buClr>
                <a:srgbClr val="C00000"/>
              </a:buClr>
              <a:buFont typeface="Wingdings" pitchFamily="2" charset="2"/>
              <a:buChar char="q"/>
              <a:defRPr/>
            </a:pPr>
            <a:r>
              <a:rPr lang="en-US" sz="2400" dirty="0"/>
              <a:t>Generally, residue from the starch processing was between 9-14 % of the fresh roots</a:t>
            </a:r>
          </a:p>
          <a:p>
            <a:pPr marL="457200" indent="-457200">
              <a:buClr>
                <a:srgbClr val="C00000"/>
              </a:buClr>
              <a:buFont typeface="Wingdings" pitchFamily="2" charset="2"/>
              <a:buChar char="q"/>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h-TH"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4419600"/>
            <a:ext cx="3048000" cy="2286000"/>
          </a:xfrm>
          <a:prstGeom prst="rect">
            <a:avLst/>
          </a:prstGeom>
          <a:ln>
            <a:noFill/>
          </a:ln>
          <a:effectLst>
            <a:softEdge rad="112500"/>
          </a:effec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4419600"/>
            <a:ext cx="3048000" cy="2286000"/>
          </a:xfrm>
          <a:prstGeom prst="rect">
            <a:avLst/>
          </a:prstGeom>
          <a:ln>
            <a:noFill/>
          </a:ln>
          <a:effectLst>
            <a:softEdge rad="112500"/>
          </a:effec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4419600"/>
            <a:ext cx="2895600" cy="228600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b="1" dirty="0">
                <a:solidFill>
                  <a:srgbClr val="C00000"/>
                </a:solidFill>
              </a:rPr>
              <a:t>Presentation outline</a:t>
            </a:r>
            <a:endParaRPr lang="th-TH" sz="4000" b="1" dirty="0">
              <a:solidFill>
                <a:srgbClr val="C00000"/>
              </a:solidFill>
            </a:endParaRPr>
          </a:p>
        </p:txBody>
      </p:sp>
      <p:sp>
        <p:nvSpPr>
          <p:cNvPr id="3" name="Content Placeholder 2"/>
          <p:cNvSpPr>
            <a:spLocks noGrp="1"/>
          </p:cNvSpPr>
          <p:nvPr>
            <p:ph idx="1"/>
          </p:nvPr>
        </p:nvSpPr>
        <p:spPr/>
        <p:txBody>
          <a:bodyPr>
            <a:normAutofit/>
          </a:bodyPr>
          <a:lstStyle/>
          <a:p>
            <a:pPr lvl="0">
              <a:spcBef>
                <a:spcPts val="0"/>
              </a:spcBef>
              <a:buFont typeface="+mj-lt"/>
              <a:buAutoNum type="arabicPeriod"/>
              <a:defRPr/>
            </a:pPr>
            <a:r>
              <a:rPr lang="en-US" sz="2800" dirty="0">
                <a:solidFill>
                  <a:schemeClr val="tx1">
                    <a:tint val="75000"/>
                  </a:schemeClr>
                </a:solidFill>
              </a:rPr>
              <a:t>Introduction to Myanmar Agriculture </a:t>
            </a:r>
          </a:p>
          <a:p>
            <a:pPr lvl="0">
              <a:spcBef>
                <a:spcPts val="0"/>
              </a:spcBef>
              <a:buFont typeface="+mj-lt"/>
              <a:buAutoNum type="arabicPeriod"/>
              <a:defRPr/>
            </a:pPr>
            <a:r>
              <a:rPr lang="en-US" sz="2800" dirty="0">
                <a:solidFill>
                  <a:schemeClr val="tx1">
                    <a:tint val="75000"/>
                  </a:schemeClr>
                </a:solidFill>
              </a:rPr>
              <a:t>Current situation of cassava industry</a:t>
            </a:r>
          </a:p>
          <a:p>
            <a:pPr lvl="0">
              <a:spcBef>
                <a:spcPts val="0"/>
              </a:spcBef>
              <a:buFont typeface="+mj-lt"/>
              <a:buAutoNum type="arabicPeriod"/>
              <a:defRPr/>
            </a:pPr>
            <a:r>
              <a:rPr lang="en-US" sz="2800" dirty="0">
                <a:solidFill>
                  <a:schemeClr val="tx1">
                    <a:tint val="75000"/>
                  </a:schemeClr>
                </a:solidFill>
              </a:rPr>
              <a:t>Growth prospects for cassava industry </a:t>
            </a:r>
          </a:p>
          <a:p>
            <a:pPr lvl="0">
              <a:spcBef>
                <a:spcPts val="0"/>
              </a:spcBef>
              <a:buFont typeface="+mj-lt"/>
              <a:buAutoNum type="arabicPeriod"/>
              <a:defRPr/>
            </a:pPr>
            <a:r>
              <a:rPr lang="en-US" sz="2800" dirty="0">
                <a:solidFill>
                  <a:schemeClr val="tx1">
                    <a:tint val="75000"/>
                  </a:schemeClr>
                </a:solidFill>
              </a:rPr>
              <a:t>Government engagement</a:t>
            </a:r>
          </a:p>
          <a:p>
            <a:pPr lvl="0">
              <a:spcBef>
                <a:spcPts val="0"/>
              </a:spcBef>
              <a:buFont typeface="+mj-lt"/>
              <a:buAutoNum type="arabicPeriod"/>
              <a:defRPr/>
            </a:pPr>
            <a:r>
              <a:rPr lang="en-US" sz="2800" dirty="0">
                <a:solidFill>
                  <a:schemeClr val="tx1">
                    <a:tint val="75000"/>
                  </a:schemeClr>
                </a:solidFill>
              </a:rPr>
              <a:t>Further suggestions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1000" y="1600200"/>
            <a:ext cx="4800600" cy="4495800"/>
          </a:xfrm>
          <a:prstGeom prst="rect">
            <a:avLst/>
          </a:prstGeom>
        </p:spPr>
        <p:txBody>
          <a:bodyPr vert="horz" lIns="91440" tIns="45720" rIns="91440" bIns="45720" rtlCol="0">
            <a:noAutofit/>
          </a:bodyPr>
          <a:lstStyle/>
          <a:p>
            <a:pPr marL="457200" lvl="0" indent="-457200">
              <a:buClr>
                <a:srgbClr val="C00000"/>
              </a:buClr>
              <a:buFont typeface="Wingdings" pitchFamily="2" charset="2"/>
              <a:buChar char="q"/>
              <a:defRPr/>
            </a:pPr>
            <a:r>
              <a:rPr lang="en-US" sz="2400" dirty="0"/>
              <a:t>The maximum impact is at the site-specific level</a:t>
            </a:r>
          </a:p>
          <a:p>
            <a:pPr marL="457200" lvl="0" indent="-457200">
              <a:buClr>
                <a:srgbClr val="C00000"/>
              </a:buClr>
              <a:buNone/>
              <a:defRPr/>
            </a:pPr>
            <a:endParaRPr lang="en-US" sz="2400" dirty="0"/>
          </a:p>
          <a:p>
            <a:pPr marL="457200" indent="-457200">
              <a:buClr>
                <a:srgbClr val="C00000"/>
              </a:buClr>
              <a:buFont typeface="Wingdings" pitchFamily="2" charset="2"/>
              <a:buChar char="q"/>
              <a:defRPr/>
            </a:pPr>
            <a:r>
              <a:rPr lang="en-US" sz="2400" dirty="0"/>
              <a:t>Waste water is normally released directly to neighboring land , or is returned directly to streams</a:t>
            </a:r>
          </a:p>
          <a:p>
            <a:pPr marL="457200" indent="-457200">
              <a:buClr>
                <a:srgbClr val="C00000"/>
              </a:buClr>
              <a:defRPr/>
            </a:pPr>
            <a:endParaRPr lang="en-US" sz="2400" dirty="0"/>
          </a:p>
          <a:p>
            <a:pPr marL="457200" indent="-457200">
              <a:buClr>
                <a:srgbClr val="C00000"/>
              </a:buClr>
              <a:buFont typeface="Wingdings" pitchFamily="2" charset="2"/>
              <a:buChar char="q"/>
              <a:defRPr/>
            </a:pPr>
            <a:r>
              <a:rPr lang="en-US" sz="2400" dirty="0"/>
              <a:t>Lack of marketing research and technical expertise as well as processing technology make it an underutilized commodity and environmental risk </a:t>
            </a:r>
          </a:p>
          <a:p>
            <a:pPr marL="457200" indent="-457200">
              <a:buClr>
                <a:srgbClr val="C00000"/>
              </a:buClr>
              <a:buFont typeface="Wingdings" pitchFamily="2" charset="2"/>
              <a:buChar char="q"/>
              <a:defRPr/>
            </a:pPr>
            <a:endParaRPr lang="en-US" sz="2400" dirty="0"/>
          </a:p>
        </p:txBody>
      </p:sp>
      <p:pic>
        <p:nvPicPr>
          <p:cNvPr id="2054"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4191000"/>
            <a:ext cx="3048000" cy="2286000"/>
          </a:xfrm>
          <a:prstGeom prst="rect">
            <a:avLst/>
          </a:prstGeom>
          <a:ln>
            <a:noFill/>
          </a:ln>
          <a:effectLst>
            <a:softEdge rad="112500"/>
          </a:effectLst>
        </p:spPr>
      </p:pic>
      <p:pic>
        <p:nvPicPr>
          <p:cNvPr id="205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600200"/>
            <a:ext cx="3048000" cy="2286000"/>
          </a:xfrm>
          <a:prstGeom prst="rect">
            <a:avLst/>
          </a:prstGeom>
          <a:ln>
            <a:noFill/>
          </a:ln>
          <a:effectLst>
            <a:softEdge rad="112500"/>
          </a:effectLst>
        </p:spPr>
      </p:pic>
      <p:sp>
        <p:nvSpPr>
          <p:cNvPr id="12" name="Title 1"/>
          <p:cNvSpPr>
            <a:spLocks noGrp="1"/>
          </p:cNvSpPr>
          <p:nvPr>
            <p:ph type="title"/>
          </p:nvPr>
        </p:nvSpPr>
        <p:spPr>
          <a:xfrm>
            <a:off x="990600" y="381000"/>
            <a:ext cx="7543800" cy="1162050"/>
          </a:xfrm>
        </p:spPr>
        <p:txBody>
          <a:bodyPr anchor="ctr">
            <a:noAutofit/>
          </a:bodyPr>
          <a:lstStyle/>
          <a:p>
            <a:r>
              <a:rPr lang="en-US" sz="4000" dirty="0">
                <a:solidFill>
                  <a:srgbClr val="C00000"/>
                </a:solidFill>
              </a:rPr>
              <a:t>Starch processing operation (cont)</a:t>
            </a:r>
            <a:endParaRPr lang="th-TH" sz="4000"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04800" y="1600200"/>
            <a:ext cx="4343400" cy="4800600"/>
          </a:xfrm>
          <a:prstGeom prst="rect">
            <a:avLst/>
          </a:prstGeom>
        </p:spPr>
        <p:txBody>
          <a:bodyPr vert="horz" lIns="91440" tIns="45720" rIns="91440" bIns="45720" rtlCol="0">
            <a:noAutofit/>
          </a:bodyPr>
          <a:lstStyle/>
          <a:p>
            <a:pPr marL="457200" lvl="0" indent="-457200">
              <a:buClr>
                <a:srgbClr val="C00000"/>
              </a:buClr>
              <a:buFont typeface="Wingdings" pitchFamily="2" charset="2"/>
              <a:buChar char="q"/>
              <a:defRPr/>
            </a:pPr>
            <a:r>
              <a:rPr lang="en-US" sz="2400" dirty="0"/>
              <a:t>Cassava industry sector is underdeveloped</a:t>
            </a:r>
          </a:p>
          <a:p>
            <a:pPr marL="457200" lvl="0" indent="-457200">
              <a:buClr>
                <a:srgbClr val="C00000"/>
              </a:buClr>
              <a:buNone/>
              <a:defRPr/>
            </a:pPr>
            <a:endParaRPr lang="en-US" sz="2400" dirty="0"/>
          </a:p>
          <a:p>
            <a:pPr marL="457200" indent="-457200">
              <a:buClr>
                <a:srgbClr val="C00000"/>
              </a:buClr>
              <a:buFont typeface="Wingdings" pitchFamily="2" charset="2"/>
              <a:buChar char="q"/>
              <a:defRPr/>
            </a:pPr>
            <a:r>
              <a:rPr lang="en-US" sz="2400" dirty="0"/>
              <a:t>Lack of investment in its industry compared to other industries such as rice and mining, etc</a:t>
            </a:r>
          </a:p>
          <a:p>
            <a:pPr marL="457200" indent="-457200">
              <a:buClr>
                <a:srgbClr val="C00000"/>
              </a:buClr>
              <a:defRPr/>
            </a:pPr>
            <a:endParaRPr lang="en-US" sz="2400" dirty="0"/>
          </a:p>
          <a:p>
            <a:pPr marL="457200" indent="-457200">
              <a:buClr>
                <a:srgbClr val="C00000"/>
              </a:buClr>
              <a:buFont typeface="Wingdings" pitchFamily="2" charset="2"/>
              <a:buChar char="q"/>
              <a:defRPr/>
            </a:pPr>
            <a:r>
              <a:rPr lang="en-US" sz="2400" dirty="0"/>
              <a:t>Lack of marketing research and technical expertise as well as processing technology make it an underutilized commodity</a:t>
            </a:r>
          </a:p>
        </p:txBody>
      </p:sp>
      <p:sp>
        <p:nvSpPr>
          <p:cNvPr id="6" name="Title 1"/>
          <p:cNvSpPr>
            <a:spLocks noGrp="1"/>
          </p:cNvSpPr>
          <p:nvPr>
            <p:ph type="title"/>
          </p:nvPr>
        </p:nvSpPr>
        <p:spPr>
          <a:xfrm>
            <a:off x="457200" y="273050"/>
            <a:ext cx="7391400" cy="1162050"/>
          </a:xfrm>
        </p:spPr>
        <p:txBody>
          <a:bodyPr anchor="ctr">
            <a:noAutofit/>
          </a:bodyPr>
          <a:lstStyle/>
          <a:p>
            <a:r>
              <a:rPr lang="en-US" sz="4000" dirty="0">
                <a:solidFill>
                  <a:srgbClr val="C00000"/>
                </a:solidFill>
              </a:rPr>
              <a:t>Outdated starch processing</a:t>
            </a:r>
            <a:endParaRPr lang="th-TH" sz="4000" dirty="0">
              <a:solidFill>
                <a:srgbClr val="C00000"/>
              </a:solidFill>
            </a:endParaRP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4191000"/>
            <a:ext cx="3048000" cy="2286000"/>
          </a:xfrm>
          <a:prstGeom prst="rect">
            <a:avLst/>
          </a:prstGeom>
          <a:ln>
            <a:noFill/>
          </a:ln>
          <a:effectLst>
            <a:softEdge rad="112500"/>
          </a:effectLst>
        </p:spPr>
      </p:pic>
      <p:pic>
        <p:nvPicPr>
          <p:cNvPr id="1026" name="Picture 2" descr="C:\Users\admin.admin-PC\Pictures\Mobile Feb 2019\20190123_1239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600200"/>
            <a:ext cx="3048000" cy="2286000"/>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normAutofit fontScale="90000"/>
          </a:bodyPr>
          <a:lstStyle/>
          <a:p>
            <a:r>
              <a:rPr lang="en-US" b="1" dirty="0">
                <a:solidFill>
                  <a:srgbClr val="C00000"/>
                </a:solidFill>
              </a:rPr>
              <a:t>Growth prospects for cassava industry </a:t>
            </a:r>
            <a:endParaRPr lang="th-TH" b="1"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7543800" cy="1162050"/>
          </a:xfrm>
        </p:spPr>
        <p:txBody>
          <a:bodyPr anchor="ctr">
            <a:noAutofit/>
          </a:bodyPr>
          <a:lstStyle/>
          <a:p>
            <a:pPr algn="ctr"/>
            <a:r>
              <a:rPr lang="en-US" sz="4000" dirty="0">
                <a:solidFill>
                  <a:srgbClr val="C00000"/>
                </a:solidFill>
              </a:rPr>
              <a:t>Demand for cassava</a:t>
            </a:r>
            <a:endParaRPr lang="th-TH" sz="4000" dirty="0">
              <a:solidFill>
                <a:srgbClr val="C00000"/>
              </a:solidFill>
            </a:endParaRPr>
          </a:p>
        </p:txBody>
      </p:sp>
      <p:sp>
        <p:nvSpPr>
          <p:cNvPr id="5" name="Content Placeholder 2"/>
          <p:cNvSpPr txBox="1">
            <a:spLocks/>
          </p:cNvSpPr>
          <p:nvPr/>
        </p:nvSpPr>
        <p:spPr>
          <a:xfrm>
            <a:off x="457200" y="1600200"/>
            <a:ext cx="3581400" cy="4525963"/>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
                <a:srgbClr val="C00000"/>
              </a:buClr>
              <a:buSzTx/>
              <a:buFont typeface="Wingdings" pitchFamily="2" charset="2"/>
              <a:buChar char="q"/>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h-TH"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609600" y="1981200"/>
            <a:ext cx="7848600" cy="4267200"/>
          </a:xfrm>
          <a:prstGeom prst="rect">
            <a:avLst/>
          </a:prstGeom>
        </p:spPr>
        <p:txBody>
          <a:bodyPr vert="horz" lIns="91440" tIns="45720" rIns="91440" bIns="45720" rtlCol="0">
            <a:noAutofit/>
          </a:bodyPr>
          <a:lstStyle/>
          <a:p>
            <a:pPr marL="457200" lvl="0" indent="-457200">
              <a:buClr>
                <a:srgbClr val="C00000"/>
              </a:buClr>
              <a:buFont typeface="Wingdings" pitchFamily="2" charset="2"/>
              <a:buChar char="q"/>
              <a:defRPr/>
            </a:pPr>
            <a:r>
              <a:rPr lang="en-NZ" sz="2400" dirty="0"/>
              <a:t>Domestic demand has been increasing due to food industries and other related business in Myanmar consuming more cassava and its products</a:t>
            </a:r>
          </a:p>
          <a:p>
            <a:pPr marL="457200" lvl="0" indent="-457200">
              <a:buClr>
                <a:srgbClr val="C00000"/>
              </a:buClr>
              <a:defRPr/>
            </a:pPr>
            <a:endParaRPr lang="en-NZ" sz="2400" dirty="0"/>
          </a:p>
          <a:p>
            <a:pPr marL="457200" lvl="0" indent="-457200">
              <a:buClr>
                <a:srgbClr val="C00000"/>
              </a:buClr>
              <a:buFont typeface="Wingdings" pitchFamily="2" charset="2"/>
              <a:buChar char="q"/>
              <a:defRPr/>
            </a:pPr>
            <a:r>
              <a:rPr lang="en-NZ" sz="2400" dirty="0"/>
              <a:t>Export demands for cassava products to neighbouring countries such as China and Thailand are expected to increase considerably</a:t>
            </a:r>
          </a:p>
          <a:p>
            <a:pPr marL="457200" lvl="0" indent="-457200">
              <a:buClr>
                <a:srgbClr val="C00000"/>
              </a:buClr>
              <a:buFont typeface="Wingdings" pitchFamily="2" charset="2"/>
              <a:buChar char="q"/>
              <a:defRPr/>
            </a:pPr>
            <a:endParaRPr lang="en-NZ" sz="2400" dirty="0"/>
          </a:p>
          <a:p>
            <a:pPr marL="457200" indent="-457200">
              <a:buClr>
                <a:srgbClr val="C00000"/>
              </a:buClr>
              <a:buFont typeface="Wingdings" pitchFamily="2" charset="2"/>
              <a:buChar char="q"/>
              <a:defRPr/>
            </a:pPr>
            <a:r>
              <a:rPr lang="en-NZ" sz="2400" dirty="0"/>
              <a:t>The cassava industry would need to meet international standard requirements for value-added cassava products to gain entry into export markets</a:t>
            </a:r>
            <a:endParaRPr lang="th-TH" sz="2400" dirty="0"/>
          </a:p>
          <a:p>
            <a:pPr marL="457200" lvl="0" indent="-457200">
              <a:buClr>
                <a:srgbClr val="C00000"/>
              </a:buClr>
              <a:buFont typeface="Wingdings" pitchFamily="2" charset="2"/>
              <a:buChar char="q"/>
              <a:defRPr/>
            </a:pP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a:solidFill>
                  <a:srgbClr val="C00000"/>
                </a:solidFill>
              </a:rPr>
              <a:t> Major impacts of agronomic results</a:t>
            </a:r>
            <a:endParaRPr lang="th-TH" sz="4000" b="1" dirty="0">
              <a:solidFill>
                <a:srgbClr val="C00000"/>
              </a:solidFill>
            </a:endParaRPr>
          </a:p>
        </p:txBody>
      </p:sp>
      <p:sp>
        <p:nvSpPr>
          <p:cNvPr id="3" name="Content Placeholder 2"/>
          <p:cNvSpPr>
            <a:spLocks noGrp="1"/>
          </p:cNvSpPr>
          <p:nvPr>
            <p:ph sz="half" idx="1"/>
          </p:nvPr>
        </p:nvSpPr>
        <p:spPr>
          <a:xfrm>
            <a:off x="457200" y="1066800"/>
            <a:ext cx="8305800" cy="5486400"/>
          </a:xfrm>
          <a:ln>
            <a:noFill/>
          </a:ln>
        </p:spPr>
        <p:txBody>
          <a:bodyPr>
            <a:noAutofit/>
          </a:bodyPr>
          <a:lstStyle/>
          <a:p>
            <a:pPr marL="457200" indent="-457200">
              <a:buClr>
                <a:srgbClr val="C00000"/>
              </a:buClr>
              <a:buNone/>
              <a:defRPr/>
            </a:pPr>
            <a:r>
              <a:rPr lang="en-US" sz="2400" dirty="0"/>
              <a:t>With new agronomic practices, an extra 7 - 10 ton of roots is generated which means:</a:t>
            </a:r>
          </a:p>
          <a:p>
            <a:pPr marL="457200" indent="-457200">
              <a:buClr>
                <a:srgbClr val="C00000"/>
              </a:buClr>
              <a:buFont typeface="Wingdings" pitchFamily="2" charset="2"/>
              <a:buChar char="q"/>
              <a:defRPr/>
            </a:pPr>
            <a:r>
              <a:rPr lang="en-US" sz="2400" dirty="0"/>
              <a:t>More starch yield can be obtained from the same amount of high starch  varieties of fresh roots. This results in more profit as well as lowering the production cost.</a:t>
            </a:r>
          </a:p>
          <a:p>
            <a:pPr marL="457200" indent="-457200">
              <a:buClr>
                <a:srgbClr val="C00000"/>
              </a:buClr>
              <a:buFont typeface="Wingdings" pitchFamily="2" charset="2"/>
              <a:buChar char="q"/>
              <a:defRPr/>
            </a:pPr>
            <a:r>
              <a:rPr lang="en-US" sz="2400" dirty="0"/>
              <a:t>Reduces the risk of bad debt and fierce price fighting for fresh roots between processors in long run.</a:t>
            </a:r>
          </a:p>
          <a:p>
            <a:pPr marL="457200" indent="-457200">
              <a:buClr>
                <a:srgbClr val="C00000"/>
              </a:buClr>
              <a:buFont typeface="Wingdings" pitchFamily="2" charset="2"/>
              <a:buChar char="q"/>
              <a:defRPr/>
            </a:pPr>
            <a:r>
              <a:rPr lang="en-US" sz="2400" dirty="0"/>
              <a:t>More root production means continuous-supply with potentially stable prices, because a very high root price can reduce competitiveness and can hinder the investors in the processing industry</a:t>
            </a:r>
          </a:p>
          <a:p>
            <a:pPr marL="457200" indent="-457200">
              <a:buClr>
                <a:srgbClr val="C00000"/>
              </a:buClr>
              <a:buFont typeface="Wingdings" pitchFamily="2" charset="2"/>
              <a:buChar char="q"/>
              <a:defRPr/>
            </a:pPr>
            <a:r>
              <a:rPr lang="en-US" sz="2400" dirty="0"/>
              <a:t>These agronomic results enhance the competitiveness of Myanmar cassava industry and improves ability to access international markets. </a:t>
            </a:r>
            <a:br>
              <a:rPr lang="en-US" sz="2400" dirty="0"/>
            </a:br>
            <a:endParaRPr lang="en-US" sz="2400" dirty="0"/>
          </a:p>
          <a:p>
            <a:pPr marL="457200" indent="-457200">
              <a:buClr>
                <a:srgbClr val="C00000"/>
              </a:buClr>
              <a:buFont typeface="Wingdings" pitchFamily="2" charset="2"/>
              <a:buChar char="q"/>
              <a:defRPr/>
            </a:pPr>
            <a:endParaRPr lang="en-NZ"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533400"/>
            <a:ext cx="7772400" cy="5486400"/>
          </a:xfrm>
          <a:prstGeom prst="rect">
            <a:avLst/>
          </a:prstGeom>
          <a:noFill/>
          <a:ln>
            <a:solidFill>
              <a:schemeClr val="tx1"/>
            </a:solidFill>
          </a:ln>
        </p:spPr>
      </p:pic>
      <p:sp>
        <p:nvSpPr>
          <p:cNvPr id="3" name="Rectangle 2"/>
          <p:cNvSpPr/>
          <p:nvPr/>
        </p:nvSpPr>
        <p:spPr>
          <a:xfrm>
            <a:off x="1295400" y="6096000"/>
            <a:ext cx="7010400" cy="338554"/>
          </a:xfrm>
          <a:prstGeom prst="rect">
            <a:avLst/>
          </a:prstGeom>
        </p:spPr>
        <p:txBody>
          <a:bodyPr wrap="square">
            <a:spAutoFit/>
          </a:bodyPr>
          <a:lstStyle/>
          <a:p>
            <a:r>
              <a:rPr lang="en-NZ" sz="1600" b="1" i="1" dirty="0">
                <a:solidFill>
                  <a:srgbClr val="C00000"/>
                </a:solidFill>
              </a:rPr>
              <a:t>Cassava Value Chain Map, </a:t>
            </a:r>
            <a:r>
              <a:rPr lang="en-NZ" sz="1600" b="1" i="1" dirty="0" err="1">
                <a:solidFill>
                  <a:srgbClr val="C00000"/>
                </a:solidFill>
              </a:rPr>
              <a:t>Ayeyarwady</a:t>
            </a:r>
            <a:r>
              <a:rPr lang="en-NZ" sz="1600" b="1" i="1" dirty="0">
                <a:solidFill>
                  <a:srgbClr val="C00000"/>
                </a:solidFill>
              </a:rPr>
              <a:t> region, Myanmar</a:t>
            </a:r>
            <a:endParaRPr lang="th-TH" sz="1600" b="1" i="1" dirty="0">
              <a:solidFill>
                <a:srgbClr val="C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077200" cy="1162050"/>
          </a:xfrm>
        </p:spPr>
        <p:txBody>
          <a:bodyPr anchor="ctr">
            <a:noAutofit/>
          </a:bodyPr>
          <a:lstStyle/>
          <a:p>
            <a:r>
              <a:rPr lang="en-US" sz="4000" dirty="0">
                <a:solidFill>
                  <a:srgbClr val="C00000"/>
                </a:solidFill>
              </a:rPr>
              <a:t>The potential of the cassava industry </a:t>
            </a:r>
            <a:endParaRPr lang="th-TH" sz="4000" dirty="0">
              <a:solidFill>
                <a:srgbClr val="C00000"/>
              </a:solidFill>
            </a:endParaRPr>
          </a:p>
        </p:txBody>
      </p:sp>
      <p:sp>
        <p:nvSpPr>
          <p:cNvPr id="5" name="Content Placeholder 2"/>
          <p:cNvSpPr txBox="1">
            <a:spLocks/>
          </p:cNvSpPr>
          <p:nvPr/>
        </p:nvSpPr>
        <p:spPr>
          <a:xfrm>
            <a:off x="457200" y="1600200"/>
            <a:ext cx="3581400" cy="4525963"/>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
                <a:srgbClr val="C00000"/>
              </a:buClr>
              <a:buSzTx/>
              <a:buFont typeface="Wingdings" pitchFamily="2" charset="2"/>
              <a:buChar char="q"/>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h-TH"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762000" y="1752600"/>
            <a:ext cx="7543800" cy="4343400"/>
          </a:xfrm>
          <a:prstGeom prst="rect">
            <a:avLst/>
          </a:prstGeom>
        </p:spPr>
        <p:txBody>
          <a:bodyPr vert="horz" lIns="91440" tIns="45720" rIns="91440" bIns="45720" rtlCol="0">
            <a:noAutofit/>
          </a:bodyPr>
          <a:lstStyle/>
          <a:p>
            <a:pPr marL="457200" lvl="0" indent="-457200">
              <a:buClr>
                <a:srgbClr val="C00000"/>
              </a:buClr>
              <a:buFont typeface="Wingdings" pitchFamily="2" charset="2"/>
              <a:buChar char="q"/>
              <a:defRPr/>
            </a:pPr>
            <a:r>
              <a:rPr lang="en-NZ" sz="2400" dirty="0"/>
              <a:t>Prospects for cassava industry in the immediate future are encouraging in Myanmar. </a:t>
            </a:r>
          </a:p>
          <a:p>
            <a:pPr marL="457200" lvl="0" indent="-457200">
              <a:buClr>
                <a:srgbClr val="C00000"/>
              </a:buClr>
              <a:defRPr/>
            </a:pPr>
            <a:endParaRPr lang="en-NZ" sz="2400" dirty="0"/>
          </a:p>
          <a:p>
            <a:pPr marL="457200" indent="-457200">
              <a:buClr>
                <a:srgbClr val="C00000"/>
              </a:buClr>
              <a:buFont typeface="Wingdings" pitchFamily="2" charset="2"/>
              <a:buChar char="q"/>
              <a:defRPr/>
            </a:pPr>
            <a:r>
              <a:rPr lang="en-NZ" sz="2400" dirty="0"/>
              <a:t>Process into value-added products at  factories such as animal feed, modified starch , sweeteners, alcohol, and biodegradable plastic, etc. </a:t>
            </a:r>
          </a:p>
          <a:p>
            <a:pPr marL="457200" indent="-457200">
              <a:buClr>
                <a:srgbClr val="C00000"/>
              </a:buClr>
              <a:defRPr/>
            </a:pPr>
            <a:endParaRPr lang="en-NZ" sz="2400" dirty="0"/>
          </a:p>
          <a:p>
            <a:pPr marL="457200" lvl="0" indent="-457200">
              <a:buClr>
                <a:srgbClr val="C00000"/>
              </a:buClr>
              <a:buFont typeface="Wingdings" pitchFamily="2" charset="2"/>
              <a:buChar char="q"/>
              <a:defRPr/>
            </a:pPr>
            <a:r>
              <a:rPr lang="en-NZ" sz="2400" dirty="0"/>
              <a:t>But the future cassava industry will reflect current practices of cassava production and processing as well as markets of other alternative cassava products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a:bodyPr>
          <a:lstStyle/>
          <a:p>
            <a:pPr lvl="0">
              <a:spcBef>
                <a:spcPts val="0"/>
              </a:spcBef>
              <a:defRPr/>
            </a:pPr>
            <a:r>
              <a:rPr lang="en-US" b="1" dirty="0">
                <a:solidFill>
                  <a:srgbClr val="C00000"/>
                </a:solidFill>
              </a:rPr>
              <a:t>Government  engagement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6400800" cy="1162050"/>
          </a:xfrm>
        </p:spPr>
        <p:txBody>
          <a:bodyPr>
            <a:noAutofit/>
          </a:bodyPr>
          <a:lstStyle/>
          <a:p>
            <a:pPr algn="ctr"/>
            <a:r>
              <a:rPr lang="en-US" sz="4000" dirty="0">
                <a:solidFill>
                  <a:srgbClr val="C00000"/>
                </a:solidFill>
              </a:rPr>
              <a:t>Regional and National level cassava associations</a:t>
            </a:r>
            <a:endParaRPr lang="th-TH" sz="4000" dirty="0">
              <a:solidFill>
                <a:srgbClr val="C00000"/>
              </a:solidFill>
            </a:endParaRPr>
          </a:p>
        </p:txBody>
      </p:sp>
      <p:sp>
        <p:nvSpPr>
          <p:cNvPr id="5" name="Content Placeholder 2"/>
          <p:cNvSpPr txBox="1">
            <a:spLocks/>
          </p:cNvSpPr>
          <p:nvPr/>
        </p:nvSpPr>
        <p:spPr>
          <a:xfrm>
            <a:off x="457200" y="1600200"/>
            <a:ext cx="3581400" cy="4525963"/>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
                <a:srgbClr val="C00000"/>
              </a:buClr>
              <a:buSzTx/>
              <a:buFont typeface="Wingdings" pitchFamily="2" charset="2"/>
              <a:buChar char="q"/>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h-TH"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7200" y="1524000"/>
            <a:ext cx="8153400" cy="4495800"/>
          </a:xfrm>
          <a:prstGeom prst="rect">
            <a:avLst/>
          </a:prstGeom>
        </p:spPr>
        <p:txBody>
          <a:bodyPr vert="horz" lIns="91440" tIns="45720" rIns="91440" bIns="45720" rtlCol="0">
            <a:noAutofit/>
          </a:bodyPr>
          <a:lstStyle/>
          <a:p>
            <a:pPr marL="457200" lvl="0" indent="-457200">
              <a:buClr>
                <a:srgbClr val="C00000"/>
              </a:buClr>
              <a:buFont typeface="Wingdings" pitchFamily="2" charset="2"/>
              <a:buChar char="q"/>
              <a:defRPr/>
            </a:pPr>
            <a:r>
              <a:rPr lang="en-US" sz="2400" dirty="0"/>
              <a:t>The </a:t>
            </a:r>
            <a:r>
              <a:rPr lang="en-NZ" sz="2400" dirty="0"/>
              <a:t>Cassava Growers, Millers and Traders Association (</a:t>
            </a:r>
            <a:r>
              <a:rPr lang="en-US" sz="2400" dirty="0"/>
              <a:t>CGMTA) was formed at the regional level in 2015</a:t>
            </a:r>
          </a:p>
          <a:p>
            <a:pPr marL="457200" lvl="0" indent="-457200">
              <a:buClr>
                <a:srgbClr val="C00000"/>
              </a:buClr>
              <a:defRPr/>
            </a:pPr>
            <a:endParaRPr lang="en-NZ" sz="2400" dirty="0"/>
          </a:p>
          <a:p>
            <a:pPr marL="457200" lvl="0" indent="-457200">
              <a:buClr>
                <a:srgbClr val="C00000"/>
              </a:buClr>
              <a:buFont typeface="Wingdings" pitchFamily="2" charset="2"/>
              <a:buChar char="q"/>
              <a:defRPr/>
            </a:pPr>
            <a:r>
              <a:rPr lang="en-US" sz="2400" dirty="0"/>
              <a:t>Recently the Myanmar Fruit, Flower and Vegetable Producers and Exporters Association (MFVP) under the Union of Myanmar Federation of Chambers of Commerce and Industry (UMFCCI) has been discussed with CGMTA to form national level cassava cluster to operate the cassava products (chip and starch) purchases from farmers for the export</a:t>
            </a:r>
          </a:p>
          <a:p>
            <a:pPr marL="457200" lvl="0" indent="-457200">
              <a:buClr>
                <a:srgbClr val="C00000"/>
              </a:buClr>
              <a:defRPr/>
            </a:pPr>
            <a:endParaRPr lang="en-US" sz="2400" dirty="0"/>
          </a:p>
          <a:p>
            <a:pPr marL="457200" lvl="0" indent="-457200">
              <a:buClr>
                <a:srgbClr val="C00000"/>
              </a:buClr>
              <a:buFont typeface="Wingdings" pitchFamily="2" charset="2"/>
              <a:buChar char="q"/>
              <a:defRPr/>
            </a:pPr>
            <a:r>
              <a:rPr lang="en-US" sz="2400" dirty="0"/>
              <a:t>These associations are private institutions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3581400" cy="4525963"/>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
                <a:srgbClr val="C00000"/>
              </a:buClr>
              <a:buSzTx/>
              <a:buFont typeface="Wingdings" pitchFamily="2" charset="2"/>
              <a:buChar char="q"/>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h-TH"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762000" y="1066800"/>
            <a:ext cx="7391400" cy="4648200"/>
          </a:xfrm>
          <a:prstGeom prst="rect">
            <a:avLst/>
          </a:prstGeom>
        </p:spPr>
        <p:txBody>
          <a:bodyPr vert="horz" lIns="91440" tIns="45720" rIns="91440" bIns="45720" rtlCol="0">
            <a:noAutofit/>
          </a:bodyPr>
          <a:lstStyle/>
          <a:p>
            <a:pPr marL="457200" lvl="0" indent="-457200">
              <a:buClr>
                <a:srgbClr val="C00000"/>
              </a:buClr>
              <a:buFont typeface="Wingdings" pitchFamily="2" charset="2"/>
              <a:buChar char="q"/>
              <a:defRPr/>
            </a:pPr>
            <a:r>
              <a:rPr lang="en-US" sz="2400" dirty="0"/>
              <a:t>There are several government agencies related to the agriculture sector.  So far there is not much government engagement in cassava sector.</a:t>
            </a:r>
          </a:p>
          <a:p>
            <a:pPr marL="457200" lvl="0" indent="-457200">
              <a:buClr>
                <a:srgbClr val="C00000"/>
              </a:buClr>
              <a:defRPr/>
            </a:pPr>
            <a:endParaRPr lang="en-NZ" sz="2400" dirty="0"/>
          </a:p>
          <a:p>
            <a:pPr marL="457200" lvl="0" indent="-457200">
              <a:buClr>
                <a:srgbClr val="C00000"/>
              </a:buClr>
              <a:buFont typeface="Wingdings" pitchFamily="2" charset="2"/>
              <a:buChar char="q"/>
              <a:defRPr/>
            </a:pPr>
            <a:r>
              <a:rPr lang="en-NZ" sz="2400" dirty="0"/>
              <a:t>Critical issues include:</a:t>
            </a:r>
          </a:p>
          <a:p>
            <a:pPr marL="914400" lvl="1" indent="-457200">
              <a:buClr>
                <a:srgbClr val="C00000"/>
              </a:buClr>
              <a:buFont typeface="Wingdings" pitchFamily="2" charset="2"/>
              <a:buChar char="q"/>
              <a:defRPr/>
            </a:pPr>
            <a:r>
              <a:rPr lang="en-NZ" sz="2400" dirty="0"/>
              <a:t>No strategy for cassava sector development</a:t>
            </a:r>
          </a:p>
          <a:p>
            <a:pPr marL="914400" lvl="1" indent="-457200">
              <a:buClr>
                <a:srgbClr val="C00000"/>
              </a:buClr>
              <a:buFont typeface="Wingdings" pitchFamily="2" charset="2"/>
              <a:buChar char="q"/>
              <a:defRPr/>
            </a:pPr>
            <a:r>
              <a:rPr lang="en-NZ" sz="2400" dirty="0"/>
              <a:t>Lack of R&amp;D and human resource in cassava sector</a:t>
            </a:r>
          </a:p>
          <a:p>
            <a:pPr marL="914400" lvl="1" indent="-457200">
              <a:buClr>
                <a:srgbClr val="C00000"/>
              </a:buClr>
              <a:buFont typeface="Wingdings" pitchFamily="2" charset="2"/>
              <a:buChar char="q"/>
              <a:defRPr/>
            </a:pPr>
            <a:r>
              <a:rPr lang="en-US" sz="2400" dirty="0">
                <a:cs typeface="Times New Roman" pitchFamily="18" charset="0"/>
              </a:rPr>
              <a:t>Limited budget and weak logistic support for cassava sector </a:t>
            </a:r>
          </a:p>
          <a:p>
            <a:pPr marL="914400" lvl="1" indent="-457200">
              <a:buClr>
                <a:srgbClr val="C00000"/>
              </a:buClr>
              <a:buFont typeface="Wingdings" pitchFamily="2" charset="2"/>
              <a:buChar char="q"/>
              <a:defRPr/>
            </a:pPr>
            <a:r>
              <a:rPr lang="en-NZ" sz="2400" dirty="0"/>
              <a:t>Weak in coordination and cooperation among government ministries and development agencies</a:t>
            </a:r>
          </a:p>
          <a:p>
            <a:pPr marL="914400" lvl="1" indent="-457200">
              <a:buClr>
                <a:srgbClr val="C00000"/>
              </a:buClr>
              <a:buFont typeface="Wingdings" pitchFamily="2" charset="2"/>
              <a:buChar char="q"/>
              <a:defRPr/>
            </a:pPr>
            <a:r>
              <a:rPr lang="en-NZ" sz="2400" dirty="0"/>
              <a:t>Lack of regional and international collaborations</a:t>
            </a:r>
          </a:p>
          <a:p>
            <a:pPr marL="457200" lvl="0" indent="-457200">
              <a:buClr>
                <a:srgbClr val="C00000"/>
              </a:buClr>
              <a:buFont typeface="Wingdings" pitchFamily="2" charset="2"/>
              <a:buChar char="q"/>
              <a:defRPr/>
            </a:pPr>
            <a:endParaRPr lang="en-NZ" sz="2400" dirty="0"/>
          </a:p>
          <a:p>
            <a:pPr marL="457200" indent="-457200">
              <a:buClr>
                <a:srgbClr val="C00000"/>
              </a:buClr>
              <a:buFont typeface="Wingdings" pitchFamily="2" charset="2"/>
              <a:buChar char="q"/>
              <a:defRPr/>
            </a:pPr>
            <a:endParaRPr lang="th-TH" sz="2400" dirty="0"/>
          </a:p>
          <a:p>
            <a:pPr marL="457200" lvl="0" indent="-457200">
              <a:buClr>
                <a:srgbClr val="C00000"/>
              </a:buClr>
              <a:buFont typeface="Wingdings" pitchFamily="2" charset="2"/>
              <a:buChar char="q"/>
              <a:defRPr/>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057400"/>
            <a:ext cx="4419600" cy="2514600"/>
          </a:xfrm>
        </p:spPr>
        <p:txBody>
          <a:bodyPr>
            <a:normAutofit/>
          </a:bodyPr>
          <a:lstStyle/>
          <a:p>
            <a:pPr lvl="0"/>
            <a:r>
              <a:rPr lang="en-US" b="1" dirty="0">
                <a:solidFill>
                  <a:srgbClr val="C00000"/>
                </a:solidFill>
              </a:rPr>
              <a:t>Introduction to Myanmar Agriculture </a:t>
            </a:r>
            <a:endParaRPr lang="th-TH" b="1" dirty="0">
              <a:solidFill>
                <a:srgbClr val="C00000"/>
              </a:solidFill>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914400"/>
            <a:ext cx="3035502" cy="5021520"/>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lvl="0">
              <a:spcBef>
                <a:spcPts val="0"/>
              </a:spcBef>
              <a:defRPr/>
            </a:pPr>
            <a:r>
              <a:rPr lang="en-US" sz="4000" b="1" dirty="0">
                <a:solidFill>
                  <a:srgbClr val="C00000"/>
                </a:solidFill>
              </a:rPr>
              <a:t>Further suggestions</a:t>
            </a:r>
          </a:p>
        </p:txBody>
      </p:sp>
      <p:sp>
        <p:nvSpPr>
          <p:cNvPr id="4" name="Content Placeholder 2"/>
          <p:cNvSpPr txBox="1">
            <a:spLocks/>
          </p:cNvSpPr>
          <p:nvPr/>
        </p:nvSpPr>
        <p:spPr>
          <a:xfrm>
            <a:off x="228600" y="990600"/>
            <a:ext cx="8763000" cy="5638800"/>
          </a:xfrm>
          <a:prstGeom prst="rect">
            <a:avLst/>
          </a:prstGeom>
        </p:spPr>
        <p:txBody>
          <a:bodyPr vert="horz" lIns="91440" tIns="45720" rIns="91440" bIns="45720" rtlCol="0">
            <a:noAutofit/>
          </a:bodyPr>
          <a:lstStyle/>
          <a:p>
            <a:pPr marL="457200" lvl="0" indent="-457200">
              <a:buClr>
                <a:srgbClr val="C00000"/>
              </a:buClr>
              <a:defRPr/>
            </a:pPr>
            <a:r>
              <a:rPr lang="en-US" sz="2400" dirty="0"/>
              <a:t>Industry and government should engage in:</a:t>
            </a:r>
            <a:endParaRPr lang="en-NZ" sz="2400" dirty="0"/>
          </a:p>
          <a:p>
            <a:pPr marL="457200" lvl="0" indent="-457200">
              <a:buClr>
                <a:srgbClr val="C00000"/>
              </a:buClr>
              <a:buFont typeface="+mj-lt"/>
              <a:buAutoNum type="arabicPeriod"/>
              <a:defRPr/>
            </a:pPr>
            <a:r>
              <a:rPr lang="en-NZ" sz="2400" dirty="0"/>
              <a:t>Developing national strategy for cassava sector in Myanmar</a:t>
            </a:r>
          </a:p>
          <a:p>
            <a:pPr marL="457200" lvl="0" indent="-457200">
              <a:buClr>
                <a:srgbClr val="C00000"/>
              </a:buClr>
              <a:buFont typeface="+mj-lt"/>
              <a:buAutoNum type="arabicPeriod"/>
              <a:defRPr/>
            </a:pPr>
            <a:r>
              <a:rPr lang="en-NZ" sz="2400" dirty="0"/>
              <a:t>Better research and extension services, and capacity building</a:t>
            </a:r>
          </a:p>
          <a:p>
            <a:pPr marL="457200" lvl="0" indent="-457200">
              <a:buClr>
                <a:srgbClr val="C00000"/>
              </a:buClr>
              <a:buFont typeface="+mj-lt"/>
              <a:buAutoNum type="arabicPeriod"/>
              <a:defRPr/>
            </a:pPr>
            <a:r>
              <a:rPr lang="en-NZ" sz="2400" dirty="0"/>
              <a:t>Infrastructure improvements; ensuring property rights; regulatory governance</a:t>
            </a:r>
          </a:p>
          <a:p>
            <a:pPr marL="457200" lvl="0" indent="-457200">
              <a:buClr>
                <a:srgbClr val="C00000"/>
              </a:buClr>
              <a:buFont typeface="+mj-lt"/>
              <a:buAutoNum type="arabicPeriod"/>
              <a:defRPr/>
            </a:pPr>
            <a:r>
              <a:rPr lang="en-NZ" sz="2400" dirty="0"/>
              <a:t>Intervention of production and processing cost reduction policy</a:t>
            </a:r>
          </a:p>
          <a:p>
            <a:pPr marL="457200" lvl="0" indent="-457200">
              <a:buClr>
                <a:srgbClr val="C00000"/>
              </a:buClr>
              <a:buFont typeface="+mj-lt"/>
              <a:buAutoNum type="arabicPeriod"/>
              <a:defRPr/>
            </a:pPr>
            <a:r>
              <a:rPr lang="en-NZ" sz="2400" dirty="0"/>
              <a:t>Improvement in credit helping farmers access to agricultural inputs</a:t>
            </a:r>
          </a:p>
          <a:p>
            <a:pPr marL="457200" lvl="0" indent="-457200">
              <a:buClr>
                <a:srgbClr val="C00000"/>
              </a:buClr>
              <a:buFont typeface="+mj-lt"/>
              <a:buAutoNum type="arabicPeriod"/>
              <a:defRPr/>
            </a:pPr>
            <a:r>
              <a:rPr lang="en-NZ" sz="2400" dirty="0"/>
              <a:t>Providing loans to cassava processors and traders</a:t>
            </a:r>
          </a:p>
          <a:p>
            <a:pPr marL="457200" lvl="0" indent="-457200">
              <a:buClr>
                <a:srgbClr val="C00000"/>
              </a:buClr>
              <a:buFont typeface="+mj-lt"/>
              <a:buAutoNum type="arabicPeriod"/>
              <a:defRPr/>
            </a:pPr>
            <a:r>
              <a:rPr lang="en-NZ" sz="2400" dirty="0"/>
              <a:t>Private and public partnership in cassava sector improvement</a:t>
            </a:r>
          </a:p>
          <a:p>
            <a:pPr marL="457200" lvl="0" indent="-457200">
              <a:buClr>
                <a:srgbClr val="C00000"/>
              </a:buClr>
              <a:buFont typeface="+mj-lt"/>
              <a:buAutoNum type="arabicPeriod"/>
              <a:defRPr/>
            </a:pPr>
            <a:r>
              <a:rPr lang="en-NZ" sz="2400" dirty="0"/>
              <a:t>Empowering farmers and processors in production and business management skills</a:t>
            </a:r>
          </a:p>
          <a:p>
            <a:pPr marL="457200" lvl="0" indent="-457200">
              <a:buClr>
                <a:srgbClr val="C00000"/>
              </a:buClr>
              <a:buFont typeface="+mj-lt"/>
              <a:buAutoNum type="arabicPeriod"/>
              <a:defRPr/>
            </a:pPr>
            <a:r>
              <a:rPr lang="en-NZ" sz="2400" dirty="0"/>
              <a:t>Supporting sustainable and profitable cassava production toward environmentally friendly products from cassava industry in Myanmar and beyond</a:t>
            </a:r>
          </a:p>
          <a:p>
            <a:pPr marL="457200" lvl="0" indent="-457200">
              <a:buClr>
                <a:srgbClr val="C00000"/>
              </a:buClr>
              <a:buFont typeface="Wingdings" pitchFamily="2" charset="2"/>
              <a:buChar char="q"/>
              <a:defRPr/>
            </a:pPr>
            <a:endParaRPr lang="en-NZ" sz="2400" dirty="0"/>
          </a:p>
          <a:p>
            <a:pPr marL="457200" lvl="0" indent="-457200">
              <a:buClr>
                <a:srgbClr val="C00000"/>
              </a:buClr>
              <a:buFont typeface="Wingdings" pitchFamily="2" charset="2"/>
              <a:buChar char="q"/>
              <a:defRPr/>
            </a:pPr>
            <a:endParaRPr lang="en-NZ" sz="2400" dirty="0"/>
          </a:p>
          <a:p>
            <a:pPr marL="457200" lvl="0" indent="-457200">
              <a:buClr>
                <a:srgbClr val="C00000"/>
              </a:buClr>
              <a:buFont typeface="Wingdings" pitchFamily="2" charset="2"/>
              <a:buChar char="q"/>
              <a:defRPr/>
            </a:pPr>
            <a:endParaRPr lang="en-NZ" sz="2400" dirty="0"/>
          </a:p>
          <a:p>
            <a:pPr marL="457200" lvl="0" indent="-457200">
              <a:buClr>
                <a:srgbClr val="C00000"/>
              </a:buClr>
              <a:buFont typeface="Wingdings" pitchFamily="2" charset="2"/>
              <a:buChar char="q"/>
              <a:defRPr/>
            </a:pPr>
            <a:endParaRPr lang="en-NZ" sz="2400" dirty="0"/>
          </a:p>
          <a:p>
            <a:pPr marL="457200" lvl="0" indent="-457200">
              <a:buClr>
                <a:srgbClr val="C00000"/>
              </a:buClr>
              <a:buFont typeface="Wingdings" pitchFamily="2" charset="2"/>
              <a:buChar char="q"/>
              <a:defRPr/>
            </a:pPr>
            <a:endParaRPr lang="en-NZ" sz="2400" dirty="0"/>
          </a:p>
          <a:p>
            <a:pPr marL="457200" lvl="0" indent="-457200">
              <a:buClr>
                <a:srgbClr val="C00000"/>
              </a:buClr>
              <a:buFont typeface="Wingdings" pitchFamily="2" charset="2"/>
              <a:buChar char="q"/>
              <a:defRPr/>
            </a:pPr>
            <a:endParaRPr lang="en-NZ" sz="2400" dirty="0"/>
          </a:p>
          <a:p>
            <a:pPr marL="457200" indent="-457200">
              <a:buClr>
                <a:srgbClr val="C00000"/>
              </a:buClr>
              <a:buFont typeface="Wingdings" pitchFamily="2" charset="2"/>
              <a:buChar char="q"/>
              <a:defRPr/>
            </a:pPr>
            <a:endParaRPr lang="th-TH" sz="2400" dirty="0"/>
          </a:p>
          <a:p>
            <a:pPr marL="457200" lvl="0" indent="-457200">
              <a:buClr>
                <a:srgbClr val="C00000"/>
              </a:buClr>
              <a:buFont typeface="Wingdings" pitchFamily="2" charset="2"/>
              <a:buChar char="q"/>
              <a:defRPr/>
            </a:pP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4724400" cy="1066800"/>
          </a:xfrm>
        </p:spPr>
        <p:txBody>
          <a:bodyPr>
            <a:noAutofit/>
          </a:bodyPr>
          <a:lstStyle/>
          <a:p>
            <a:r>
              <a:rPr lang="en-US" spc="150" dirty="0">
                <a:ln w="11430"/>
                <a:solidFill>
                  <a:srgbClr val="C00000"/>
                </a:solidFill>
                <a:effectLst>
                  <a:outerShdw blurRad="38100" dist="38100" dir="2700000" algn="tl">
                    <a:srgbClr val="000000">
                      <a:alpha val="43137"/>
                    </a:srgbClr>
                  </a:outerShdw>
                </a:effectLst>
              </a:rPr>
              <a:t>Sincere than</a:t>
            </a:r>
            <a:r>
              <a:rPr lang="en-GB" spc="150" dirty="0" err="1">
                <a:ln w="11430"/>
                <a:solidFill>
                  <a:srgbClr val="C00000"/>
                </a:solidFill>
                <a:effectLst>
                  <a:outerShdw blurRad="38100" dist="38100" dir="2700000" algn="tl">
                    <a:srgbClr val="000000">
                      <a:alpha val="43137"/>
                    </a:srgbClr>
                  </a:outerShdw>
                </a:effectLst>
              </a:rPr>
              <a:t>ks</a:t>
            </a:r>
            <a:r>
              <a:rPr lang="en-GB" spc="150" dirty="0">
                <a:ln w="11430"/>
                <a:solidFill>
                  <a:srgbClr val="C00000"/>
                </a:solidFill>
                <a:effectLst>
                  <a:outerShdw blurRad="38100" dist="38100" dir="2700000" algn="tl">
                    <a:srgbClr val="000000">
                      <a:alpha val="43137"/>
                    </a:srgbClr>
                  </a:outerShdw>
                </a:effectLst>
              </a:rPr>
              <a:t>!</a:t>
            </a:r>
            <a:endParaRPr lang="en-US" dirty="0">
              <a:solidFill>
                <a:srgbClr val="C00000"/>
              </a:solidFill>
              <a:effectLst>
                <a:outerShdw blurRad="38100" dist="38100" dir="2700000" algn="tl">
                  <a:srgbClr val="000000">
                    <a:alpha val="43137"/>
                  </a:srgbClr>
                </a:outerShdw>
              </a:effectLst>
            </a:endParaRPr>
          </a:p>
        </p:txBody>
      </p:sp>
      <p:pic>
        <p:nvPicPr>
          <p:cNvPr id="6" name="Picture 11" descr="C:\Users\Nilar Aung\Desktop\New folder (5)\20180712_09401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533400"/>
            <a:ext cx="3657600" cy="2743200"/>
          </a:xfrm>
          <a:prstGeom prst="rect">
            <a:avLst/>
          </a:prstGeom>
          <a:ln>
            <a:noFill/>
          </a:ln>
          <a:effectLst>
            <a:softEdge rad="112500"/>
          </a:effectLst>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503039" y="1246799"/>
            <a:ext cx="1279922" cy="164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UQlogoLscape RGB.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1" y="3304903"/>
            <a:ext cx="2158638" cy="953589"/>
          </a:xfrm>
          <a:prstGeom prst="rect">
            <a:avLst/>
          </a:prstGeom>
          <a:noFill/>
        </p:spPr>
      </p:pic>
      <p:pic>
        <p:nvPicPr>
          <p:cNvPr id="9" name="Picture 8" descr="D:\Forages\templates\CIAT logo 2013.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438" y="4845948"/>
            <a:ext cx="1869077" cy="111071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9"/>
          <p:cNvGrpSpPr/>
          <p:nvPr/>
        </p:nvGrpSpPr>
        <p:grpSpPr>
          <a:xfrm>
            <a:off x="2888525" y="2490651"/>
            <a:ext cx="1600200" cy="1594866"/>
            <a:chOff x="6934200" y="157734"/>
            <a:chExt cx="2133600" cy="1594866"/>
          </a:xfrm>
        </p:grpSpPr>
        <p:sp>
          <p:nvSpPr>
            <p:cNvPr id="11" name="Text Box 66"/>
            <p:cNvSpPr txBox="1">
              <a:spLocks noChangeArrowheads="1"/>
            </p:cNvSpPr>
            <p:nvPr/>
          </p:nvSpPr>
          <p:spPr bwMode="auto">
            <a:xfrm>
              <a:off x="6934200" y="1299210"/>
              <a:ext cx="2133600" cy="453390"/>
            </a:xfrm>
            <a:prstGeom prst="rect">
              <a:avLst/>
            </a:prstGeom>
            <a:noFill/>
            <a:ln w="9525">
              <a:noFill/>
              <a:miter lim="800000"/>
              <a:headEnd/>
              <a:tailEnd/>
            </a:ln>
          </p:spPr>
          <p:txBody>
            <a:bodyPr/>
            <a:lstStyle/>
            <a:p>
              <a:pPr algn="ctr">
                <a:spcAft>
                  <a:spcPts val="1000"/>
                </a:spcAft>
              </a:pPr>
              <a:r>
                <a:rPr lang="en-US" sz="1200" b="1" dirty="0" err="1">
                  <a:solidFill>
                    <a:srgbClr val="008000"/>
                  </a:solidFill>
                  <a:latin typeface="Elephant" pitchFamily="18" charset="0"/>
                </a:rPr>
                <a:t>Yezin</a:t>
              </a:r>
              <a:r>
                <a:rPr lang="en-US" sz="1200" b="1" dirty="0">
                  <a:solidFill>
                    <a:srgbClr val="008000"/>
                  </a:solidFill>
                  <a:latin typeface="Elephant" pitchFamily="18" charset="0"/>
                </a:rPr>
                <a:t>, Myanmar</a:t>
              </a:r>
              <a:endParaRPr lang="en-US" sz="1200" dirty="0">
                <a:latin typeface="Elephant" pitchFamily="18" charset="0"/>
              </a:endParaRPr>
            </a:p>
          </p:txBody>
        </p:sp>
        <p:grpSp>
          <p:nvGrpSpPr>
            <p:cNvPr id="4" name="Group 67"/>
            <p:cNvGrpSpPr>
              <a:grpSpLocks/>
            </p:cNvGrpSpPr>
            <p:nvPr/>
          </p:nvGrpSpPr>
          <p:grpSpPr bwMode="auto">
            <a:xfrm>
              <a:off x="6934200" y="157734"/>
              <a:ext cx="1987618" cy="1201928"/>
              <a:chOff x="1680" y="7380"/>
              <a:chExt cx="4860" cy="2160"/>
            </a:xfrm>
          </p:grpSpPr>
          <p:sp>
            <p:nvSpPr>
              <p:cNvPr id="13" name="Oval 68"/>
              <p:cNvSpPr>
                <a:spLocks noChangeArrowheads="1"/>
              </p:cNvSpPr>
              <p:nvPr/>
            </p:nvSpPr>
            <p:spPr bwMode="auto">
              <a:xfrm>
                <a:off x="2007" y="7627"/>
                <a:ext cx="4206" cy="1733"/>
              </a:xfrm>
              <a:prstGeom prst="ellipse">
                <a:avLst/>
              </a:prstGeom>
              <a:solidFill>
                <a:srgbClr val="FFFFFF"/>
              </a:solidFill>
              <a:ln w="57150" cmpd="thinThick">
                <a:solidFill>
                  <a:srgbClr val="A800A8"/>
                </a:solidFill>
                <a:round/>
                <a:headEnd/>
                <a:tailEnd/>
              </a:ln>
            </p:spPr>
            <p:txBody>
              <a:bodyPr/>
              <a:lstStyle/>
              <a:p>
                <a:pPr>
                  <a:spcAft>
                    <a:spcPts val="1000"/>
                  </a:spcAft>
                </a:pPr>
                <a:endParaRPr lang="en-US" sz="2800">
                  <a:solidFill>
                    <a:srgbClr val="006600"/>
                  </a:solidFill>
                  <a:latin typeface="Arial Black" pitchFamily="34" charset="0"/>
                </a:endParaRPr>
              </a:p>
              <a:p>
                <a:endParaRPr lang="en-US"/>
              </a:p>
            </p:txBody>
          </p:sp>
          <p:sp>
            <p:nvSpPr>
              <p:cNvPr id="14" name="WordArt 69"/>
              <p:cNvSpPr>
                <a:spLocks noChangeArrowheads="1" noChangeShapeType="1" noTextEdit="1"/>
              </p:cNvSpPr>
              <p:nvPr/>
            </p:nvSpPr>
            <p:spPr bwMode="auto">
              <a:xfrm>
                <a:off x="1680" y="7380"/>
                <a:ext cx="4860" cy="2160"/>
              </a:xfrm>
              <a:prstGeom prst="rect">
                <a:avLst/>
              </a:prstGeom>
            </p:spPr>
            <p:txBody>
              <a:bodyPr spcFirstLastPara="1" wrap="none" fromWordArt="1">
                <a:prstTxWarp prst="textArchUp">
                  <a:avLst>
                    <a:gd name="adj" fmla="val 10508572"/>
                  </a:avLst>
                </a:prstTxWarp>
              </a:bodyPr>
              <a:lstStyle/>
              <a:p>
                <a:pPr algn="ctr"/>
                <a:r>
                  <a:rPr lang="en-US" sz="900" kern="10" spc="-45" dirty="0">
                    <a:ln w="3175">
                      <a:solidFill>
                        <a:srgbClr val="126C30"/>
                      </a:solidFill>
                      <a:round/>
                      <a:headEnd/>
                      <a:tailEnd/>
                    </a:ln>
                    <a:solidFill>
                      <a:srgbClr val="FFFF00"/>
                    </a:solidFill>
                    <a:latin typeface="Arial Black"/>
                  </a:rPr>
                  <a:t>DEPARTMEN</a:t>
                </a:r>
                <a:r>
                  <a:rPr lang="en-US" sz="900" kern="10" spc="-45" dirty="0">
                    <a:ln w="3175">
                      <a:solidFill>
                        <a:srgbClr val="0000FF"/>
                      </a:solidFill>
                      <a:round/>
                      <a:headEnd/>
                      <a:tailEnd/>
                    </a:ln>
                    <a:solidFill>
                      <a:srgbClr val="FFFF00"/>
                    </a:solidFill>
                    <a:latin typeface="Arial Black"/>
                  </a:rPr>
                  <a:t>T</a:t>
                </a:r>
                <a:r>
                  <a:rPr lang="en-US" sz="900" kern="10" spc="-45" dirty="0">
                    <a:ln w="3175">
                      <a:solidFill>
                        <a:srgbClr val="126C30"/>
                      </a:solidFill>
                      <a:round/>
                      <a:headEnd/>
                      <a:tailEnd/>
                    </a:ln>
                    <a:solidFill>
                      <a:srgbClr val="FFFF00"/>
                    </a:solidFill>
                    <a:latin typeface="Arial Black"/>
                  </a:rPr>
                  <a:t> OF AGRICULTURAL RESEARCH</a:t>
                </a:r>
              </a:p>
            </p:txBody>
          </p:sp>
          <p:sp>
            <p:nvSpPr>
              <p:cNvPr id="15" name="WordArt 70"/>
              <p:cNvSpPr>
                <a:spLocks noChangeArrowheads="1" noChangeShapeType="1" noTextEdit="1"/>
              </p:cNvSpPr>
              <p:nvPr/>
            </p:nvSpPr>
            <p:spPr bwMode="auto">
              <a:xfrm>
                <a:off x="2516" y="8016"/>
                <a:ext cx="3103" cy="8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600"/>
                    </a:solidFill>
                    <a:latin typeface="Arial Black"/>
                  </a:rPr>
                  <a:t>DAR</a:t>
                </a:r>
              </a:p>
            </p:txBody>
          </p:sp>
        </p:grpSp>
      </p:gr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28836" y="4281761"/>
            <a:ext cx="1307306" cy="1743075"/>
          </a:xfrm>
          <a:prstGeom prst="rect">
            <a:avLst/>
          </a:prstGeom>
          <a:noFill/>
          <a:ln w="9525">
            <a:noFill/>
            <a:miter lim="800000"/>
            <a:headEnd/>
            <a:tailEnd/>
          </a:ln>
          <a:effectLst/>
        </p:spPr>
      </p:pic>
      <p:pic>
        <p:nvPicPr>
          <p:cNvPr id="16" name="Picture 2" descr="E:\Logos\DOA.png"/>
          <p:cNvPicPr>
            <a:picLocks noChangeAspect="1" noChangeArrowheads="1"/>
          </p:cNvPicPr>
          <p:nvPr/>
        </p:nvPicPr>
        <p:blipFill>
          <a:blip r:embed="rId7" cstate="email"/>
          <a:srcRect/>
          <a:stretch>
            <a:fillRect/>
          </a:stretch>
        </p:blipFill>
        <p:spPr bwMode="auto">
          <a:xfrm>
            <a:off x="2814077" y="1307167"/>
            <a:ext cx="1900619" cy="1005840"/>
          </a:xfrm>
          <a:prstGeom prst="rect">
            <a:avLst/>
          </a:prstGeom>
          <a:noFill/>
        </p:spPr>
      </p:pic>
      <p:pic>
        <p:nvPicPr>
          <p:cNvPr id="3074" name="Picture 2" descr="C:\Users\admin.admin-PC\Pictures\Mobile Feb 2019\20190123_123623.jpg"/>
          <p:cNvPicPr>
            <a:picLocks noGrp="1" noChangeAspect="1" noChangeArrowheads="1"/>
          </p:cNvPicPr>
          <p:nvPr>
            <p:ph idx="1"/>
          </p:nvPr>
        </p:nvPicPr>
        <p:blipFill>
          <a:blip r:embed="rId8" cstate="email">
            <a:extLst>
              <a:ext uri="{28A0092B-C50C-407E-A947-70E740481C1C}">
                <a14:useLocalDpi xmlns:a14="http://schemas.microsoft.com/office/drawing/2010/main"/>
              </a:ext>
            </a:extLst>
          </a:blip>
          <a:srcRect/>
          <a:stretch>
            <a:fillRect/>
          </a:stretch>
        </p:blipFill>
        <p:spPr bwMode="auto">
          <a:xfrm>
            <a:off x="5029200" y="3505200"/>
            <a:ext cx="3657600" cy="274320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20000" cy="1162050"/>
          </a:xfrm>
        </p:spPr>
        <p:txBody>
          <a:bodyPr anchor="ctr">
            <a:noAutofit/>
          </a:bodyPr>
          <a:lstStyle/>
          <a:p>
            <a:r>
              <a:rPr lang="en-US" sz="4000" dirty="0">
                <a:solidFill>
                  <a:srgbClr val="990000"/>
                </a:solidFill>
                <a:cs typeface="Helvetica" pitchFamily="34" charset="0"/>
              </a:rPr>
              <a:t>Myanmar agriculture in brief</a:t>
            </a:r>
            <a:endParaRPr lang="th-TH" sz="4000" dirty="0"/>
          </a:p>
        </p:txBody>
      </p:sp>
      <p:sp>
        <p:nvSpPr>
          <p:cNvPr id="3" name="Content Placeholder 2"/>
          <p:cNvSpPr>
            <a:spLocks noGrp="1"/>
          </p:cNvSpPr>
          <p:nvPr>
            <p:ph idx="1"/>
          </p:nvPr>
        </p:nvSpPr>
        <p:spPr>
          <a:xfrm>
            <a:off x="3810000" y="1219200"/>
            <a:ext cx="5105400" cy="4343400"/>
          </a:xfrm>
        </p:spPr>
        <p:txBody>
          <a:bodyPr>
            <a:noAutofit/>
          </a:bodyPr>
          <a:lstStyle/>
          <a:p>
            <a:pPr marL="457200" indent="-457200" defTabSz="914157">
              <a:lnSpc>
                <a:spcPct val="108000"/>
              </a:lnSpc>
              <a:spcBef>
                <a:spcPts val="0"/>
              </a:spcBef>
              <a:spcAft>
                <a:spcPts val="1008"/>
              </a:spcAft>
              <a:buClr>
                <a:srgbClr val="C00000"/>
              </a:buClr>
              <a:buFont typeface="Wingdings" pitchFamily="2" charset="2"/>
              <a:buChar char="q"/>
              <a:defRPr/>
            </a:pPr>
            <a:r>
              <a:rPr lang="en-US" sz="2400" dirty="0"/>
              <a:t>Agriculture is the most important economic sector, and is essential for national food security, nutrition, and livelihoods of rural people</a:t>
            </a:r>
          </a:p>
          <a:p>
            <a:pPr marL="457200" indent="-457200" defTabSz="914157">
              <a:lnSpc>
                <a:spcPct val="108000"/>
              </a:lnSpc>
              <a:spcBef>
                <a:spcPts val="0"/>
              </a:spcBef>
              <a:spcAft>
                <a:spcPts val="1008"/>
              </a:spcAft>
              <a:buClr>
                <a:srgbClr val="C00000"/>
              </a:buClr>
              <a:buFont typeface="Wingdings" pitchFamily="2" charset="2"/>
              <a:buChar char="q"/>
              <a:defRPr/>
            </a:pPr>
            <a:r>
              <a:rPr lang="en-US" sz="2400" dirty="0">
                <a:cs typeface="Times New Roman" panose="02020603050405020304" pitchFamily="18" charset="0"/>
              </a:rPr>
              <a:t>Contributed 23% of GDP and employed 60% of the labor force in 2017/18</a:t>
            </a:r>
          </a:p>
          <a:p>
            <a:pPr marL="457200" indent="-457200" defTabSz="914157">
              <a:lnSpc>
                <a:spcPct val="108000"/>
              </a:lnSpc>
              <a:spcBef>
                <a:spcPts val="0"/>
              </a:spcBef>
              <a:spcAft>
                <a:spcPts val="1008"/>
              </a:spcAft>
              <a:buClr>
                <a:srgbClr val="C00000"/>
              </a:buClr>
              <a:buFont typeface="Wingdings" pitchFamily="2" charset="2"/>
              <a:buChar char="q"/>
              <a:defRPr/>
            </a:pPr>
            <a:r>
              <a:rPr lang="en-US" sz="2400" dirty="0"/>
              <a:t>Population is currently at </a:t>
            </a:r>
            <a:r>
              <a:rPr lang="en-US" sz="2400" b="1" dirty="0"/>
              <a:t>53.86</a:t>
            </a:r>
            <a:r>
              <a:rPr lang="en-US" sz="2400" dirty="0"/>
              <a:t> million, being the </a:t>
            </a:r>
            <a:r>
              <a:rPr lang="en-US" sz="2400" b="1" dirty="0"/>
              <a:t>24</a:t>
            </a:r>
            <a:r>
              <a:rPr lang="en-US" sz="2400" b="1" baseline="30000" dirty="0"/>
              <a:t>th</a:t>
            </a:r>
            <a:r>
              <a:rPr lang="en-US" sz="2400" b="1" dirty="0"/>
              <a:t> </a:t>
            </a:r>
            <a:r>
              <a:rPr lang="en-US" sz="2400" dirty="0"/>
              <a:t>most populous country in the world</a:t>
            </a:r>
          </a:p>
          <a:p>
            <a:pPr marL="457200" indent="-457200" defTabSz="914157">
              <a:lnSpc>
                <a:spcPct val="108000"/>
              </a:lnSpc>
              <a:spcBef>
                <a:spcPts val="0"/>
              </a:spcBef>
              <a:spcAft>
                <a:spcPts val="1008"/>
              </a:spcAft>
              <a:buClr>
                <a:srgbClr val="C00000"/>
              </a:buClr>
              <a:buFont typeface="Wingdings" pitchFamily="2" charset="2"/>
              <a:buChar char="q"/>
              <a:defRPr/>
            </a:pPr>
            <a:endParaRPr lang="en-US" sz="2400" dirty="0">
              <a:cs typeface="Times New Roman" panose="02020603050405020304" pitchFamily="18" charset="0"/>
            </a:endParaRPr>
          </a:p>
        </p:txBody>
      </p:sp>
      <p:sp>
        <p:nvSpPr>
          <p:cNvPr id="6" name="Text Placeholder 3"/>
          <p:cNvSpPr>
            <a:spLocks noGrp="1"/>
          </p:cNvSpPr>
          <p:nvPr>
            <p:ph type="body" sz="half" idx="2"/>
          </p:nvPr>
        </p:nvSpPr>
        <p:spPr>
          <a:xfrm>
            <a:off x="609600" y="4953000"/>
            <a:ext cx="3008313" cy="698500"/>
          </a:xfrm>
        </p:spPr>
        <p:txBody>
          <a:bodyPr>
            <a:normAutofit/>
          </a:bodyPr>
          <a:lstStyle/>
          <a:p>
            <a:r>
              <a:rPr lang="en-US" dirty="0">
                <a:cs typeface="Helvetica" pitchFamily="34" charset="0"/>
              </a:rPr>
              <a:t>Source: </a:t>
            </a:r>
            <a:r>
              <a:rPr lang="en-US" i="1" dirty="0">
                <a:cs typeface="Helvetica" pitchFamily="34" charset="0"/>
              </a:rPr>
              <a:t>Planning Department, Ministry of Planning and Finance (2019) </a:t>
            </a:r>
            <a:endParaRPr lang="th-TH" dirty="0"/>
          </a:p>
        </p:txBody>
      </p:sp>
      <p:graphicFrame>
        <p:nvGraphicFramePr>
          <p:cNvPr id="7" name="Chart 6"/>
          <p:cNvGraphicFramePr/>
          <p:nvPr/>
        </p:nvGraphicFramePr>
        <p:xfrm>
          <a:off x="228600" y="1447800"/>
          <a:ext cx="3867500" cy="3352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772400" cy="1162050"/>
          </a:xfrm>
        </p:spPr>
        <p:txBody>
          <a:bodyPr anchor="ctr">
            <a:noAutofit/>
          </a:bodyPr>
          <a:lstStyle/>
          <a:p>
            <a:pPr lvl="0" algn="ctr"/>
            <a:r>
              <a:rPr lang="en-US" sz="4000" dirty="0">
                <a:solidFill>
                  <a:srgbClr val="C00000"/>
                </a:solidFill>
                <a:cs typeface="Angsana New" pitchFamily="18" charset="-34"/>
              </a:rPr>
              <a:t>Land  resource and its utilization</a:t>
            </a:r>
            <a:endParaRPr lang="th-TH" sz="4000" dirty="0"/>
          </a:p>
        </p:txBody>
      </p:sp>
      <p:graphicFrame>
        <p:nvGraphicFramePr>
          <p:cNvPr id="6" name="Table 5"/>
          <p:cNvGraphicFramePr>
            <a:graphicFrameLocks noGrp="1"/>
          </p:cNvGraphicFramePr>
          <p:nvPr>
            <p:extLst>
              <p:ext uri="{D42A27DB-BD31-4B8C-83A1-F6EECF244321}">
                <p14:modId xmlns:p14="http://schemas.microsoft.com/office/powerpoint/2010/main" val="3768907089"/>
              </p:ext>
            </p:extLst>
          </p:nvPr>
        </p:nvGraphicFramePr>
        <p:xfrm>
          <a:off x="228600" y="1524000"/>
          <a:ext cx="4190999" cy="4023440"/>
        </p:xfrm>
        <a:graphic>
          <a:graphicData uri="http://schemas.openxmlformats.org/drawingml/2006/table">
            <a:tbl>
              <a:tblPr firstRow="1" bandRow="1">
                <a:tableStyleId>{EB344D84-9AFB-497E-A393-DC336BA19D2E}</a:tableStyleId>
              </a:tblPr>
              <a:tblGrid>
                <a:gridCol w="2819400">
                  <a:extLst>
                    <a:ext uri="{9D8B030D-6E8A-4147-A177-3AD203B41FA5}">
                      <a16:colId xmlns:a16="http://schemas.microsoft.com/office/drawing/2014/main" val="20000"/>
                    </a:ext>
                  </a:extLst>
                </a:gridCol>
                <a:gridCol w="1371599">
                  <a:extLst>
                    <a:ext uri="{9D8B030D-6E8A-4147-A177-3AD203B41FA5}">
                      <a16:colId xmlns:a16="http://schemas.microsoft.com/office/drawing/2014/main" val="20001"/>
                    </a:ext>
                  </a:extLst>
                </a:gridCol>
              </a:tblGrid>
              <a:tr h="412383">
                <a:tc>
                  <a:txBody>
                    <a:bodyPr/>
                    <a:lstStyle/>
                    <a:p>
                      <a:r>
                        <a:rPr lang="en-US" sz="2400" dirty="0">
                          <a:latin typeface="+mn-lt"/>
                        </a:rPr>
                        <a:t>Land Use</a:t>
                      </a:r>
                    </a:p>
                  </a:txBody>
                  <a:tcPr marT="45725" marB="45725" anchor="ctr"/>
                </a:tc>
                <a:tc>
                  <a:txBody>
                    <a:bodyPr/>
                    <a:lstStyle/>
                    <a:p>
                      <a:pPr algn="ctr"/>
                      <a:r>
                        <a:rPr lang="en-US" sz="2400" dirty="0">
                          <a:latin typeface="+mn-lt"/>
                        </a:rPr>
                        <a:t>Area </a:t>
                      </a:r>
                    </a:p>
                    <a:p>
                      <a:pPr algn="ctr"/>
                      <a:r>
                        <a:rPr lang="en-US" sz="2400" dirty="0">
                          <a:latin typeface="+mn-lt"/>
                        </a:rPr>
                        <a:t>(</a:t>
                      </a:r>
                      <a:r>
                        <a:rPr lang="en-US" sz="2400" dirty="0" err="1">
                          <a:latin typeface="+mn-lt"/>
                        </a:rPr>
                        <a:t>mn</a:t>
                      </a:r>
                      <a:r>
                        <a:rPr lang="en-US" sz="2400" dirty="0">
                          <a:latin typeface="+mn-lt"/>
                        </a:rPr>
                        <a:t> ha)</a:t>
                      </a:r>
                    </a:p>
                  </a:txBody>
                  <a:tcPr marT="45725" marB="45725" anchor="ctr"/>
                </a:tc>
                <a:extLst>
                  <a:ext uri="{0D108BD9-81ED-4DB2-BD59-A6C34878D82A}">
                    <a16:rowId xmlns:a16="http://schemas.microsoft.com/office/drawing/2014/main" val="10000"/>
                  </a:ext>
                </a:extLst>
              </a:tr>
              <a:tr h="393095">
                <a:tc>
                  <a:txBody>
                    <a:bodyPr/>
                    <a:lstStyle/>
                    <a:p>
                      <a:r>
                        <a:rPr lang="en-US" sz="2400" dirty="0">
                          <a:latin typeface="+mn-lt"/>
                        </a:rPr>
                        <a:t>Net</a:t>
                      </a:r>
                      <a:r>
                        <a:rPr lang="en-US" sz="2400" baseline="0" dirty="0">
                          <a:latin typeface="+mn-lt"/>
                        </a:rPr>
                        <a:t> sown area</a:t>
                      </a:r>
                      <a:endParaRPr lang="en-US" sz="2400" dirty="0">
                        <a:latin typeface="+mn-lt"/>
                      </a:endParaRPr>
                    </a:p>
                  </a:txBody>
                  <a:tcPr marT="45725" marB="45725"/>
                </a:tc>
                <a:tc>
                  <a:txBody>
                    <a:bodyPr/>
                    <a:lstStyle/>
                    <a:p>
                      <a:pPr algn="ctr"/>
                      <a:r>
                        <a:rPr lang="en-US" sz="2400" dirty="0">
                          <a:latin typeface="+mn-lt"/>
                        </a:rPr>
                        <a:t>12.06</a:t>
                      </a:r>
                    </a:p>
                  </a:txBody>
                  <a:tcPr marT="45725" marB="45725"/>
                </a:tc>
                <a:extLst>
                  <a:ext uri="{0D108BD9-81ED-4DB2-BD59-A6C34878D82A}">
                    <a16:rowId xmlns:a16="http://schemas.microsoft.com/office/drawing/2014/main" val="10001"/>
                  </a:ext>
                </a:extLst>
              </a:tr>
              <a:tr h="393095">
                <a:tc>
                  <a:txBody>
                    <a:bodyPr/>
                    <a:lstStyle/>
                    <a:p>
                      <a:r>
                        <a:rPr lang="en-US" sz="2400" dirty="0">
                          <a:latin typeface="+mn-lt"/>
                        </a:rPr>
                        <a:t>Fallow land</a:t>
                      </a:r>
                      <a:endParaRPr lang="en-US" sz="2400" dirty="0">
                        <a:solidFill>
                          <a:schemeClr val="accent3">
                            <a:lumMod val="75000"/>
                          </a:schemeClr>
                        </a:solidFill>
                        <a:latin typeface="+mn-lt"/>
                      </a:endParaRPr>
                    </a:p>
                  </a:txBody>
                  <a:tcPr marT="45725" marB="45725"/>
                </a:tc>
                <a:tc>
                  <a:txBody>
                    <a:bodyPr/>
                    <a:lstStyle/>
                    <a:p>
                      <a:pPr algn="ctr"/>
                      <a:r>
                        <a:rPr lang="en-US" sz="2400" dirty="0">
                          <a:latin typeface="+mn-lt"/>
                        </a:rPr>
                        <a:t>0.46</a:t>
                      </a:r>
                      <a:endParaRPr lang="en-US" sz="2400" dirty="0">
                        <a:solidFill>
                          <a:schemeClr val="accent3">
                            <a:lumMod val="75000"/>
                          </a:schemeClr>
                        </a:solidFill>
                        <a:latin typeface="+mn-lt"/>
                      </a:endParaRPr>
                    </a:p>
                  </a:txBody>
                  <a:tcPr marT="45725" marB="45725"/>
                </a:tc>
                <a:extLst>
                  <a:ext uri="{0D108BD9-81ED-4DB2-BD59-A6C34878D82A}">
                    <a16:rowId xmlns:a16="http://schemas.microsoft.com/office/drawing/2014/main" val="10002"/>
                  </a:ext>
                </a:extLst>
              </a:tr>
              <a:tr h="393095">
                <a:tc>
                  <a:txBody>
                    <a:bodyPr/>
                    <a:lstStyle/>
                    <a:p>
                      <a:r>
                        <a:rPr lang="en-US" sz="2400" dirty="0">
                          <a:latin typeface="+mn-lt"/>
                        </a:rPr>
                        <a:t>Cultivable waste land</a:t>
                      </a:r>
                      <a:endParaRPr lang="en-US" sz="2400" dirty="0">
                        <a:solidFill>
                          <a:schemeClr val="accent3">
                            <a:lumMod val="75000"/>
                          </a:schemeClr>
                        </a:solidFill>
                        <a:latin typeface="+mn-lt"/>
                      </a:endParaRPr>
                    </a:p>
                  </a:txBody>
                  <a:tcPr marT="45725" marB="45725"/>
                </a:tc>
                <a:tc>
                  <a:txBody>
                    <a:bodyPr/>
                    <a:lstStyle/>
                    <a:p>
                      <a:pPr algn="ctr"/>
                      <a:r>
                        <a:rPr lang="en-US" sz="2400" dirty="0">
                          <a:latin typeface="+mn-lt"/>
                        </a:rPr>
                        <a:t>5.54</a:t>
                      </a:r>
                      <a:endParaRPr lang="en-US" sz="2400" dirty="0">
                        <a:solidFill>
                          <a:schemeClr val="accent3">
                            <a:lumMod val="75000"/>
                          </a:schemeClr>
                        </a:solidFill>
                        <a:latin typeface="+mn-lt"/>
                      </a:endParaRPr>
                    </a:p>
                  </a:txBody>
                  <a:tcPr marT="45725" marB="45725"/>
                </a:tc>
                <a:extLst>
                  <a:ext uri="{0D108BD9-81ED-4DB2-BD59-A6C34878D82A}">
                    <a16:rowId xmlns:a16="http://schemas.microsoft.com/office/drawing/2014/main" val="10003"/>
                  </a:ext>
                </a:extLst>
              </a:tr>
              <a:tr h="393095">
                <a:tc>
                  <a:txBody>
                    <a:bodyPr/>
                    <a:lstStyle/>
                    <a:p>
                      <a:r>
                        <a:rPr lang="en-US" sz="2400" dirty="0">
                          <a:latin typeface="+mn-lt"/>
                        </a:rPr>
                        <a:t>Reserved forests</a:t>
                      </a:r>
                    </a:p>
                  </a:txBody>
                  <a:tcPr marT="45725" marB="45725"/>
                </a:tc>
                <a:tc>
                  <a:txBody>
                    <a:bodyPr/>
                    <a:lstStyle/>
                    <a:p>
                      <a:pPr algn="ctr"/>
                      <a:r>
                        <a:rPr lang="en-US" sz="2400" dirty="0">
                          <a:latin typeface="+mn-lt"/>
                        </a:rPr>
                        <a:t>18.88</a:t>
                      </a:r>
                    </a:p>
                  </a:txBody>
                  <a:tcPr marT="45725" marB="45725"/>
                </a:tc>
                <a:extLst>
                  <a:ext uri="{0D108BD9-81ED-4DB2-BD59-A6C34878D82A}">
                    <a16:rowId xmlns:a16="http://schemas.microsoft.com/office/drawing/2014/main" val="10004"/>
                  </a:ext>
                </a:extLst>
              </a:tr>
              <a:tr h="393095">
                <a:tc>
                  <a:txBody>
                    <a:bodyPr/>
                    <a:lstStyle/>
                    <a:p>
                      <a:r>
                        <a:rPr lang="en-US" sz="2400" dirty="0">
                          <a:latin typeface="+mn-lt"/>
                        </a:rPr>
                        <a:t>Other forests</a:t>
                      </a:r>
                    </a:p>
                  </a:txBody>
                  <a:tcPr marT="45725" marB="45725"/>
                </a:tc>
                <a:tc>
                  <a:txBody>
                    <a:bodyPr/>
                    <a:lstStyle/>
                    <a:p>
                      <a:pPr algn="ctr"/>
                      <a:r>
                        <a:rPr lang="en-US" sz="2400" dirty="0">
                          <a:latin typeface="+mn-lt"/>
                        </a:rPr>
                        <a:t>14.50</a:t>
                      </a:r>
                    </a:p>
                  </a:txBody>
                  <a:tcPr marT="45725" marB="45725"/>
                </a:tc>
                <a:extLst>
                  <a:ext uri="{0D108BD9-81ED-4DB2-BD59-A6C34878D82A}">
                    <a16:rowId xmlns:a16="http://schemas.microsoft.com/office/drawing/2014/main" val="10005"/>
                  </a:ext>
                </a:extLst>
              </a:tr>
              <a:tr h="393095">
                <a:tc>
                  <a:txBody>
                    <a:bodyPr/>
                    <a:lstStyle/>
                    <a:p>
                      <a:r>
                        <a:rPr lang="en-US" sz="2400" dirty="0">
                          <a:latin typeface="+mn-lt"/>
                        </a:rPr>
                        <a:t>Others</a:t>
                      </a:r>
                    </a:p>
                  </a:txBody>
                  <a:tcPr marT="45725" marB="45725"/>
                </a:tc>
                <a:tc>
                  <a:txBody>
                    <a:bodyPr/>
                    <a:lstStyle/>
                    <a:p>
                      <a:pPr algn="ctr"/>
                      <a:r>
                        <a:rPr lang="en-US" sz="2400" dirty="0">
                          <a:latin typeface="+mn-lt"/>
                        </a:rPr>
                        <a:t>16.21</a:t>
                      </a:r>
                    </a:p>
                  </a:txBody>
                  <a:tcPr marT="45725" marB="45725"/>
                </a:tc>
                <a:extLst>
                  <a:ext uri="{0D108BD9-81ED-4DB2-BD59-A6C34878D82A}">
                    <a16:rowId xmlns:a16="http://schemas.microsoft.com/office/drawing/2014/main" val="10006"/>
                  </a:ext>
                </a:extLst>
              </a:tr>
              <a:tr h="393095">
                <a:tc>
                  <a:txBody>
                    <a:bodyPr/>
                    <a:lstStyle/>
                    <a:p>
                      <a:r>
                        <a:rPr lang="en-US" sz="2400" dirty="0">
                          <a:latin typeface="+mn-lt"/>
                        </a:rPr>
                        <a:t>Total</a:t>
                      </a:r>
                    </a:p>
                  </a:txBody>
                  <a:tcPr marT="45725" marB="45725"/>
                </a:tc>
                <a:tc>
                  <a:txBody>
                    <a:bodyPr/>
                    <a:lstStyle/>
                    <a:p>
                      <a:pPr algn="ctr"/>
                      <a:r>
                        <a:rPr lang="en-US" sz="2400" dirty="0">
                          <a:latin typeface="+mn-lt"/>
                        </a:rPr>
                        <a:t>67.65</a:t>
                      </a:r>
                    </a:p>
                  </a:txBody>
                  <a:tcPr marT="45725" marB="45725"/>
                </a:tc>
                <a:extLst>
                  <a:ext uri="{0D108BD9-81ED-4DB2-BD59-A6C34878D82A}">
                    <a16:rowId xmlns:a16="http://schemas.microsoft.com/office/drawing/2014/main" val="10007"/>
                  </a:ext>
                </a:extLst>
              </a:tr>
            </a:tbl>
          </a:graphicData>
        </a:graphic>
      </p:graphicFrame>
      <p:sp>
        <p:nvSpPr>
          <p:cNvPr id="8" name="Rectangle 7"/>
          <p:cNvSpPr>
            <a:spLocks noChangeArrowheads="1"/>
          </p:cNvSpPr>
          <p:nvPr/>
        </p:nvSpPr>
        <p:spPr bwMode="auto">
          <a:xfrm>
            <a:off x="4495800" y="1447800"/>
            <a:ext cx="4495800" cy="4228850"/>
          </a:xfrm>
          <a:prstGeom prst="rect">
            <a:avLst/>
          </a:prstGeom>
          <a:noFill/>
          <a:ln w="9525">
            <a:noFill/>
            <a:miter lim="800000"/>
            <a:headEnd/>
            <a:tailEnd/>
          </a:ln>
        </p:spPr>
        <p:txBody>
          <a:bodyPr wrap="square">
            <a:spAutoFit/>
          </a:bodyPr>
          <a:lstStyle/>
          <a:p>
            <a:pPr marL="457200" lvl="0" indent="-457200" algn="just">
              <a:spcBef>
                <a:spcPct val="20000"/>
              </a:spcBef>
              <a:buClr>
                <a:srgbClr val="C00000"/>
              </a:buClr>
              <a:buFont typeface="Wingdings" pitchFamily="2" charset="2"/>
              <a:buChar char="q"/>
              <a:defRPr/>
            </a:pPr>
            <a:r>
              <a:rPr lang="en-US" sz="2400" dirty="0">
                <a:cs typeface="Helvetica" pitchFamily="34" charset="0"/>
              </a:rPr>
              <a:t>There are about 12 </a:t>
            </a:r>
            <a:r>
              <a:rPr lang="en-US" sz="2400" dirty="0" err="1">
                <a:cs typeface="Helvetica" pitchFamily="34" charset="0"/>
              </a:rPr>
              <a:t>mn</a:t>
            </a:r>
            <a:r>
              <a:rPr lang="en-US" sz="2400" dirty="0">
                <a:cs typeface="Helvetica" pitchFamily="34" charset="0"/>
              </a:rPr>
              <a:t> ha of net agricultural land area, of which 34% or 4.2 </a:t>
            </a:r>
            <a:r>
              <a:rPr lang="en-US" sz="2400" dirty="0" err="1">
                <a:cs typeface="Helvetica" pitchFamily="34" charset="0"/>
              </a:rPr>
              <a:t>mn</a:t>
            </a:r>
            <a:r>
              <a:rPr lang="en-US" sz="2400" dirty="0">
                <a:cs typeface="Helvetica" pitchFamily="34" charset="0"/>
              </a:rPr>
              <a:t> ha are currently cultivated by small-scale farmers</a:t>
            </a:r>
          </a:p>
          <a:p>
            <a:pPr marL="457200" indent="-457200" algn="just">
              <a:spcBef>
                <a:spcPct val="20000"/>
              </a:spcBef>
              <a:buClr>
                <a:srgbClr val="C00000"/>
              </a:buClr>
              <a:buFont typeface="Wingdings" pitchFamily="2" charset="2"/>
              <a:buChar char="q"/>
              <a:defRPr/>
            </a:pPr>
            <a:r>
              <a:rPr lang="en-US" sz="2400" dirty="0">
                <a:cs typeface="Helvetica" pitchFamily="34" charset="0"/>
              </a:rPr>
              <a:t>A wide range of crop production systems are located in diverse soils and diverse climate (</a:t>
            </a:r>
            <a:r>
              <a:rPr lang="en-US" sz="2400" dirty="0">
                <a:solidFill>
                  <a:srgbClr val="000000"/>
                </a:solidFill>
                <a:cs typeface="Helvetica" pitchFamily="34" charset="0"/>
              </a:rPr>
              <a:t>v</a:t>
            </a:r>
            <a:r>
              <a:rPr lang="en-US" sz="2400" dirty="0">
                <a:solidFill>
                  <a:srgbClr val="000000"/>
                </a:solidFill>
                <a:cs typeface="Helvetica Neue"/>
              </a:rPr>
              <a:t>arious agro-ecological zones)</a:t>
            </a:r>
            <a:r>
              <a:rPr lang="en-US" sz="2400" dirty="0">
                <a:cs typeface="Helvetica" pitchFamily="34" charset="0"/>
              </a:rPr>
              <a:t>, more than 60 kinds of crops are grown</a:t>
            </a:r>
          </a:p>
        </p:txBody>
      </p:sp>
      <p:sp>
        <p:nvSpPr>
          <p:cNvPr id="9" name="Text Placeholder 3"/>
          <p:cNvSpPr>
            <a:spLocks noGrp="1"/>
          </p:cNvSpPr>
          <p:nvPr>
            <p:ph type="body" sz="half" idx="2"/>
          </p:nvPr>
        </p:nvSpPr>
        <p:spPr>
          <a:xfrm>
            <a:off x="228600" y="5715000"/>
            <a:ext cx="3008313" cy="304800"/>
          </a:xfrm>
        </p:spPr>
        <p:txBody>
          <a:bodyPr>
            <a:normAutofit/>
          </a:bodyPr>
          <a:lstStyle/>
          <a:p>
            <a:r>
              <a:rPr lang="en-US" dirty="0">
                <a:cs typeface="Helvetica" pitchFamily="34" charset="0"/>
              </a:rPr>
              <a:t>Source: </a:t>
            </a:r>
            <a:r>
              <a:rPr lang="en-US" i="1" dirty="0">
                <a:cs typeface="Helvetica" pitchFamily="34" charset="0"/>
              </a:rPr>
              <a:t>MOALI (2019)</a:t>
            </a:r>
            <a:endParaRPr lang="th-T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8229600" cy="1143000"/>
          </a:xfrm>
        </p:spPr>
        <p:txBody>
          <a:bodyPr>
            <a:normAutofit fontScale="90000"/>
          </a:bodyPr>
          <a:lstStyle/>
          <a:p>
            <a:r>
              <a:rPr lang="en-US" b="1" dirty="0">
                <a:solidFill>
                  <a:srgbClr val="C00000"/>
                </a:solidFill>
              </a:rPr>
              <a:t>Current situation of cassava industry</a:t>
            </a:r>
            <a:endParaRPr lang="th-TH" b="1"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52400" y="1524000"/>
            <a:ext cx="5076225" cy="3962400"/>
          </a:xfrm>
          <a:prstGeom prst="rect">
            <a:avLst/>
          </a:prstGeom>
        </p:spPr>
        <p:txBody>
          <a:bodyPr>
            <a:noAutofit/>
          </a:bodyPr>
          <a:lstStyle/>
          <a:p>
            <a:pPr marL="457200" lvl="0" indent="-457200" algn="just">
              <a:spcBef>
                <a:spcPct val="20000"/>
              </a:spcBef>
              <a:buClr>
                <a:srgbClr val="C00000"/>
              </a:buClr>
              <a:buFont typeface="Wingdings" pitchFamily="2" charset="2"/>
              <a:buChar char="q"/>
              <a:defRPr/>
            </a:pPr>
            <a:r>
              <a:rPr lang="en-NZ" sz="2400" dirty="0"/>
              <a:t>Mainly grown by small-holders and the majority of farmers are owning less than 10 acres in </a:t>
            </a:r>
            <a:r>
              <a:rPr lang="en-NZ" sz="2400" dirty="0" err="1"/>
              <a:t>Ayeyarwaddy</a:t>
            </a:r>
            <a:r>
              <a:rPr lang="en-NZ" sz="2400" dirty="0"/>
              <a:t> region </a:t>
            </a:r>
          </a:p>
          <a:p>
            <a:pPr marL="457200" lvl="0" indent="-457200" algn="just">
              <a:spcBef>
                <a:spcPct val="20000"/>
              </a:spcBef>
              <a:buClr>
                <a:srgbClr val="C00000"/>
              </a:buClr>
              <a:buFont typeface="Wingdings" pitchFamily="2" charset="2"/>
              <a:buChar char="q"/>
              <a:defRPr/>
            </a:pPr>
            <a:endParaRPr lang="en-NZ" sz="2400" dirty="0"/>
          </a:p>
          <a:p>
            <a:pPr marL="457200" lvl="0" indent="-457200" algn="just">
              <a:spcBef>
                <a:spcPct val="20000"/>
              </a:spcBef>
              <a:buClr>
                <a:srgbClr val="C00000"/>
              </a:buClr>
              <a:buFont typeface="Wingdings" pitchFamily="2" charset="2"/>
              <a:buChar char="q"/>
              <a:defRPr/>
            </a:pPr>
            <a:r>
              <a:rPr lang="en-NZ" sz="2400" dirty="0"/>
              <a:t> In contrast, a few company  plantations are very large farms over 10,000 acres (for example: </a:t>
            </a:r>
            <a:r>
              <a:rPr lang="en-NZ" sz="2400" dirty="0" err="1"/>
              <a:t>Yuzana</a:t>
            </a:r>
            <a:r>
              <a:rPr lang="en-NZ" sz="2400" dirty="0"/>
              <a:t> company in </a:t>
            </a:r>
            <a:r>
              <a:rPr lang="en-US" sz="2400" dirty="0"/>
              <a:t>the </a:t>
            </a:r>
            <a:r>
              <a:rPr lang="en-US" sz="2400" dirty="0" err="1"/>
              <a:t>Hukawng</a:t>
            </a:r>
            <a:r>
              <a:rPr lang="en-US" sz="2400" dirty="0"/>
              <a:t> Valley area of </a:t>
            </a:r>
            <a:r>
              <a:rPr lang="en-NZ" sz="2400" dirty="0"/>
              <a:t>northern Myanmar)  </a:t>
            </a:r>
            <a:endParaRPr kumimoji="0" lang="en-US" sz="2400" b="0" i="0" u="none" strike="noStrike" kern="1200" cap="none" spc="0" normalizeH="0" baseline="0" noProof="0" dirty="0">
              <a:ln>
                <a:noFill/>
              </a:ln>
              <a:solidFill>
                <a:schemeClr val="tx1"/>
              </a:solidFill>
              <a:effectLst/>
              <a:uLnTx/>
              <a:uFillTx/>
              <a:latin typeface="Helvetica" pitchFamily="34" charset="0"/>
              <a:ea typeface="+mn-ea"/>
              <a:cs typeface="Helvetica" pitchFamily="34" charset="0"/>
            </a:endParaRPr>
          </a:p>
        </p:txBody>
      </p:sp>
      <p:pic>
        <p:nvPicPr>
          <p:cNvPr id="8" name="Picture 2" descr="K:\Tatkon 7.8.2012\DSC0784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3241430"/>
            <a:ext cx="1828800" cy="1828800"/>
          </a:xfrm>
          <a:prstGeom prst="rect">
            <a:avLst/>
          </a:prstGeom>
          <a:ln>
            <a:noFill/>
          </a:ln>
          <a:effectLst>
            <a:softEdge rad="112500"/>
          </a:effectLst>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3590" y="1066800"/>
            <a:ext cx="1828800" cy="1828800"/>
          </a:xfrm>
          <a:prstGeom prst="rect">
            <a:avLst/>
          </a:prstGeom>
          <a:ln>
            <a:noFill/>
          </a:ln>
          <a:effectLst>
            <a:softEdge rad="112500"/>
          </a:effec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5885" y="2432958"/>
            <a:ext cx="2161310" cy="1436923"/>
          </a:xfrm>
          <a:prstGeom prst="rect">
            <a:avLst/>
          </a:prstGeom>
          <a:ln>
            <a:noFill/>
          </a:ln>
          <a:effectLst>
            <a:softEdge rad="112500"/>
          </a:effectLst>
        </p:spPr>
      </p:pic>
      <p:pic>
        <p:nvPicPr>
          <p:cNvPr id="11" name="Picture 4" descr="H:\Photo\8-8-2012 Tatkon Research Farm\DSC_088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79129" y="1571943"/>
            <a:ext cx="1809750" cy="1828800"/>
          </a:xfrm>
          <a:prstGeom prst="rect">
            <a:avLst/>
          </a:prstGeom>
          <a:ln>
            <a:noFill/>
          </a:ln>
          <a:effectLst>
            <a:softEdge rad="112500"/>
          </a:effectLst>
        </p:spPr>
      </p:pic>
      <p:pic>
        <p:nvPicPr>
          <p:cNvPr id="12" name="Pictur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84181" y="5040580"/>
            <a:ext cx="2834640" cy="1030778"/>
          </a:xfrm>
          <a:prstGeom prst="rect">
            <a:avLst/>
          </a:prstGeom>
          <a:noFill/>
          <a:ln w="9525">
            <a:noFill/>
            <a:miter lim="800000"/>
            <a:headEnd/>
            <a:tailEnd/>
          </a:ln>
          <a:effectLst/>
        </p:spPr>
      </p:pic>
      <p:pic>
        <p:nvPicPr>
          <p:cNvPr id="13" name="Picture 2" descr="E:\กู้ข้อมูล\Documents\Personal\Consultancy\IPNI Nutrient Guideline\SEA-07 NM for Myanmar\From Thomas\Final IPNI\MM translation\Pictures for cover\sugarcane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91348" y="3674670"/>
            <a:ext cx="1828800" cy="1780576"/>
          </a:xfrm>
          <a:prstGeom prst="rect">
            <a:avLst/>
          </a:prstGeom>
          <a:ln>
            <a:noFill/>
          </a:ln>
          <a:effectLst>
            <a:softEdge rad="112500"/>
          </a:effectLst>
        </p:spPr>
      </p:pic>
      <p:sp>
        <p:nvSpPr>
          <p:cNvPr id="15" name="Title 1"/>
          <p:cNvSpPr>
            <a:spLocks noGrp="1"/>
          </p:cNvSpPr>
          <p:nvPr>
            <p:ph type="title"/>
          </p:nvPr>
        </p:nvSpPr>
        <p:spPr>
          <a:xfrm>
            <a:off x="457200" y="273050"/>
            <a:ext cx="4572000" cy="1162050"/>
          </a:xfrm>
        </p:spPr>
        <p:txBody>
          <a:bodyPr anchor="ctr">
            <a:normAutofit fontScale="90000"/>
          </a:bodyPr>
          <a:lstStyle/>
          <a:p>
            <a:pPr lvl="0"/>
            <a:r>
              <a:rPr lang="en-US" b="1" dirty="0">
                <a:solidFill>
                  <a:srgbClr val="C00000"/>
                </a:solidFill>
                <a:cs typeface="Angsana New" pitchFamily="18" charset="-34"/>
              </a:rPr>
              <a:t>Cassava in Myanmar</a:t>
            </a:r>
            <a:endParaRPr lang="th-TH"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3200" b="1" dirty="0">
                <a:solidFill>
                  <a:srgbClr val="C00000"/>
                </a:solidFill>
              </a:rPr>
              <a:t>Cassava area, yield and production in Myanmar (2017/2018)</a:t>
            </a:r>
            <a:endParaRPr lang="th-TH" sz="3200" b="1" dirty="0">
              <a:solidFill>
                <a:srgbClr val="C00000"/>
              </a:solidFill>
            </a:endParaRPr>
          </a:p>
        </p:txBody>
      </p:sp>
      <p:graphicFrame>
        <p:nvGraphicFramePr>
          <p:cNvPr id="4" name="Table 3"/>
          <p:cNvGraphicFramePr>
            <a:graphicFrameLocks noGrp="1"/>
          </p:cNvGraphicFramePr>
          <p:nvPr/>
        </p:nvGraphicFramePr>
        <p:xfrm>
          <a:off x="990600" y="1066800"/>
          <a:ext cx="7391400" cy="5257650"/>
        </p:xfrm>
        <a:graphic>
          <a:graphicData uri="http://schemas.openxmlformats.org/drawingml/2006/table">
            <a:tbl>
              <a:tblPr>
                <a:tableStyleId>{9D7B26C5-4107-4FEC-AEDC-1716B250A1EF}</a:tableStyleId>
              </a:tblPr>
              <a:tblGrid>
                <a:gridCol w="1752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971317">
                  <a:extLst>
                    <a:ext uri="{9D8B030D-6E8A-4147-A177-3AD203B41FA5}">
                      <a16:colId xmlns:a16="http://schemas.microsoft.com/office/drawing/2014/main" val="20002"/>
                    </a:ext>
                  </a:extLst>
                </a:gridCol>
                <a:gridCol w="1533883">
                  <a:extLst>
                    <a:ext uri="{9D8B030D-6E8A-4147-A177-3AD203B41FA5}">
                      <a16:colId xmlns:a16="http://schemas.microsoft.com/office/drawing/2014/main" val="20003"/>
                    </a:ext>
                  </a:extLst>
                </a:gridCol>
              </a:tblGrid>
              <a:tr h="566295">
                <a:tc>
                  <a:txBody>
                    <a:bodyPr/>
                    <a:lstStyle/>
                    <a:p>
                      <a:pPr algn="ctr" fontAlgn="ctr"/>
                      <a:r>
                        <a:rPr lang="en-US" sz="1800" u="none" strike="noStrike" dirty="0">
                          <a:latin typeface="+mn-lt"/>
                        </a:rPr>
                        <a:t>Region/State</a:t>
                      </a:r>
                      <a:endParaRPr lang="en-US" sz="1800" b="1" i="0" u="none" strike="noStrike" dirty="0">
                        <a:solidFill>
                          <a:srgbClr val="000000"/>
                        </a:solidFill>
                        <a:latin typeface="+mn-lt"/>
                        <a:cs typeface="Arial" pitchFamily="34" charset="0"/>
                      </a:endParaRPr>
                    </a:p>
                  </a:txBody>
                  <a:tcPr marL="5968" marR="5968" marT="7957"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latin typeface="+mn-lt"/>
                        </a:rPr>
                        <a:t>Harvested  Area (ha)</a:t>
                      </a:r>
                      <a:endParaRPr lang="en-US" sz="1800" b="1" i="0" u="none" strike="noStrike" dirty="0">
                        <a:solidFill>
                          <a:srgbClr val="000000"/>
                        </a:solidFill>
                        <a:latin typeface="+mn-lt"/>
                        <a:cs typeface="Arial" pitchFamily="34" charset="0"/>
                      </a:endParaRPr>
                    </a:p>
                  </a:txBody>
                  <a:tcPr marL="5968" marR="5968" marT="7957"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latin typeface="+mn-lt"/>
                        </a:rPr>
                        <a:t>Average Yield (t/ha)</a:t>
                      </a:r>
                      <a:endParaRPr lang="en-US" sz="1800" b="1" i="0" u="none" strike="noStrike" dirty="0">
                        <a:solidFill>
                          <a:srgbClr val="000000"/>
                        </a:solidFill>
                        <a:latin typeface="+mn-lt"/>
                        <a:cs typeface="Arial" pitchFamily="34" charset="0"/>
                      </a:endParaRPr>
                    </a:p>
                  </a:txBody>
                  <a:tcPr marL="5968" marR="5968" marT="7957"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latin typeface="+mn-lt"/>
                        </a:rPr>
                        <a:t>Production (t)</a:t>
                      </a:r>
                      <a:endParaRPr lang="en-US" sz="1800" b="1" i="0" u="none" strike="noStrike" dirty="0">
                        <a:solidFill>
                          <a:srgbClr val="000000"/>
                        </a:solidFill>
                        <a:latin typeface="+mn-lt"/>
                        <a:cs typeface="Arial" pitchFamily="34" charset="0"/>
                      </a:endParaRPr>
                    </a:p>
                  </a:txBody>
                  <a:tcPr marL="5968" marR="5968" marT="79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5458">
                <a:tc>
                  <a:txBody>
                    <a:bodyPr/>
                    <a:lstStyle/>
                    <a:p>
                      <a:pPr algn="l" fontAlgn="b"/>
                      <a:r>
                        <a:rPr lang="en-US" sz="1800" b="1" u="none" strike="noStrike" dirty="0" err="1">
                          <a:latin typeface="+mn-lt"/>
                        </a:rPr>
                        <a:t>Ayeyarwady</a:t>
                      </a:r>
                      <a:endParaRPr lang="en-US" sz="1800" b="1" i="0" u="none" strike="noStrike" dirty="0">
                        <a:solidFill>
                          <a:srgbClr val="000000"/>
                        </a:solidFill>
                        <a:latin typeface="+mn-lt"/>
                        <a:cs typeface="Arial" pitchFamily="34" charset="0"/>
                      </a:endParaRPr>
                    </a:p>
                  </a:txBody>
                  <a:tcPr marL="5968" marR="5968" marT="7957" marB="0" anchor="b">
                    <a:lnT w="12700" cap="flat" cmpd="sng" algn="ctr">
                      <a:solidFill>
                        <a:schemeClr val="tx1"/>
                      </a:solidFill>
                      <a:prstDash val="solid"/>
                      <a:round/>
                      <a:headEnd type="none" w="med" len="med"/>
                      <a:tailEnd type="none" w="med" len="med"/>
                    </a:lnT>
                    <a:solidFill>
                      <a:srgbClr val="FFFF00"/>
                    </a:solidFill>
                  </a:tcPr>
                </a:tc>
                <a:tc>
                  <a:txBody>
                    <a:bodyPr/>
                    <a:lstStyle/>
                    <a:p>
                      <a:pPr algn="r" fontAlgn="b"/>
                      <a:r>
                        <a:rPr lang="th-TH" sz="2000" b="1" u="none" strike="noStrike" dirty="0">
                          <a:latin typeface="+mn-lt"/>
                        </a:rPr>
                        <a:t>12919</a:t>
                      </a:r>
                      <a:endParaRPr lang="th-TH" sz="2000" b="1" i="0" u="none" strike="noStrike" dirty="0">
                        <a:solidFill>
                          <a:srgbClr val="000000"/>
                        </a:solidFill>
                        <a:latin typeface="+mn-lt"/>
                      </a:endParaRPr>
                    </a:p>
                  </a:txBody>
                  <a:tcPr marL="5968" marR="5968" marT="7957" marB="0" anchor="b">
                    <a:lnT w="12700" cap="flat" cmpd="sng" algn="ctr">
                      <a:solidFill>
                        <a:schemeClr val="tx1"/>
                      </a:solidFill>
                      <a:prstDash val="solid"/>
                      <a:round/>
                      <a:headEnd type="none" w="med" len="med"/>
                      <a:tailEnd type="none" w="med" len="med"/>
                    </a:lnT>
                    <a:solidFill>
                      <a:srgbClr val="FFFF00"/>
                    </a:solidFill>
                  </a:tcPr>
                </a:tc>
                <a:tc>
                  <a:txBody>
                    <a:bodyPr/>
                    <a:lstStyle/>
                    <a:p>
                      <a:pPr algn="r" fontAlgn="b"/>
                      <a:r>
                        <a:rPr lang="th-TH" sz="2000" b="1" u="none" strike="noStrike" dirty="0">
                          <a:latin typeface="+mn-lt"/>
                        </a:rPr>
                        <a:t>14.87</a:t>
                      </a:r>
                      <a:endParaRPr lang="th-TH" sz="2000" b="1" i="0" u="none" strike="noStrike" dirty="0">
                        <a:solidFill>
                          <a:srgbClr val="000000"/>
                        </a:solidFill>
                        <a:latin typeface="+mn-lt"/>
                      </a:endParaRPr>
                    </a:p>
                  </a:txBody>
                  <a:tcPr marL="5968" marR="5968" marT="7957" marB="0" anchor="b">
                    <a:lnT w="12700" cap="flat" cmpd="sng" algn="ctr">
                      <a:solidFill>
                        <a:schemeClr val="tx1"/>
                      </a:solidFill>
                      <a:prstDash val="solid"/>
                      <a:round/>
                      <a:headEnd type="none" w="med" len="med"/>
                      <a:tailEnd type="none" w="med" len="med"/>
                    </a:lnT>
                    <a:solidFill>
                      <a:srgbClr val="FFFF00"/>
                    </a:solidFill>
                  </a:tcPr>
                </a:tc>
                <a:tc>
                  <a:txBody>
                    <a:bodyPr/>
                    <a:lstStyle/>
                    <a:p>
                      <a:pPr algn="r" fontAlgn="b"/>
                      <a:r>
                        <a:rPr lang="th-TH" sz="2000" b="1" u="none" strike="noStrike" dirty="0">
                          <a:latin typeface="+mn-lt"/>
                        </a:rPr>
                        <a:t>192050</a:t>
                      </a:r>
                      <a:endParaRPr lang="th-TH" sz="2000" b="1" i="0" u="none" strike="noStrike" dirty="0">
                        <a:solidFill>
                          <a:srgbClr val="000000"/>
                        </a:solidFill>
                        <a:latin typeface="+mn-lt"/>
                      </a:endParaRPr>
                    </a:p>
                  </a:txBody>
                  <a:tcPr marL="5968" marR="5968" marT="7957" marB="0" anchor="b">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0001"/>
                  </a:ext>
                </a:extLst>
              </a:tr>
              <a:tr h="295458">
                <a:tc>
                  <a:txBody>
                    <a:bodyPr/>
                    <a:lstStyle/>
                    <a:p>
                      <a:pPr algn="l" fontAlgn="b"/>
                      <a:r>
                        <a:rPr lang="en-US" sz="1800" u="none" strike="noStrike" dirty="0" err="1">
                          <a:latin typeface="+mn-lt"/>
                        </a:rPr>
                        <a:t>Bago</a:t>
                      </a:r>
                      <a:endParaRPr lang="en-US" sz="1800" b="0" i="0" u="none" strike="noStrike" dirty="0">
                        <a:solidFill>
                          <a:srgbClr val="000000"/>
                        </a:solidFill>
                        <a:latin typeface="+mn-lt"/>
                        <a:cs typeface="Arial" pitchFamily="34" charset="0"/>
                      </a:endParaRPr>
                    </a:p>
                  </a:txBody>
                  <a:tcPr marL="5968" marR="5968" marT="7957" marB="0" anchor="b"/>
                </a:tc>
                <a:tc>
                  <a:txBody>
                    <a:bodyPr/>
                    <a:lstStyle/>
                    <a:p>
                      <a:pPr algn="r" fontAlgn="b"/>
                      <a:r>
                        <a:rPr lang="th-TH" sz="2000" u="none" strike="noStrike" dirty="0">
                          <a:latin typeface="+mn-lt"/>
                        </a:rPr>
                        <a:t>185</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20.25</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3746</a:t>
                      </a:r>
                      <a:endParaRPr lang="th-TH" sz="2000" b="0" i="0" u="none" strike="noStrike" dirty="0">
                        <a:solidFill>
                          <a:srgbClr val="000000"/>
                        </a:solidFill>
                        <a:latin typeface="+mn-lt"/>
                      </a:endParaRPr>
                    </a:p>
                  </a:txBody>
                  <a:tcPr marL="5968" marR="5968" marT="7957" marB="0" anchor="b"/>
                </a:tc>
                <a:extLst>
                  <a:ext uri="{0D108BD9-81ED-4DB2-BD59-A6C34878D82A}">
                    <a16:rowId xmlns:a16="http://schemas.microsoft.com/office/drawing/2014/main" val="10002"/>
                  </a:ext>
                </a:extLst>
              </a:tr>
              <a:tr h="295458">
                <a:tc>
                  <a:txBody>
                    <a:bodyPr/>
                    <a:lstStyle/>
                    <a:p>
                      <a:pPr algn="l" fontAlgn="b"/>
                      <a:r>
                        <a:rPr lang="en-US" sz="1800" u="none" strike="noStrike" dirty="0">
                          <a:latin typeface="+mn-lt"/>
                        </a:rPr>
                        <a:t>Chin</a:t>
                      </a:r>
                      <a:endParaRPr lang="en-US" sz="1800" b="0" i="0" u="none" strike="noStrike" dirty="0">
                        <a:solidFill>
                          <a:srgbClr val="000000"/>
                        </a:solidFill>
                        <a:latin typeface="+mn-lt"/>
                        <a:cs typeface="Arial" pitchFamily="34" charset="0"/>
                      </a:endParaRPr>
                    </a:p>
                  </a:txBody>
                  <a:tcPr marL="5968" marR="5968" marT="7957" marB="0" anchor="b"/>
                </a:tc>
                <a:tc>
                  <a:txBody>
                    <a:bodyPr/>
                    <a:lstStyle/>
                    <a:p>
                      <a:pPr algn="r" fontAlgn="b"/>
                      <a:r>
                        <a:rPr lang="th-TH" sz="2000" u="none" strike="noStrike" dirty="0">
                          <a:latin typeface="+mn-lt"/>
                        </a:rPr>
                        <a:t>86</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4.15</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357</a:t>
                      </a:r>
                      <a:endParaRPr lang="th-TH" sz="2000" b="0" i="0" u="none" strike="noStrike" dirty="0">
                        <a:solidFill>
                          <a:srgbClr val="000000"/>
                        </a:solidFill>
                        <a:latin typeface="+mn-lt"/>
                      </a:endParaRPr>
                    </a:p>
                  </a:txBody>
                  <a:tcPr marL="5968" marR="5968" marT="7957" marB="0" anchor="b"/>
                </a:tc>
                <a:extLst>
                  <a:ext uri="{0D108BD9-81ED-4DB2-BD59-A6C34878D82A}">
                    <a16:rowId xmlns:a16="http://schemas.microsoft.com/office/drawing/2014/main" val="10003"/>
                  </a:ext>
                </a:extLst>
              </a:tr>
              <a:tr h="295458">
                <a:tc>
                  <a:txBody>
                    <a:bodyPr/>
                    <a:lstStyle/>
                    <a:p>
                      <a:pPr algn="l" fontAlgn="b"/>
                      <a:r>
                        <a:rPr lang="en-US" sz="1800" b="1" u="none" strike="noStrike" dirty="0" err="1">
                          <a:solidFill>
                            <a:schemeClr val="tx1"/>
                          </a:solidFill>
                          <a:latin typeface="+mn-lt"/>
                        </a:rPr>
                        <a:t>Kachin</a:t>
                      </a:r>
                      <a:endParaRPr lang="en-US" sz="1800" b="1" i="0" u="none" strike="noStrike" dirty="0">
                        <a:solidFill>
                          <a:schemeClr val="tx1"/>
                        </a:solidFill>
                        <a:latin typeface="+mn-lt"/>
                        <a:cs typeface="Arial" pitchFamily="34" charset="0"/>
                      </a:endParaRPr>
                    </a:p>
                  </a:txBody>
                  <a:tcPr marL="5968" marR="5968" marT="7957" marB="0" anchor="b">
                    <a:solidFill>
                      <a:schemeClr val="bg2"/>
                    </a:solidFill>
                  </a:tcPr>
                </a:tc>
                <a:tc>
                  <a:txBody>
                    <a:bodyPr/>
                    <a:lstStyle/>
                    <a:p>
                      <a:pPr algn="r" fontAlgn="b"/>
                      <a:r>
                        <a:rPr lang="th-TH" sz="2000" b="1" u="none" strike="noStrike" dirty="0">
                          <a:solidFill>
                            <a:schemeClr val="tx1"/>
                          </a:solidFill>
                          <a:latin typeface="+mn-lt"/>
                        </a:rPr>
                        <a:t>16651</a:t>
                      </a:r>
                      <a:endParaRPr lang="th-TH" sz="2000" b="1" i="0" u="none" strike="noStrike" dirty="0">
                        <a:solidFill>
                          <a:schemeClr val="tx1"/>
                        </a:solidFill>
                        <a:latin typeface="+mn-lt"/>
                      </a:endParaRPr>
                    </a:p>
                  </a:txBody>
                  <a:tcPr marL="5968" marR="5968" marT="7957" marB="0" anchor="b">
                    <a:solidFill>
                      <a:schemeClr val="bg2"/>
                    </a:solidFill>
                  </a:tcPr>
                </a:tc>
                <a:tc>
                  <a:txBody>
                    <a:bodyPr/>
                    <a:lstStyle/>
                    <a:p>
                      <a:pPr algn="r" fontAlgn="b"/>
                      <a:r>
                        <a:rPr lang="th-TH" sz="2000" b="1" u="none" strike="noStrike" dirty="0">
                          <a:solidFill>
                            <a:schemeClr val="tx1"/>
                          </a:solidFill>
                          <a:latin typeface="+mn-lt"/>
                        </a:rPr>
                        <a:t>9.2</a:t>
                      </a:r>
                      <a:endParaRPr lang="th-TH" sz="2000" b="1" i="0" u="none" strike="noStrike" dirty="0">
                        <a:solidFill>
                          <a:schemeClr val="tx1"/>
                        </a:solidFill>
                        <a:latin typeface="+mn-lt"/>
                      </a:endParaRPr>
                    </a:p>
                  </a:txBody>
                  <a:tcPr marL="5968" marR="5968" marT="7957" marB="0" anchor="b">
                    <a:solidFill>
                      <a:schemeClr val="bg2"/>
                    </a:solidFill>
                  </a:tcPr>
                </a:tc>
                <a:tc>
                  <a:txBody>
                    <a:bodyPr/>
                    <a:lstStyle/>
                    <a:p>
                      <a:pPr algn="r" fontAlgn="b"/>
                      <a:r>
                        <a:rPr lang="th-TH" sz="2000" b="1" u="none" strike="noStrike" dirty="0">
                          <a:solidFill>
                            <a:schemeClr val="tx1"/>
                          </a:solidFill>
                          <a:latin typeface="+mn-lt"/>
                        </a:rPr>
                        <a:t>153158</a:t>
                      </a:r>
                      <a:endParaRPr lang="th-TH" sz="2000" b="1" i="0" u="none" strike="noStrike" dirty="0">
                        <a:solidFill>
                          <a:schemeClr val="tx1"/>
                        </a:solidFill>
                        <a:latin typeface="+mn-lt"/>
                      </a:endParaRPr>
                    </a:p>
                  </a:txBody>
                  <a:tcPr marL="5968" marR="5968" marT="7957" marB="0" anchor="b">
                    <a:solidFill>
                      <a:schemeClr val="bg2"/>
                    </a:solidFill>
                  </a:tcPr>
                </a:tc>
                <a:extLst>
                  <a:ext uri="{0D108BD9-81ED-4DB2-BD59-A6C34878D82A}">
                    <a16:rowId xmlns:a16="http://schemas.microsoft.com/office/drawing/2014/main" val="10004"/>
                  </a:ext>
                </a:extLst>
              </a:tr>
              <a:tr h="295458">
                <a:tc>
                  <a:txBody>
                    <a:bodyPr/>
                    <a:lstStyle/>
                    <a:p>
                      <a:pPr algn="l" fontAlgn="b"/>
                      <a:r>
                        <a:rPr lang="en-US" sz="1800" u="none" strike="noStrike" dirty="0" err="1">
                          <a:latin typeface="+mn-lt"/>
                        </a:rPr>
                        <a:t>Kayah</a:t>
                      </a:r>
                      <a:endParaRPr lang="en-US" sz="1800" b="0" i="0" u="none" strike="noStrike" dirty="0">
                        <a:solidFill>
                          <a:srgbClr val="000000"/>
                        </a:solidFill>
                        <a:latin typeface="+mn-lt"/>
                        <a:cs typeface="Arial" pitchFamily="34" charset="0"/>
                      </a:endParaRPr>
                    </a:p>
                  </a:txBody>
                  <a:tcPr marL="5968" marR="5968" marT="7957" marB="0" anchor="b"/>
                </a:tc>
                <a:tc>
                  <a:txBody>
                    <a:bodyPr/>
                    <a:lstStyle/>
                    <a:p>
                      <a:pPr algn="ctr" fontAlgn="b"/>
                      <a:r>
                        <a:rPr lang="th-TH" sz="2000" u="none" strike="noStrike" dirty="0">
                          <a:latin typeface="+mn-lt"/>
                        </a:rPr>
                        <a:t> -</a:t>
                      </a:r>
                      <a:endParaRPr lang="th-TH" sz="2000" b="0" i="0" u="none" strike="noStrike" dirty="0">
                        <a:solidFill>
                          <a:srgbClr val="000000"/>
                        </a:solidFill>
                        <a:latin typeface="+mn-lt"/>
                      </a:endParaRPr>
                    </a:p>
                  </a:txBody>
                  <a:tcPr marL="5968" marR="5968" marT="7957" marB="0" anchor="b"/>
                </a:tc>
                <a:tc>
                  <a:txBody>
                    <a:bodyPr/>
                    <a:lstStyle/>
                    <a:p>
                      <a:pPr algn="ctr" fontAlgn="b"/>
                      <a:r>
                        <a:rPr lang="th-TH" sz="2000" u="none" strike="noStrike" dirty="0">
                          <a:latin typeface="+mn-lt"/>
                        </a:rPr>
                        <a:t> -</a:t>
                      </a:r>
                      <a:endParaRPr lang="th-TH" sz="2000" b="0" i="0" u="none" strike="noStrike" dirty="0">
                        <a:solidFill>
                          <a:srgbClr val="000000"/>
                        </a:solidFill>
                        <a:latin typeface="+mn-lt"/>
                      </a:endParaRPr>
                    </a:p>
                  </a:txBody>
                  <a:tcPr marL="5968" marR="5968" marT="7957" marB="0" anchor="b"/>
                </a:tc>
                <a:tc>
                  <a:txBody>
                    <a:bodyPr/>
                    <a:lstStyle/>
                    <a:p>
                      <a:pPr algn="ctr" fontAlgn="b"/>
                      <a:r>
                        <a:rPr lang="th-TH" sz="2000" u="none" strike="noStrike" dirty="0">
                          <a:latin typeface="+mn-lt"/>
                        </a:rPr>
                        <a:t>  -</a:t>
                      </a:r>
                      <a:endParaRPr lang="th-TH" sz="2000" b="0" i="0" u="none" strike="noStrike" dirty="0">
                        <a:solidFill>
                          <a:srgbClr val="000000"/>
                        </a:solidFill>
                        <a:latin typeface="+mn-lt"/>
                      </a:endParaRPr>
                    </a:p>
                  </a:txBody>
                  <a:tcPr marL="5968" marR="5968" marT="7957" marB="0" anchor="b"/>
                </a:tc>
                <a:extLst>
                  <a:ext uri="{0D108BD9-81ED-4DB2-BD59-A6C34878D82A}">
                    <a16:rowId xmlns:a16="http://schemas.microsoft.com/office/drawing/2014/main" val="10005"/>
                  </a:ext>
                </a:extLst>
              </a:tr>
              <a:tr h="295458">
                <a:tc>
                  <a:txBody>
                    <a:bodyPr/>
                    <a:lstStyle/>
                    <a:p>
                      <a:pPr algn="l" fontAlgn="b"/>
                      <a:r>
                        <a:rPr lang="en-US" sz="1800" u="none" strike="noStrike" dirty="0" err="1">
                          <a:latin typeface="+mn-lt"/>
                        </a:rPr>
                        <a:t>Kayin</a:t>
                      </a:r>
                      <a:endParaRPr lang="en-US" sz="1800" b="0" i="0" u="none" strike="noStrike" dirty="0">
                        <a:solidFill>
                          <a:srgbClr val="000000"/>
                        </a:solidFill>
                        <a:latin typeface="+mn-lt"/>
                        <a:cs typeface="Arial" pitchFamily="34" charset="0"/>
                      </a:endParaRPr>
                    </a:p>
                  </a:txBody>
                  <a:tcPr marL="5968" marR="5968" marT="7957" marB="0" anchor="b"/>
                </a:tc>
                <a:tc>
                  <a:txBody>
                    <a:bodyPr/>
                    <a:lstStyle/>
                    <a:p>
                      <a:pPr algn="r" fontAlgn="b"/>
                      <a:r>
                        <a:rPr lang="th-TH" sz="2000" u="none" strike="noStrike" dirty="0">
                          <a:latin typeface="+mn-lt"/>
                        </a:rPr>
                        <a:t>951</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13.31</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12654</a:t>
                      </a:r>
                      <a:endParaRPr lang="th-TH" sz="2000" b="0" i="0" u="none" strike="noStrike" dirty="0">
                        <a:solidFill>
                          <a:srgbClr val="000000"/>
                        </a:solidFill>
                        <a:latin typeface="+mn-lt"/>
                      </a:endParaRPr>
                    </a:p>
                  </a:txBody>
                  <a:tcPr marL="5968" marR="5968" marT="7957" marB="0" anchor="b"/>
                </a:tc>
                <a:extLst>
                  <a:ext uri="{0D108BD9-81ED-4DB2-BD59-A6C34878D82A}">
                    <a16:rowId xmlns:a16="http://schemas.microsoft.com/office/drawing/2014/main" val="10006"/>
                  </a:ext>
                </a:extLst>
              </a:tr>
              <a:tr h="295458">
                <a:tc>
                  <a:txBody>
                    <a:bodyPr/>
                    <a:lstStyle/>
                    <a:p>
                      <a:pPr algn="l" fontAlgn="b"/>
                      <a:r>
                        <a:rPr lang="en-US" sz="1800" u="none" strike="noStrike" dirty="0" err="1">
                          <a:latin typeface="+mn-lt"/>
                        </a:rPr>
                        <a:t>Magway</a:t>
                      </a:r>
                      <a:endParaRPr lang="en-US" sz="1800" b="0" i="0" u="none" strike="noStrike" dirty="0">
                        <a:solidFill>
                          <a:srgbClr val="000000"/>
                        </a:solidFill>
                        <a:latin typeface="+mn-lt"/>
                        <a:cs typeface="Arial" pitchFamily="34" charset="0"/>
                      </a:endParaRPr>
                    </a:p>
                  </a:txBody>
                  <a:tcPr marL="5968" marR="5968" marT="7957" marB="0" anchor="b"/>
                </a:tc>
                <a:tc>
                  <a:txBody>
                    <a:bodyPr/>
                    <a:lstStyle/>
                    <a:p>
                      <a:pPr algn="ctr" fontAlgn="b"/>
                      <a:r>
                        <a:rPr lang="th-TH" sz="2000" u="none" strike="noStrike" dirty="0">
                          <a:latin typeface="+mn-lt"/>
                        </a:rPr>
                        <a:t> -</a:t>
                      </a:r>
                      <a:endParaRPr lang="th-TH" sz="2000" b="0" i="0" u="none" strike="noStrike" dirty="0">
                        <a:solidFill>
                          <a:srgbClr val="000000"/>
                        </a:solidFill>
                        <a:latin typeface="+mn-lt"/>
                      </a:endParaRPr>
                    </a:p>
                  </a:txBody>
                  <a:tcPr marL="5968" marR="5968" marT="7957" marB="0" anchor="b"/>
                </a:tc>
                <a:tc>
                  <a:txBody>
                    <a:bodyPr/>
                    <a:lstStyle/>
                    <a:p>
                      <a:pPr algn="ctr" fontAlgn="b"/>
                      <a:r>
                        <a:rPr lang="th-TH" sz="2000" u="none" strike="noStrike" dirty="0">
                          <a:latin typeface="+mn-lt"/>
                        </a:rPr>
                        <a:t> -</a:t>
                      </a:r>
                      <a:endParaRPr lang="th-TH" sz="2000" b="0" i="0" u="none" strike="noStrike" dirty="0">
                        <a:solidFill>
                          <a:srgbClr val="000000"/>
                        </a:solidFill>
                        <a:latin typeface="+mn-lt"/>
                      </a:endParaRPr>
                    </a:p>
                  </a:txBody>
                  <a:tcPr marL="5968" marR="5968" marT="7957" marB="0" anchor="b"/>
                </a:tc>
                <a:tc>
                  <a:txBody>
                    <a:bodyPr/>
                    <a:lstStyle/>
                    <a:p>
                      <a:pPr algn="ctr" fontAlgn="b"/>
                      <a:r>
                        <a:rPr lang="th-TH" sz="2000" u="none" strike="noStrike" dirty="0">
                          <a:latin typeface="+mn-lt"/>
                        </a:rPr>
                        <a:t> -</a:t>
                      </a:r>
                      <a:endParaRPr lang="th-TH" sz="2000" b="0" i="0" u="none" strike="noStrike" dirty="0">
                        <a:solidFill>
                          <a:srgbClr val="000000"/>
                        </a:solidFill>
                        <a:latin typeface="+mn-lt"/>
                      </a:endParaRPr>
                    </a:p>
                  </a:txBody>
                  <a:tcPr marL="5968" marR="5968" marT="7957" marB="0" anchor="b"/>
                </a:tc>
                <a:extLst>
                  <a:ext uri="{0D108BD9-81ED-4DB2-BD59-A6C34878D82A}">
                    <a16:rowId xmlns:a16="http://schemas.microsoft.com/office/drawing/2014/main" val="10007"/>
                  </a:ext>
                </a:extLst>
              </a:tr>
              <a:tr h="295458">
                <a:tc>
                  <a:txBody>
                    <a:bodyPr/>
                    <a:lstStyle/>
                    <a:p>
                      <a:pPr algn="l" fontAlgn="b"/>
                      <a:r>
                        <a:rPr lang="en-US" sz="1800" u="none" strike="noStrike" dirty="0">
                          <a:latin typeface="+mn-lt"/>
                        </a:rPr>
                        <a:t>Mandalay</a:t>
                      </a:r>
                      <a:endParaRPr lang="en-US" sz="1800" b="0" i="0" u="none" strike="noStrike" dirty="0">
                        <a:solidFill>
                          <a:srgbClr val="000000"/>
                        </a:solidFill>
                        <a:latin typeface="+mn-lt"/>
                        <a:cs typeface="Arial" pitchFamily="34" charset="0"/>
                      </a:endParaRPr>
                    </a:p>
                  </a:txBody>
                  <a:tcPr marL="5968" marR="5968" marT="7957" marB="0" anchor="b"/>
                </a:tc>
                <a:tc>
                  <a:txBody>
                    <a:bodyPr/>
                    <a:lstStyle/>
                    <a:p>
                      <a:pPr algn="r" fontAlgn="b"/>
                      <a:r>
                        <a:rPr lang="th-TH" sz="2000" u="none" strike="noStrike" dirty="0">
                          <a:latin typeface="+mn-lt"/>
                        </a:rPr>
                        <a:t>41</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11.15</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457</a:t>
                      </a:r>
                      <a:endParaRPr lang="th-TH" sz="2000" b="0" i="0" u="none" strike="noStrike" dirty="0">
                        <a:solidFill>
                          <a:srgbClr val="000000"/>
                        </a:solidFill>
                        <a:latin typeface="+mn-lt"/>
                      </a:endParaRPr>
                    </a:p>
                  </a:txBody>
                  <a:tcPr marL="5968" marR="5968" marT="7957" marB="0" anchor="b"/>
                </a:tc>
                <a:extLst>
                  <a:ext uri="{0D108BD9-81ED-4DB2-BD59-A6C34878D82A}">
                    <a16:rowId xmlns:a16="http://schemas.microsoft.com/office/drawing/2014/main" val="10008"/>
                  </a:ext>
                </a:extLst>
              </a:tr>
              <a:tr h="295458">
                <a:tc>
                  <a:txBody>
                    <a:bodyPr/>
                    <a:lstStyle/>
                    <a:p>
                      <a:pPr algn="l" fontAlgn="b"/>
                      <a:r>
                        <a:rPr lang="en-US" sz="1800" u="none" strike="noStrike" dirty="0">
                          <a:latin typeface="+mn-lt"/>
                        </a:rPr>
                        <a:t>Mon</a:t>
                      </a:r>
                      <a:endParaRPr lang="en-US" sz="1800" b="0" i="0" u="none" strike="noStrike" dirty="0">
                        <a:solidFill>
                          <a:srgbClr val="000000"/>
                        </a:solidFill>
                        <a:latin typeface="+mn-lt"/>
                        <a:cs typeface="Arial" pitchFamily="34" charset="0"/>
                      </a:endParaRPr>
                    </a:p>
                  </a:txBody>
                  <a:tcPr marL="5968" marR="5968" marT="7957" marB="0" anchor="b"/>
                </a:tc>
                <a:tc>
                  <a:txBody>
                    <a:bodyPr/>
                    <a:lstStyle/>
                    <a:p>
                      <a:pPr algn="r" fontAlgn="b"/>
                      <a:r>
                        <a:rPr lang="th-TH" sz="2000" u="none" strike="noStrike" dirty="0">
                          <a:latin typeface="+mn-lt"/>
                        </a:rPr>
                        <a:t>295</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14.39</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4245</a:t>
                      </a:r>
                      <a:endParaRPr lang="th-TH" sz="2000" b="0" i="0" u="none" strike="noStrike" dirty="0">
                        <a:solidFill>
                          <a:srgbClr val="000000"/>
                        </a:solidFill>
                        <a:latin typeface="+mn-lt"/>
                      </a:endParaRPr>
                    </a:p>
                  </a:txBody>
                  <a:tcPr marL="5968" marR="5968" marT="7957" marB="0" anchor="b"/>
                </a:tc>
                <a:extLst>
                  <a:ext uri="{0D108BD9-81ED-4DB2-BD59-A6C34878D82A}">
                    <a16:rowId xmlns:a16="http://schemas.microsoft.com/office/drawing/2014/main" val="10009"/>
                  </a:ext>
                </a:extLst>
              </a:tr>
              <a:tr h="295458">
                <a:tc>
                  <a:txBody>
                    <a:bodyPr/>
                    <a:lstStyle/>
                    <a:p>
                      <a:pPr algn="l" fontAlgn="b"/>
                      <a:r>
                        <a:rPr lang="en-US" sz="1800" u="none" strike="noStrike" dirty="0" err="1">
                          <a:latin typeface="+mn-lt"/>
                        </a:rPr>
                        <a:t>Rakhine</a:t>
                      </a:r>
                      <a:endParaRPr lang="en-US" sz="1800" b="0" i="0" u="none" strike="noStrike" dirty="0">
                        <a:solidFill>
                          <a:srgbClr val="000000"/>
                        </a:solidFill>
                        <a:latin typeface="+mn-lt"/>
                        <a:cs typeface="Arial" pitchFamily="34" charset="0"/>
                      </a:endParaRPr>
                    </a:p>
                  </a:txBody>
                  <a:tcPr marL="5968" marR="5968" marT="7957" marB="0" anchor="b"/>
                </a:tc>
                <a:tc>
                  <a:txBody>
                    <a:bodyPr/>
                    <a:lstStyle/>
                    <a:p>
                      <a:pPr algn="r" fontAlgn="b"/>
                      <a:r>
                        <a:rPr lang="th-TH" sz="2000" u="none" strike="noStrike" dirty="0">
                          <a:latin typeface="+mn-lt"/>
                        </a:rPr>
                        <a:t>316</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6.25</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1975</a:t>
                      </a:r>
                      <a:endParaRPr lang="th-TH" sz="2000" b="0" i="0" u="none" strike="noStrike" dirty="0">
                        <a:solidFill>
                          <a:srgbClr val="000000"/>
                        </a:solidFill>
                        <a:latin typeface="+mn-lt"/>
                      </a:endParaRPr>
                    </a:p>
                  </a:txBody>
                  <a:tcPr marL="5968" marR="5968" marT="7957" marB="0" anchor="b"/>
                </a:tc>
                <a:extLst>
                  <a:ext uri="{0D108BD9-81ED-4DB2-BD59-A6C34878D82A}">
                    <a16:rowId xmlns:a16="http://schemas.microsoft.com/office/drawing/2014/main" val="10010"/>
                  </a:ext>
                </a:extLst>
              </a:tr>
              <a:tr h="295458">
                <a:tc>
                  <a:txBody>
                    <a:bodyPr/>
                    <a:lstStyle/>
                    <a:p>
                      <a:pPr algn="l" fontAlgn="b"/>
                      <a:r>
                        <a:rPr lang="en-US" sz="1800" u="none" strike="noStrike" dirty="0" err="1">
                          <a:latin typeface="+mn-lt"/>
                        </a:rPr>
                        <a:t>Sagaing</a:t>
                      </a:r>
                      <a:endParaRPr lang="en-US" sz="1800" b="0" i="0" u="none" strike="noStrike" dirty="0">
                        <a:solidFill>
                          <a:srgbClr val="000000"/>
                        </a:solidFill>
                        <a:latin typeface="+mn-lt"/>
                        <a:cs typeface="Arial" pitchFamily="34" charset="0"/>
                      </a:endParaRPr>
                    </a:p>
                  </a:txBody>
                  <a:tcPr marL="5968" marR="5968" marT="7957" marB="0" anchor="b"/>
                </a:tc>
                <a:tc>
                  <a:txBody>
                    <a:bodyPr/>
                    <a:lstStyle/>
                    <a:p>
                      <a:pPr algn="r" fontAlgn="b"/>
                      <a:r>
                        <a:rPr lang="th-TH" sz="2000" u="none" strike="noStrike" dirty="0">
                          <a:latin typeface="+mn-lt"/>
                        </a:rPr>
                        <a:t>1641</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8.58</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14073</a:t>
                      </a:r>
                      <a:endParaRPr lang="th-TH" sz="2000" b="0" i="0" u="none" strike="noStrike" dirty="0">
                        <a:solidFill>
                          <a:srgbClr val="000000"/>
                        </a:solidFill>
                        <a:latin typeface="+mn-lt"/>
                      </a:endParaRPr>
                    </a:p>
                  </a:txBody>
                  <a:tcPr marL="5968" marR="5968" marT="7957" marB="0" anchor="b"/>
                </a:tc>
                <a:extLst>
                  <a:ext uri="{0D108BD9-81ED-4DB2-BD59-A6C34878D82A}">
                    <a16:rowId xmlns:a16="http://schemas.microsoft.com/office/drawing/2014/main" val="10011"/>
                  </a:ext>
                </a:extLst>
              </a:tr>
              <a:tr h="295458">
                <a:tc>
                  <a:txBody>
                    <a:bodyPr/>
                    <a:lstStyle/>
                    <a:p>
                      <a:pPr algn="l" fontAlgn="b"/>
                      <a:r>
                        <a:rPr lang="en-US" sz="1800" u="none" strike="noStrike" dirty="0">
                          <a:latin typeface="+mn-lt"/>
                        </a:rPr>
                        <a:t>Shan</a:t>
                      </a:r>
                      <a:endParaRPr lang="en-US" sz="1800" b="0" i="0" u="none" strike="noStrike" dirty="0">
                        <a:solidFill>
                          <a:srgbClr val="000000"/>
                        </a:solidFill>
                        <a:latin typeface="+mn-lt"/>
                        <a:cs typeface="Arial" pitchFamily="34" charset="0"/>
                      </a:endParaRPr>
                    </a:p>
                  </a:txBody>
                  <a:tcPr marL="5968" marR="5968" marT="7957" marB="0" anchor="b"/>
                </a:tc>
                <a:tc>
                  <a:txBody>
                    <a:bodyPr/>
                    <a:lstStyle/>
                    <a:p>
                      <a:pPr algn="r" fontAlgn="b"/>
                      <a:r>
                        <a:rPr lang="th-TH" sz="2000" u="none" strike="noStrike" dirty="0">
                          <a:latin typeface="+mn-lt"/>
                        </a:rPr>
                        <a:t>316</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7.61</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2404</a:t>
                      </a:r>
                      <a:endParaRPr lang="th-TH" sz="2000" b="0" i="0" u="none" strike="noStrike" dirty="0">
                        <a:solidFill>
                          <a:srgbClr val="000000"/>
                        </a:solidFill>
                        <a:latin typeface="+mn-lt"/>
                      </a:endParaRPr>
                    </a:p>
                  </a:txBody>
                  <a:tcPr marL="5968" marR="5968" marT="7957" marB="0" anchor="b"/>
                </a:tc>
                <a:extLst>
                  <a:ext uri="{0D108BD9-81ED-4DB2-BD59-A6C34878D82A}">
                    <a16:rowId xmlns:a16="http://schemas.microsoft.com/office/drawing/2014/main" val="10012"/>
                  </a:ext>
                </a:extLst>
              </a:tr>
              <a:tr h="295458">
                <a:tc>
                  <a:txBody>
                    <a:bodyPr/>
                    <a:lstStyle/>
                    <a:p>
                      <a:pPr algn="l" fontAlgn="b"/>
                      <a:r>
                        <a:rPr lang="en-US" sz="1800" u="none" strike="noStrike" dirty="0" err="1">
                          <a:latin typeface="+mn-lt"/>
                        </a:rPr>
                        <a:t>Tanintharyi</a:t>
                      </a:r>
                      <a:endParaRPr lang="en-US" sz="1800" b="0" i="0" u="none" strike="noStrike" dirty="0">
                        <a:solidFill>
                          <a:srgbClr val="000000"/>
                        </a:solidFill>
                        <a:latin typeface="+mn-lt"/>
                        <a:cs typeface="Arial" pitchFamily="34" charset="0"/>
                      </a:endParaRPr>
                    </a:p>
                  </a:txBody>
                  <a:tcPr marL="5968" marR="5968" marT="7957" marB="0" anchor="b"/>
                </a:tc>
                <a:tc>
                  <a:txBody>
                    <a:bodyPr/>
                    <a:lstStyle/>
                    <a:p>
                      <a:pPr algn="r" fontAlgn="b"/>
                      <a:r>
                        <a:rPr lang="th-TH" sz="2000" u="none" strike="noStrike" dirty="0">
                          <a:latin typeface="+mn-lt"/>
                        </a:rPr>
                        <a:t>715</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12.81</a:t>
                      </a:r>
                      <a:endParaRPr lang="th-TH" sz="2000" b="0" i="0" u="none" strike="noStrike" dirty="0">
                        <a:solidFill>
                          <a:srgbClr val="000000"/>
                        </a:solidFill>
                        <a:latin typeface="+mn-lt"/>
                      </a:endParaRPr>
                    </a:p>
                  </a:txBody>
                  <a:tcPr marL="5968" marR="5968" marT="7957" marB="0" anchor="b"/>
                </a:tc>
                <a:tc>
                  <a:txBody>
                    <a:bodyPr/>
                    <a:lstStyle/>
                    <a:p>
                      <a:pPr algn="r" fontAlgn="b"/>
                      <a:r>
                        <a:rPr lang="th-TH" sz="2000" u="none" strike="noStrike" dirty="0">
                          <a:latin typeface="+mn-lt"/>
                        </a:rPr>
                        <a:t>9156</a:t>
                      </a:r>
                      <a:endParaRPr lang="th-TH" sz="2000" b="0" i="0" u="none" strike="noStrike" dirty="0">
                        <a:solidFill>
                          <a:srgbClr val="000000"/>
                        </a:solidFill>
                        <a:latin typeface="+mn-lt"/>
                      </a:endParaRPr>
                    </a:p>
                  </a:txBody>
                  <a:tcPr marL="5968" marR="5968" marT="7957" marB="0" anchor="b"/>
                </a:tc>
                <a:extLst>
                  <a:ext uri="{0D108BD9-81ED-4DB2-BD59-A6C34878D82A}">
                    <a16:rowId xmlns:a16="http://schemas.microsoft.com/office/drawing/2014/main" val="10013"/>
                  </a:ext>
                </a:extLst>
              </a:tr>
              <a:tr h="295458">
                <a:tc>
                  <a:txBody>
                    <a:bodyPr/>
                    <a:lstStyle/>
                    <a:p>
                      <a:pPr algn="l" fontAlgn="b"/>
                      <a:r>
                        <a:rPr lang="en-US" sz="1800" u="none" strike="noStrike" dirty="0">
                          <a:latin typeface="+mn-lt"/>
                        </a:rPr>
                        <a:t>Yangon</a:t>
                      </a:r>
                      <a:endParaRPr lang="en-US" sz="1800" b="0" i="0" u="none" strike="noStrike" dirty="0">
                        <a:solidFill>
                          <a:srgbClr val="000000"/>
                        </a:solidFill>
                        <a:latin typeface="+mn-lt"/>
                        <a:cs typeface="Arial" pitchFamily="34" charset="0"/>
                      </a:endParaRPr>
                    </a:p>
                  </a:txBody>
                  <a:tcPr marL="5968" marR="5968" marT="7957" marB="0" anchor="b">
                    <a:lnB w="12700" cap="flat" cmpd="sng" algn="ctr">
                      <a:solidFill>
                        <a:schemeClr val="tx1"/>
                      </a:solidFill>
                      <a:prstDash val="solid"/>
                      <a:round/>
                      <a:headEnd type="none" w="med" len="med"/>
                      <a:tailEnd type="none" w="med" len="med"/>
                    </a:lnB>
                  </a:tcPr>
                </a:tc>
                <a:tc>
                  <a:txBody>
                    <a:bodyPr/>
                    <a:lstStyle/>
                    <a:p>
                      <a:pPr algn="r" fontAlgn="b"/>
                      <a:r>
                        <a:rPr lang="th-TH" sz="2000" u="none" strike="noStrike">
                          <a:latin typeface="+mn-lt"/>
                        </a:rPr>
                        <a:t>602</a:t>
                      </a:r>
                      <a:endParaRPr lang="th-TH" sz="2000" b="0" i="0" u="none" strike="noStrike">
                        <a:solidFill>
                          <a:srgbClr val="000000"/>
                        </a:solidFill>
                        <a:latin typeface="+mn-lt"/>
                      </a:endParaRPr>
                    </a:p>
                  </a:txBody>
                  <a:tcPr marL="5968" marR="5968" marT="7957" marB="0" anchor="b">
                    <a:lnB w="12700" cap="flat" cmpd="sng" algn="ctr">
                      <a:solidFill>
                        <a:schemeClr val="tx1"/>
                      </a:solidFill>
                      <a:prstDash val="solid"/>
                      <a:round/>
                      <a:headEnd type="none" w="med" len="med"/>
                      <a:tailEnd type="none" w="med" len="med"/>
                    </a:lnB>
                  </a:tcPr>
                </a:tc>
                <a:tc>
                  <a:txBody>
                    <a:bodyPr/>
                    <a:lstStyle/>
                    <a:p>
                      <a:pPr algn="r" fontAlgn="b"/>
                      <a:r>
                        <a:rPr lang="th-TH" sz="2000" u="none" strike="noStrike" dirty="0">
                          <a:latin typeface="+mn-lt"/>
                        </a:rPr>
                        <a:t>18.49</a:t>
                      </a:r>
                      <a:endParaRPr lang="th-TH" sz="2000" b="0" i="0" u="none" strike="noStrike" dirty="0">
                        <a:solidFill>
                          <a:srgbClr val="000000"/>
                        </a:solidFill>
                        <a:latin typeface="+mn-lt"/>
                      </a:endParaRPr>
                    </a:p>
                  </a:txBody>
                  <a:tcPr marL="5968" marR="5968" marT="7957" marB="0" anchor="b">
                    <a:lnB w="12700" cap="flat" cmpd="sng" algn="ctr">
                      <a:solidFill>
                        <a:schemeClr val="tx1"/>
                      </a:solidFill>
                      <a:prstDash val="solid"/>
                      <a:round/>
                      <a:headEnd type="none" w="med" len="med"/>
                      <a:tailEnd type="none" w="med" len="med"/>
                    </a:lnB>
                  </a:tcPr>
                </a:tc>
                <a:tc>
                  <a:txBody>
                    <a:bodyPr/>
                    <a:lstStyle/>
                    <a:p>
                      <a:pPr algn="r" fontAlgn="b"/>
                      <a:r>
                        <a:rPr lang="th-TH" sz="2000" u="none" strike="noStrike" dirty="0">
                          <a:latin typeface="+mn-lt"/>
                        </a:rPr>
                        <a:t>11129</a:t>
                      </a:r>
                      <a:endParaRPr lang="th-TH" sz="2000" b="0" i="0" u="none" strike="noStrike" dirty="0">
                        <a:solidFill>
                          <a:srgbClr val="000000"/>
                        </a:solidFill>
                        <a:latin typeface="+mn-lt"/>
                      </a:endParaRPr>
                    </a:p>
                  </a:txBody>
                  <a:tcPr marL="5968" marR="5968" marT="7957"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95458">
                <a:tc>
                  <a:txBody>
                    <a:bodyPr/>
                    <a:lstStyle/>
                    <a:p>
                      <a:pPr algn="ctr" fontAlgn="b"/>
                      <a:r>
                        <a:rPr lang="en-US" sz="1800" u="none" strike="noStrike" dirty="0">
                          <a:latin typeface="+mn-lt"/>
                        </a:rPr>
                        <a:t>Total</a:t>
                      </a:r>
                      <a:endParaRPr lang="en-US" sz="1800" b="1" i="0" u="none" strike="noStrike" dirty="0">
                        <a:solidFill>
                          <a:srgbClr val="000000"/>
                        </a:solidFill>
                        <a:latin typeface="+mn-lt"/>
                        <a:cs typeface="Arial" pitchFamily="34" charset="0"/>
                      </a:endParaRPr>
                    </a:p>
                  </a:txBody>
                  <a:tcPr marL="5968" marR="5968" marT="7957" marB="0" anchor="b">
                    <a:lnT w="12700" cap="flat" cmpd="sng" algn="ctr">
                      <a:solidFill>
                        <a:schemeClr val="tx1"/>
                      </a:solidFill>
                      <a:prstDash val="solid"/>
                      <a:round/>
                      <a:headEnd type="none" w="med" len="med"/>
                      <a:tailEnd type="none" w="med" len="med"/>
                    </a:lnT>
                  </a:tcPr>
                </a:tc>
                <a:tc>
                  <a:txBody>
                    <a:bodyPr/>
                    <a:lstStyle/>
                    <a:p>
                      <a:pPr algn="r" fontAlgn="b"/>
                      <a:r>
                        <a:rPr lang="th-TH" sz="2000" u="none" strike="noStrike" dirty="0">
                          <a:latin typeface="+mn-lt"/>
                        </a:rPr>
                        <a:t>34718</a:t>
                      </a:r>
                      <a:endParaRPr lang="th-TH" sz="2000" b="1" i="0" u="none" strike="noStrike" dirty="0">
                        <a:solidFill>
                          <a:srgbClr val="000000"/>
                        </a:solidFill>
                        <a:latin typeface="+mn-lt"/>
                      </a:endParaRPr>
                    </a:p>
                  </a:txBody>
                  <a:tcPr marL="5968" marR="5968" marT="7957" marB="0" anchor="b">
                    <a:lnT w="12700" cap="flat" cmpd="sng" algn="ctr">
                      <a:solidFill>
                        <a:schemeClr val="tx1"/>
                      </a:solidFill>
                      <a:prstDash val="solid"/>
                      <a:round/>
                      <a:headEnd type="none" w="med" len="med"/>
                      <a:tailEnd type="none" w="med" len="med"/>
                    </a:lnT>
                  </a:tcPr>
                </a:tc>
                <a:tc>
                  <a:txBody>
                    <a:bodyPr/>
                    <a:lstStyle/>
                    <a:p>
                      <a:pPr algn="r" fontAlgn="b"/>
                      <a:r>
                        <a:rPr lang="th-TH" sz="2000" u="none" strike="noStrike" dirty="0">
                          <a:latin typeface="+mn-lt"/>
                        </a:rPr>
                        <a:t>11.68</a:t>
                      </a:r>
                      <a:endParaRPr lang="th-TH" sz="2000" b="1" i="0" u="none" strike="noStrike" dirty="0">
                        <a:solidFill>
                          <a:srgbClr val="000000"/>
                        </a:solidFill>
                        <a:latin typeface="+mn-lt"/>
                      </a:endParaRPr>
                    </a:p>
                  </a:txBody>
                  <a:tcPr marL="5968" marR="5968" marT="7957" marB="0" anchor="b">
                    <a:lnT w="12700" cap="flat" cmpd="sng" algn="ctr">
                      <a:solidFill>
                        <a:schemeClr val="tx1"/>
                      </a:solidFill>
                      <a:prstDash val="solid"/>
                      <a:round/>
                      <a:headEnd type="none" w="med" len="med"/>
                      <a:tailEnd type="none" w="med" len="med"/>
                    </a:lnT>
                  </a:tcPr>
                </a:tc>
                <a:tc>
                  <a:txBody>
                    <a:bodyPr/>
                    <a:lstStyle/>
                    <a:p>
                      <a:pPr algn="r" fontAlgn="b"/>
                      <a:r>
                        <a:rPr lang="th-TH" sz="2000" u="none" strike="noStrike" dirty="0">
                          <a:latin typeface="+mn-lt"/>
                        </a:rPr>
                        <a:t>405404</a:t>
                      </a:r>
                      <a:endParaRPr lang="th-TH" sz="2000" b="1" i="0" u="none" strike="noStrike" dirty="0">
                        <a:solidFill>
                          <a:srgbClr val="000000"/>
                        </a:solidFill>
                        <a:latin typeface="+mn-lt"/>
                      </a:endParaRPr>
                    </a:p>
                  </a:txBody>
                  <a:tcPr marL="5968" marR="5968" marT="7957"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5"/>
                  </a:ext>
                </a:extLst>
              </a:tr>
            </a:tbl>
          </a:graphicData>
        </a:graphic>
      </p:graphicFrame>
      <p:sp>
        <p:nvSpPr>
          <p:cNvPr id="5" name="TextBox 4"/>
          <p:cNvSpPr txBox="1"/>
          <p:nvPr/>
        </p:nvSpPr>
        <p:spPr>
          <a:xfrm>
            <a:off x="1905000" y="6397823"/>
            <a:ext cx="4072653" cy="307777"/>
          </a:xfrm>
          <a:prstGeom prst="rect">
            <a:avLst/>
          </a:prstGeom>
          <a:noFill/>
        </p:spPr>
        <p:txBody>
          <a:bodyPr wrap="none" rtlCol="0">
            <a:spAutoFit/>
          </a:bodyPr>
          <a:lstStyle/>
          <a:p>
            <a:r>
              <a:rPr lang="en-US" sz="1400" i="1" dirty="0"/>
              <a:t>Data source:  Department of Agriculture, </a:t>
            </a:r>
            <a:r>
              <a:rPr lang="en-US" sz="1400" i="1" dirty="0" err="1"/>
              <a:t>MoALI</a:t>
            </a:r>
            <a:r>
              <a:rPr lang="en-US" sz="1400" i="1" dirty="0"/>
              <a:t> 2018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C00000"/>
                </a:solidFill>
              </a:rPr>
              <a:t>Rice </a:t>
            </a:r>
            <a:r>
              <a:rPr lang="en-US" sz="4000" b="1" dirty="0" err="1">
                <a:solidFill>
                  <a:srgbClr val="C00000"/>
                </a:solidFill>
              </a:rPr>
              <a:t>vs</a:t>
            </a:r>
            <a:r>
              <a:rPr lang="en-US" sz="4000" b="1" dirty="0">
                <a:solidFill>
                  <a:srgbClr val="C00000"/>
                </a:solidFill>
              </a:rPr>
              <a:t> Cassava</a:t>
            </a:r>
            <a:endParaRPr lang="th-TH" sz="4000" b="1" dirty="0">
              <a:solidFill>
                <a:srgbClr val="C00000"/>
              </a:solidFill>
            </a:endParaRPr>
          </a:p>
        </p:txBody>
      </p:sp>
      <p:sp>
        <p:nvSpPr>
          <p:cNvPr id="4" name="Content Placeholder 3"/>
          <p:cNvSpPr>
            <a:spLocks noGrp="1"/>
          </p:cNvSpPr>
          <p:nvPr>
            <p:ph sz="half" idx="2"/>
          </p:nvPr>
        </p:nvSpPr>
        <p:spPr>
          <a:xfrm>
            <a:off x="455612" y="1219200"/>
            <a:ext cx="4040188" cy="1828800"/>
          </a:xfrm>
        </p:spPr>
        <p:txBody>
          <a:bodyPr/>
          <a:lstStyle/>
          <a:p>
            <a:pPr lvl="0">
              <a:buFont typeface="Wingdings" pitchFamily="2" charset="2"/>
              <a:buChar char="q"/>
            </a:pPr>
            <a:r>
              <a:rPr lang="en-US" dirty="0"/>
              <a:t>Rice is a priority crop in Myanmar for both national food security and export markets</a:t>
            </a:r>
          </a:p>
          <a:p>
            <a:pPr lvl="0">
              <a:buFont typeface="Wingdings" pitchFamily="2" charset="2"/>
              <a:buChar char="q"/>
            </a:pPr>
            <a:endParaRPr lang="th-TH" dirty="0"/>
          </a:p>
          <a:p>
            <a:endParaRPr lang="th-TH" dirty="0"/>
          </a:p>
        </p:txBody>
      </p:sp>
      <p:sp>
        <p:nvSpPr>
          <p:cNvPr id="6" name="Content Placeholder 5"/>
          <p:cNvSpPr>
            <a:spLocks noGrp="1"/>
          </p:cNvSpPr>
          <p:nvPr>
            <p:ph sz="quarter" idx="4"/>
          </p:nvPr>
        </p:nvSpPr>
        <p:spPr>
          <a:xfrm>
            <a:off x="4419600" y="1219200"/>
            <a:ext cx="4724400" cy="1905000"/>
          </a:xfrm>
        </p:spPr>
        <p:txBody>
          <a:bodyPr>
            <a:normAutofit/>
          </a:bodyPr>
          <a:lstStyle/>
          <a:p>
            <a:pPr>
              <a:buFont typeface="Wingdings" pitchFamily="2" charset="2"/>
              <a:buChar char="q"/>
            </a:pPr>
            <a:r>
              <a:rPr lang="de-DE" dirty="0"/>
              <a:t>Cassava  is negalative crop </a:t>
            </a:r>
          </a:p>
          <a:p>
            <a:pPr>
              <a:buNone/>
            </a:pPr>
            <a:endParaRPr lang="en-US" dirty="0"/>
          </a:p>
          <a:p>
            <a:pPr>
              <a:buFont typeface="Wingdings" pitchFamily="2" charset="2"/>
              <a:buChar char="q"/>
            </a:pPr>
            <a:r>
              <a:rPr lang="en-US" dirty="0"/>
              <a:t>3</a:t>
            </a:r>
            <a:r>
              <a:rPr lang="en-US" baseline="30000" dirty="0"/>
              <a:t>rd</a:t>
            </a:r>
            <a:r>
              <a:rPr lang="en-US" dirty="0"/>
              <a:t> most important crop in the delta region after rice and pulses</a:t>
            </a:r>
            <a:endParaRPr lang="de-DE" dirty="0"/>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733800"/>
            <a:ext cx="3719591" cy="2743200"/>
          </a:xfrm>
          <a:prstGeom prst="rect">
            <a:avLst/>
          </a:prstGeom>
          <a:ln>
            <a:noFill/>
          </a:ln>
          <a:effectLst>
            <a:softEdge rad="112500"/>
          </a:effectLst>
        </p:spPr>
      </p:pic>
      <p:pic>
        <p:nvPicPr>
          <p:cNvPr id="8" name="Picture 7" descr="Myanmar1008 12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3048000"/>
            <a:ext cx="2802388" cy="365760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2043</TotalTime>
  <Words>1392</Words>
  <Application>Microsoft Macintosh PowerPoint</Application>
  <PresentationFormat>On-screen Show (4:3)</PresentationFormat>
  <Paragraphs>237</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Black</vt:lpstr>
      <vt:lpstr>Calibri</vt:lpstr>
      <vt:lpstr>Elephant</vt:lpstr>
      <vt:lpstr>Helvetica</vt:lpstr>
      <vt:lpstr>Wingdings</vt:lpstr>
      <vt:lpstr>Office Theme</vt:lpstr>
      <vt:lpstr>Industry and Government Engagement in Myanmar’s Cassava Sector </vt:lpstr>
      <vt:lpstr>Presentation outline</vt:lpstr>
      <vt:lpstr>Introduction to Myanmar Agriculture </vt:lpstr>
      <vt:lpstr>Myanmar agriculture in brief</vt:lpstr>
      <vt:lpstr>Land  resource and its utilization</vt:lpstr>
      <vt:lpstr>Current situation of cassava industry</vt:lpstr>
      <vt:lpstr>Cassava in Myanmar</vt:lpstr>
      <vt:lpstr>Cassava area, yield and production in Myanmar (2017/2018)</vt:lpstr>
      <vt:lpstr>Rice vs Cassava</vt:lpstr>
      <vt:lpstr>Potential role of cassava</vt:lpstr>
      <vt:lpstr>Current cassava industry</vt:lpstr>
      <vt:lpstr>Daike Oo starch factory</vt:lpstr>
      <vt:lpstr>Yuzana starch factory </vt:lpstr>
      <vt:lpstr>Yuzana cassava starch factory </vt:lpstr>
      <vt:lpstr>Tint Tint Agriculture</vt:lpstr>
      <vt:lpstr> Cassava industry in Ayeyarwady</vt:lpstr>
      <vt:lpstr>Starch processing operation</vt:lpstr>
      <vt:lpstr>Starch processing  operation (cont)</vt:lpstr>
      <vt:lpstr>Starch processing operation (cont)</vt:lpstr>
      <vt:lpstr>Starch processing operation (cont)</vt:lpstr>
      <vt:lpstr>Outdated starch processing</vt:lpstr>
      <vt:lpstr>Growth prospects for cassava industry </vt:lpstr>
      <vt:lpstr>Demand for cassava</vt:lpstr>
      <vt:lpstr> Major impacts of agronomic results</vt:lpstr>
      <vt:lpstr>PowerPoint Presentation</vt:lpstr>
      <vt:lpstr>The potential of the cassava industry </vt:lpstr>
      <vt:lpstr>Government  engagement</vt:lpstr>
      <vt:lpstr>Regional and National level cassava associations</vt:lpstr>
      <vt:lpstr>PowerPoint Presentation</vt:lpstr>
      <vt:lpstr>Further suggestions</vt:lpstr>
      <vt:lpstr>Sincere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Dominic Smith</cp:lastModifiedBy>
  <cp:revision>138</cp:revision>
  <dcterms:created xsi:type="dcterms:W3CDTF">2019-06-14T01:20:19Z</dcterms:created>
  <dcterms:modified xsi:type="dcterms:W3CDTF">2019-07-04T04:10:20Z</dcterms:modified>
</cp:coreProperties>
</file>