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18"/>
  </p:notesMasterIdLst>
  <p:handoutMasterIdLst>
    <p:handoutMasterId r:id="rId19"/>
  </p:handoutMasterIdLst>
  <p:sldIdLst>
    <p:sldId id="256" r:id="rId4"/>
    <p:sldId id="297" r:id="rId5"/>
    <p:sldId id="299" r:id="rId6"/>
    <p:sldId id="313" r:id="rId7"/>
    <p:sldId id="314" r:id="rId8"/>
    <p:sldId id="269" r:id="rId9"/>
    <p:sldId id="267" r:id="rId10"/>
    <p:sldId id="301" r:id="rId11"/>
    <p:sldId id="308" r:id="rId12"/>
    <p:sldId id="309" r:id="rId13"/>
    <p:sldId id="310" r:id="rId14"/>
    <p:sldId id="311" r:id="rId15"/>
    <p:sldId id="312" r:id="rId16"/>
    <p:sldId id="262" r:id="rId1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0CA"/>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162" autoAdjust="0"/>
  </p:normalViewPr>
  <p:slideViewPr>
    <p:cSldViewPr>
      <p:cViewPr varScale="1">
        <p:scale>
          <a:sx n="77" d="100"/>
          <a:sy n="77" d="100"/>
        </p:scale>
        <p:origin x="980" y="48"/>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474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7F127-ECAA-4760-ACEA-FAD63A3FB4DC}" type="datetimeFigureOut">
              <a:rPr lang="ko-KR" altLang="en-US" smtClean="0"/>
              <a:t>2019-07-03</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425A6-399E-4519-876C-F022D27B711E}" type="slidenum">
              <a:rPr lang="ko-KR" altLang="en-US" smtClean="0"/>
              <a:t>‹#›</a:t>
            </a:fld>
            <a:endParaRPr lang="ko-KR" altLang="en-US"/>
          </a:p>
        </p:txBody>
      </p:sp>
    </p:spTree>
    <p:extLst>
      <p:ext uri="{BB962C8B-B14F-4D97-AF65-F5344CB8AC3E}">
        <p14:creationId xmlns:p14="http://schemas.microsoft.com/office/powerpoint/2010/main" val="2651881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E243F-38FD-4C77-9249-0B541C6C526A}" type="datetimeFigureOut">
              <a:rPr lang="ko-KR" altLang="en-US" smtClean="0"/>
              <a:t>2019-07-03</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3FD51-CB7D-4F20-9C67-E553E8D12E80}" type="slidenum">
              <a:rPr lang="ko-KR" altLang="en-US" smtClean="0"/>
              <a:t>‹#›</a:t>
            </a:fld>
            <a:endParaRPr lang="ko-KR" altLang="en-US"/>
          </a:p>
        </p:txBody>
      </p:sp>
    </p:spTree>
    <p:extLst>
      <p:ext uri="{BB962C8B-B14F-4D97-AF65-F5344CB8AC3E}">
        <p14:creationId xmlns:p14="http://schemas.microsoft.com/office/powerpoint/2010/main" val="185308597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1412" y="1773084"/>
            <a:ext cx="4176612" cy="1080121"/>
          </a:xfrm>
          <a:prstGeom prst="rect">
            <a:avLst/>
          </a:prstGeom>
        </p:spPr>
        <p:txBody>
          <a:bodyPr anchor="ctr"/>
          <a:lstStyle>
            <a:lvl1pPr marL="0" indent="0" algn="l">
              <a:lnSpc>
                <a:spcPct val="80000"/>
              </a:lnSpc>
              <a:buNone/>
              <a:defRPr sz="3600" b="1" baseline="0">
                <a:solidFill>
                  <a:schemeClr val="accent2">
                    <a:lumMod val="50000"/>
                  </a:schemeClr>
                </a:solidFill>
                <a:latin typeface="+mj-lt"/>
                <a:cs typeface="Arial" pitchFamily="34" charset="0"/>
              </a:defRPr>
            </a:lvl1pPr>
          </a:lstStyle>
          <a:p>
            <a:pPr>
              <a:lnSpc>
                <a:spcPct val="100000"/>
              </a:lnSpc>
            </a:pPr>
            <a:r>
              <a:rPr lang="en-US" altLang="ko-KR" dirty="0">
                <a:ea typeface="맑은 고딕" pitchFamily="50" charset="-127"/>
              </a:rPr>
              <a:t>FREE </a:t>
            </a:r>
          </a:p>
          <a:p>
            <a:pPr>
              <a:lnSpc>
                <a:spcPct val="100000"/>
              </a:lnSpc>
            </a:pPr>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611412" y="2925212"/>
            <a:ext cx="4176612" cy="432048"/>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041" y="1313860"/>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981898" y="1731279"/>
            <a:ext cx="3085597" cy="22818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0184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onut 6"/>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751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5143501"/>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2099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83568" y="427547"/>
            <a:ext cx="3528311" cy="428840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26902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435524"/>
            <a:ext cx="3042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42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093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6540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1190452" y="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48104" y="257175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9059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807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6464" y="2181230"/>
            <a:ext cx="4967536"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76464" y="2734434"/>
            <a:ext cx="4967536"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901760" y="1673746"/>
            <a:ext cx="1878152" cy="1872208"/>
            <a:chOff x="1547664" y="1563638"/>
            <a:chExt cx="1878152" cy="1872208"/>
          </a:xfrm>
        </p:grpSpPr>
        <p:pic>
          <p:nvPicPr>
            <p:cNvPr id="5" name="Picture 3" descr="E:\002-KIMS BUSINESS\007-02-Fullslidesppt-Contents\20161228\01-abs\section-item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63638"/>
              <a:ext cx="187815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858556" y="1793198"/>
              <a:ext cx="1385096" cy="1385096"/>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2915816" y="915566"/>
            <a:ext cx="3312368" cy="33123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915816" y="2113414"/>
            <a:ext cx="3312368" cy="576063"/>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668" y="2689478"/>
            <a:ext cx="3312368"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051720" y="123478"/>
            <a:ext cx="7092280"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051720" y="699542"/>
            <a:ext cx="7092280"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5202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088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7824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elcom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915520" y="2113414"/>
            <a:ext cx="3312368" cy="576063"/>
          </a:xfrm>
          <a:prstGeom prst="rect">
            <a:avLst/>
          </a:prstGeom>
        </p:spPr>
        <p:txBody>
          <a:bodyPr anchor="ctr"/>
          <a:lstStyle>
            <a:lvl1pPr marL="0" indent="0" algn="ctr">
              <a:buNone/>
              <a:defRPr sz="3600" b="0" baseline="0">
                <a:solidFill>
                  <a:schemeClr val="accent2">
                    <a:lumMod val="50000"/>
                  </a:schemeClr>
                </a:solidFill>
                <a:latin typeface="+mn-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520" y="2689478"/>
            <a:ext cx="3312664"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741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4" hasCustomPrompt="1"/>
          </p:nvPr>
        </p:nvSpPr>
        <p:spPr>
          <a:xfrm>
            <a:off x="6840432"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83568"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2042784"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5301216"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7" name="Picture Placeholder 2"/>
          <p:cNvSpPr>
            <a:spLocks noGrp="1"/>
          </p:cNvSpPr>
          <p:nvPr>
            <p:ph type="pic" idx="1" hasCustomPrompt="1"/>
          </p:nvPr>
        </p:nvSpPr>
        <p:spPr>
          <a:xfrm>
            <a:off x="3582000" y="1275606"/>
            <a:ext cx="1980000" cy="1980000"/>
          </a:xfrm>
          <a:prstGeom prst="ellipse">
            <a:avLst/>
          </a:prstGeom>
          <a:solidFill>
            <a:schemeClr val="bg1">
              <a:lumMod val="95000"/>
            </a:schemeClr>
          </a:solidFill>
          <a:ln w="3175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0" r:id="rId5"/>
    <p:sldLayoutId id="2147483662" r:id="rId6"/>
    <p:sldLayoutId id="2147483655" r:id="rId7"/>
    <p:sldLayoutId id="2147483663" r:id="rId8"/>
    <p:sldLayoutId id="2147483664" r:id="rId9"/>
    <p:sldLayoutId id="2147483665" r:id="rId10"/>
    <p:sldLayoutId id="2147483666" r:id="rId11"/>
    <p:sldLayoutId id="2147483667" r:id="rId12"/>
    <p:sldLayoutId id="2147483668" r:id="rId13"/>
    <p:sldLayoutId id="2147483669" r:id="rId14"/>
    <p:sldLayoutId id="2147483656"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1412" y="411510"/>
            <a:ext cx="8208552" cy="2441695"/>
          </a:xfrm>
        </p:spPr>
        <p:txBody>
          <a:bodyPr/>
          <a:lstStyle/>
          <a:p>
            <a:pPr>
              <a:lnSpc>
                <a:spcPct val="100000"/>
              </a:lnSpc>
            </a:pPr>
            <a:r>
              <a:rPr lang="en-AU" sz="2000" dirty="0"/>
              <a:t>ENGAGEMENT WITH VALUE CHAIN AND POLICY ACTORS</a:t>
            </a:r>
            <a:r>
              <a:rPr lang="id-ID" sz="2000" dirty="0"/>
              <a:t/>
            </a:r>
            <a:br>
              <a:rPr lang="id-ID" sz="2000" dirty="0"/>
            </a:br>
            <a:r>
              <a:rPr lang="id-ID" sz="2000" dirty="0"/>
              <a:t/>
            </a:r>
            <a:br>
              <a:rPr lang="id-ID" sz="2000" dirty="0"/>
            </a:br>
            <a:r>
              <a:rPr lang="en-GB" sz="2000" dirty="0"/>
              <a:t>INCREASING THE ROLE OF CHAIN ACTOR FOR CASSAVA </a:t>
            </a:r>
          </a:p>
          <a:p>
            <a:pPr>
              <a:lnSpc>
                <a:spcPct val="100000"/>
              </a:lnSpc>
            </a:pPr>
            <a:r>
              <a:rPr lang="en-GB" sz="2000" dirty="0"/>
              <a:t>(</a:t>
            </a:r>
            <a:r>
              <a:rPr lang="en-GB" sz="2000" i="1" dirty="0"/>
              <a:t>Manihot Esculenta </a:t>
            </a:r>
            <a:r>
              <a:rPr lang="en-GB" sz="2000" dirty="0" err="1"/>
              <a:t>Cranzt</a:t>
            </a:r>
            <a:r>
              <a:rPr lang="en-GB" sz="2000" dirty="0"/>
              <a:t>) DEVELOPMENT IN EAST NUSA </a:t>
            </a:r>
          </a:p>
          <a:p>
            <a:pPr>
              <a:lnSpc>
                <a:spcPct val="100000"/>
              </a:lnSpc>
            </a:pPr>
            <a:r>
              <a:rPr lang="en-GB" sz="2000" dirty="0"/>
              <a:t>TENGGARA, INDONESIA</a:t>
            </a:r>
            <a:r>
              <a:rPr lang="en-US" sz="2000" dirty="0"/>
              <a:t/>
            </a:r>
            <a:br>
              <a:rPr lang="en-US" sz="2000" dirty="0"/>
            </a:br>
            <a:endParaRPr lang="en-US" altLang="ko-KR" sz="2000" dirty="0"/>
          </a:p>
        </p:txBody>
      </p:sp>
      <p:grpSp>
        <p:nvGrpSpPr>
          <p:cNvPr id="8" name="Group 7"/>
          <p:cNvGrpSpPr/>
          <p:nvPr/>
        </p:nvGrpSpPr>
        <p:grpSpPr>
          <a:xfrm>
            <a:off x="257264" y="555526"/>
            <a:ext cx="138272" cy="1656000"/>
            <a:chOff x="0" y="1995686"/>
            <a:chExt cx="173576" cy="1368152"/>
          </a:xfrm>
        </p:grpSpPr>
        <p:sp>
          <p:nvSpPr>
            <p:cNvPr id="6" name="Rectangle 5"/>
            <p:cNvSpPr/>
            <p:nvPr/>
          </p:nvSpPr>
          <p:spPr>
            <a:xfrm>
              <a:off x="0" y="1995686"/>
              <a:ext cx="89756"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Subtitle 4">
            <a:extLst>
              <a:ext uri="{FF2B5EF4-FFF2-40B4-BE49-F238E27FC236}">
                <a16:creationId xmlns:a16="http://schemas.microsoft.com/office/drawing/2014/main" id="{668F5846-9E2A-4B34-B12A-632FEFFCA86A}"/>
              </a:ext>
            </a:extLst>
          </p:cNvPr>
          <p:cNvSpPr txBox="1">
            <a:spLocks/>
          </p:cNvSpPr>
          <p:nvPr/>
        </p:nvSpPr>
        <p:spPr>
          <a:xfrm>
            <a:off x="-203848" y="2458056"/>
            <a:ext cx="9144000" cy="1607128"/>
          </a:xfrm>
          <a:prstGeom prst="rect">
            <a:avLst/>
          </a:prstGeom>
        </p:spPr>
        <p:txBody>
          <a:bodyPr>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err="1"/>
              <a:t>Suhartini</a:t>
            </a:r>
            <a:r>
              <a:rPr lang="en-GB" sz="1600" dirty="0"/>
              <a:t>, </a:t>
            </a:r>
            <a:r>
              <a:rPr lang="en-GB" sz="1600" dirty="0" err="1"/>
              <a:t>Wani</a:t>
            </a:r>
            <a:r>
              <a:rPr lang="en-GB" sz="1600" dirty="0"/>
              <a:t> </a:t>
            </a:r>
            <a:r>
              <a:rPr lang="en-GB" sz="1600" dirty="0" err="1"/>
              <a:t>Hadi</a:t>
            </a:r>
            <a:r>
              <a:rPr lang="en-GB" sz="1600" dirty="0"/>
              <a:t> </a:t>
            </a:r>
            <a:r>
              <a:rPr lang="en-GB" sz="1600" dirty="0" err="1"/>
              <a:t>Utomo</a:t>
            </a:r>
            <a:r>
              <a:rPr lang="id-ID" sz="1600" dirty="0"/>
              <a:t>, Titiek Islami, Erwin Ismu Wisnubroto</a:t>
            </a:r>
            <a:r>
              <a:rPr lang="en-GB" sz="1600" dirty="0"/>
              <a:t> </a:t>
            </a:r>
            <a:endParaRPr lang="en-US" sz="1600" dirty="0"/>
          </a:p>
          <a:p>
            <a:pPr marL="0" indent="0" algn="ctr">
              <a:buNone/>
            </a:pPr>
            <a:r>
              <a:rPr lang="en-GB" sz="1600" i="1" dirty="0"/>
              <a:t>University of </a:t>
            </a:r>
            <a:r>
              <a:rPr lang="en-GB" sz="1600" i="1" dirty="0" err="1"/>
              <a:t>Brawijaya</a:t>
            </a:r>
            <a:r>
              <a:rPr lang="en-GB" sz="1600" i="1" dirty="0"/>
              <a:t> </a:t>
            </a:r>
            <a:endParaRPr lang="en-US" sz="1600" dirty="0"/>
          </a:p>
          <a:p>
            <a:pPr marL="0" indent="0" algn="ctr">
              <a:buNone/>
            </a:pPr>
            <a:endParaRPr lang="en-AU" sz="1600" dirty="0"/>
          </a:p>
        </p:txBody>
      </p:sp>
      <p:sp>
        <p:nvSpPr>
          <p:cNvPr id="12" name="Title 1">
            <a:extLst>
              <a:ext uri="{FF2B5EF4-FFF2-40B4-BE49-F238E27FC236}">
                <a16:creationId xmlns:a16="http://schemas.microsoft.com/office/drawing/2014/main" id="{F05F7417-9F8A-4373-A105-FF221D75188A}"/>
              </a:ext>
            </a:extLst>
          </p:cNvPr>
          <p:cNvSpPr txBox="1">
            <a:spLocks/>
          </p:cNvSpPr>
          <p:nvPr/>
        </p:nvSpPr>
        <p:spPr>
          <a:xfrm>
            <a:off x="178563" y="2720239"/>
            <a:ext cx="8786874" cy="1428759"/>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600" b="0" i="0" u="none" strike="noStrike" kern="1200" cap="none" spc="0" normalizeH="0" baseline="0" noProof="0" dirty="0">
                <a:ln>
                  <a:noFill/>
                </a:ln>
                <a:solidFill>
                  <a:schemeClr val="tx1"/>
                </a:solidFill>
                <a:effectLst/>
                <a:uLnTx/>
                <a:uFillTx/>
                <a:latin typeface="+mj-lt"/>
                <a:ea typeface="+mj-ea"/>
                <a:cs typeface="+mj-cs"/>
              </a:rPr>
              <a:t>Research collaboration between University of Brawijaya, Balitkabi (ILETRI), ACIAR, CIAT, University of Queensland</a:t>
            </a:r>
          </a:p>
        </p:txBody>
      </p:sp>
      <p:grpSp>
        <p:nvGrpSpPr>
          <p:cNvPr id="13" name="Group 12">
            <a:extLst>
              <a:ext uri="{FF2B5EF4-FFF2-40B4-BE49-F238E27FC236}">
                <a16:creationId xmlns:a16="http://schemas.microsoft.com/office/drawing/2014/main" id="{F6CAB798-463E-43C8-9D5A-7E730EEFE8F3}"/>
              </a:ext>
            </a:extLst>
          </p:cNvPr>
          <p:cNvGrpSpPr/>
          <p:nvPr/>
        </p:nvGrpSpPr>
        <p:grpSpPr>
          <a:xfrm>
            <a:off x="0" y="3939902"/>
            <a:ext cx="9168924" cy="1071935"/>
            <a:chOff x="251520" y="5589240"/>
            <a:chExt cx="8775317" cy="1080000"/>
          </a:xfrm>
        </p:grpSpPr>
        <p:pic>
          <p:nvPicPr>
            <p:cNvPr id="14" name="Picture 2" descr="C:\Users\uqjnewby\Documents\CIAT\Cassava SRA\Cassava Proposals\Letters of Support\Logos\UB.jpg">
              <a:extLst>
                <a:ext uri="{FF2B5EF4-FFF2-40B4-BE49-F238E27FC236}">
                  <a16:creationId xmlns:a16="http://schemas.microsoft.com/office/drawing/2014/main" id="{CE594625-C93F-4F4A-9EA3-7A1776B4D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446" y="5589240"/>
              <a:ext cx="106566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uqjnewby\Documents\CIAT\Cassava SRA\Cassava Proposals\Letters of Support\Logos\CIAT-Logo-255x128.jpg">
              <a:extLst>
                <a:ext uri="{FF2B5EF4-FFF2-40B4-BE49-F238E27FC236}">
                  <a16:creationId xmlns:a16="http://schemas.microsoft.com/office/drawing/2014/main" id="{88839CCF-70A9-4EA8-97E3-05F3BB776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303" y="5589240"/>
              <a:ext cx="215157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uqjnewby\Documents\CIAT\Cassava SRA\Cassava Proposals\Letters of Support\Logos\UQ big.jpg">
              <a:extLst>
                <a:ext uri="{FF2B5EF4-FFF2-40B4-BE49-F238E27FC236}">
                  <a16:creationId xmlns:a16="http://schemas.microsoft.com/office/drawing/2014/main" id="{AFAA6182-0E8D-4FED-8973-C908C1B97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58924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uqjnewby\Documents\CIAT\Cassava SRA\Cassava Proposals\Letters of Support\Logos\ILETRI.jpg">
              <a:extLst>
                <a:ext uri="{FF2B5EF4-FFF2-40B4-BE49-F238E27FC236}">
                  <a16:creationId xmlns:a16="http://schemas.microsoft.com/office/drawing/2014/main" id="{E3DFD3C5-9946-4B1A-864E-8F9B76854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077" y="5589240"/>
              <a:ext cx="10752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uqjnewby\Documents\CIAT\Cassava SRA\Cassava Proposals\Letters of Support\Logos\ACIAR stacked_rgb.jpg">
              <a:extLst>
                <a:ext uri="{FF2B5EF4-FFF2-40B4-BE49-F238E27FC236}">
                  <a16:creationId xmlns:a16="http://schemas.microsoft.com/office/drawing/2014/main" id="{C6E50460-B1A2-4559-ACD4-543C92D0B0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6627" y="5589240"/>
              <a:ext cx="900210" cy="108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955E1B-3EEC-42C4-B4AC-B70478E71095}"/>
              </a:ext>
            </a:extLst>
          </p:cNvPr>
          <p:cNvSpPr txBox="1">
            <a:spLocks/>
          </p:cNvSpPr>
          <p:nvPr/>
        </p:nvSpPr>
        <p:spPr>
          <a:xfrm>
            <a:off x="628650" y="27384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a:ln>
                  <a:noFill/>
                </a:ln>
                <a:solidFill>
                  <a:sysClr val="windowText" lastClr="000000"/>
                </a:solidFill>
                <a:effectLst/>
                <a:uLnTx/>
                <a:uFillTx/>
                <a:latin typeface="Calibri Light"/>
                <a:ea typeface="+mj-ea"/>
                <a:cs typeface="+mj-cs"/>
              </a:rPr>
              <a:t>What is the current outcomes</a:t>
            </a:r>
            <a:endParaRPr kumimoji="0" lang="en-AU" sz="3300" b="0" i="0" u="none" strike="noStrike" kern="1200" cap="none" spc="0" normalizeH="0" baseline="0" noProof="0" dirty="0">
              <a:ln>
                <a:noFill/>
              </a:ln>
              <a:solidFill>
                <a:sysClr val="windowText" lastClr="000000"/>
              </a:solidFill>
              <a:effectLst/>
              <a:uLnTx/>
              <a:uFillTx/>
              <a:latin typeface="Calibri Light"/>
              <a:ea typeface="+mj-ea"/>
              <a:cs typeface="+mj-cs"/>
            </a:endParaRPr>
          </a:p>
        </p:txBody>
      </p:sp>
      <p:sp>
        <p:nvSpPr>
          <p:cNvPr id="5" name="Content Placeholder 2">
            <a:extLst>
              <a:ext uri="{FF2B5EF4-FFF2-40B4-BE49-F238E27FC236}">
                <a16:creationId xmlns:a16="http://schemas.microsoft.com/office/drawing/2014/main" id="{0C54E357-6175-4457-9346-6EE27DFCD018}"/>
              </a:ext>
            </a:extLst>
          </p:cNvPr>
          <p:cNvSpPr txBox="1">
            <a:spLocks/>
          </p:cNvSpPr>
          <p:nvPr/>
        </p:nvSpPr>
        <p:spPr>
          <a:xfrm>
            <a:off x="628650" y="1369219"/>
            <a:ext cx="7886700" cy="3263504"/>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ysClr val="windowText" lastClr="000000"/>
                </a:solidFill>
                <a:effectLst/>
                <a:uLnTx/>
                <a:uFillTx/>
                <a:latin typeface="Calibri"/>
                <a:ea typeface="+mn-ea"/>
                <a:cs typeface="+mn-cs"/>
              </a:rPr>
              <a:t>What succeeded</a:t>
            </a:r>
            <a:endParaRPr kumimoji="0" lang="id-ID"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857250"/>
            <a:r>
              <a:rPr lang="id-ID" sz="2400" dirty="0">
                <a:solidFill>
                  <a:prstClr val="black"/>
                </a:solidFill>
                <a:latin typeface="Calibri"/>
              </a:rPr>
              <a:t>T</a:t>
            </a:r>
            <a:r>
              <a:rPr lang="en-GB" sz="2400" dirty="0">
                <a:solidFill>
                  <a:prstClr val="black"/>
                </a:solidFill>
                <a:latin typeface="Calibri"/>
              </a:rPr>
              <a:t>here were </a:t>
            </a:r>
            <a:r>
              <a:rPr lang="id-ID" sz="2400" dirty="0">
                <a:solidFill>
                  <a:prstClr val="black"/>
                </a:solidFill>
                <a:latin typeface="Calibri"/>
              </a:rPr>
              <a:t>26</a:t>
            </a:r>
            <a:r>
              <a:rPr lang="en-GB" sz="2400" dirty="0">
                <a:solidFill>
                  <a:prstClr val="black"/>
                </a:solidFill>
                <a:latin typeface="Calibri"/>
              </a:rPr>
              <a:t> farmers from </a:t>
            </a:r>
            <a:r>
              <a:rPr lang="en-GB" sz="2400" dirty="0" err="1">
                <a:solidFill>
                  <a:prstClr val="black"/>
                </a:solidFill>
                <a:latin typeface="Calibri"/>
              </a:rPr>
              <a:t>Sikka</a:t>
            </a:r>
            <a:r>
              <a:rPr lang="id-ID" sz="2400" dirty="0">
                <a:solidFill>
                  <a:prstClr val="black"/>
                </a:solidFill>
                <a:latin typeface="Calibri"/>
              </a:rPr>
              <a:t> in 2018 and  40 farmers</a:t>
            </a:r>
            <a:r>
              <a:rPr lang="en-GB" sz="2400" dirty="0">
                <a:solidFill>
                  <a:prstClr val="black"/>
                </a:solidFill>
                <a:latin typeface="Calibri"/>
              </a:rPr>
              <a:t> </a:t>
            </a:r>
            <a:r>
              <a:rPr lang="id-ID" sz="2400" dirty="0">
                <a:solidFill>
                  <a:prstClr val="black"/>
                </a:solidFill>
                <a:latin typeface="Calibri"/>
              </a:rPr>
              <a:t>from Sikka in 2019 </a:t>
            </a:r>
            <a:r>
              <a:rPr lang="en-GB" sz="2400" dirty="0">
                <a:solidFill>
                  <a:prstClr val="black"/>
                </a:solidFill>
                <a:latin typeface="Calibri"/>
              </a:rPr>
              <a:t>participated in the project by adopting the improved technology demonstrated by the project (new varieties and improved cropping system). </a:t>
            </a:r>
            <a:endParaRPr lang="id-ID" sz="2400" dirty="0">
              <a:solidFill>
                <a:prstClr val="black"/>
              </a:solidFill>
              <a:latin typeface="Calibri"/>
            </a:endParaRPr>
          </a:p>
          <a:p>
            <a:pPr marL="857250"/>
            <a:r>
              <a:rPr kumimoji="0" lang="id-ID" sz="2100" b="0" i="0" u="none" strike="noStrike" kern="1200" cap="none" spc="0" normalizeH="0" baseline="0" noProof="0" dirty="0">
                <a:ln>
                  <a:noFill/>
                </a:ln>
                <a:solidFill>
                  <a:sysClr val="windowText" lastClr="000000"/>
                </a:solidFill>
                <a:effectLst/>
                <a:uLnTx/>
                <a:uFillTx/>
                <a:latin typeface="Calibri"/>
                <a:ea typeface="+mn-ea"/>
                <a:cs typeface="+mn-cs"/>
              </a:rPr>
              <a:t>There are 40 Farmers have been adopting the technologies</a:t>
            </a:r>
            <a:r>
              <a:rPr kumimoji="0" lang="en-US" sz="2100" b="0" i="0" u="none" strike="noStrike" kern="1200" cap="none" spc="0" normalizeH="0" baseline="0" noProof="0">
                <a:ln>
                  <a:noFill/>
                </a:ln>
                <a:solidFill>
                  <a:sysClr val="windowText" lastClr="000000"/>
                </a:solidFill>
                <a:effectLst/>
                <a:uLnTx/>
                <a:uFillTx/>
                <a:latin typeface="Calibri"/>
                <a:ea typeface="+mn-ea"/>
                <a:cs typeface="+mn-cs"/>
              </a:rPr>
              <a:t> in </a:t>
            </a:r>
            <a:r>
              <a:rPr kumimoji="0" lang="en-US" sz="2100" b="0" i="0" u="none" strike="noStrike" kern="1200" cap="none" spc="0" normalizeH="0" baseline="0" noProof="0" dirty="0">
                <a:ln>
                  <a:noFill/>
                </a:ln>
                <a:solidFill>
                  <a:sysClr val="windowText" lastClr="000000"/>
                </a:solidFill>
                <a:effectLst/>
                <a:uLnTx/>
                <a:uFillTx/>
                <a:latin typeface="Calibri"/>
                <a:ea typeface="+mn-ea"/>
                <a:cs typeface="+mn-cs"/>
              </a:rPr>
              <a:t>the East Flores region</a:t>
            </a:r>
            <a:endParaRPr lang="en-US" dirty="0">
              <a:solidFill>
                <a:sysClr val="windowText" lastClr="000000"/>
              </a:solidFill>
              <a:latin typeface="Calibri"/>
            </a:endParaRPr>
          </a:p>
          <a:p>
            <a:pPr marL="857250"/>
            <a:r>
              <a:rPr kumimoji="0" lang="id-ID" sz="2100" b="0" i="0" u="none" strike="noStrike" kern="1200" cap="none" spc="0" normalizeH="0" baseline="0" noProof="0" dirty="0">
                <a:ln>
                  <a:noFill/>
                </a:ln>
                <a:solidFill>
                  <a:sysClr val="windowText" lastClr="000000"/>
                </a:solidFill>
                <a:effectLst/>
                <a:uLnTx/>
                <a:uFillTx/>
                <a:latin typeface="Calibri"/>
                <a:ea typeface="+mn-ea"/>
                <a:cs typeface="+mn-cs"/>
              </a:rPr>
              <a:t>There are other district in NTT has been interesting to adopt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id-ID" sz="2100" b="0" i="0" u="none" strike="noStrike" kern="1200" cap="none" spc="0" normalizeH="0" baseline="0" noProof="0" dirty="0">
                <a:ln>
                  <a:noFill/>
                </a:ln>
                <a:solidFill>
                  <a:sysClr val="windowText" lastClr="000000"/>
                </a:solidFill>
                <a:effectLst/>
                <a:uLnTx/>
                <a:uFillTx/>
                <a:latin typeface="Calibri"/>
                <a:ea typeface="+mn-ea"/>
                <a:cs typeface="+mn-cs"/>
              </a:rPr>
              <a:t>              the technology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AU"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ysClr val="windowText" lastClr="000000"/>
                </a:solidFill>
                <a:effectLst/>
                <a:uLnTx/>
                <a:uFillTx/>
                <a:latin typeface="Calibri"/>
                <a:ea typeface="+mn-ea"/>
                <a:cs typeface="+mn-cs"/>
              </a:rPr>
              <a:t>What failed</a:t>
            </a:r>
            <a:endParaRPr kumimoji="0" lang="id-ID"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defRPr/>
            </a:pPr>
            <a:r>
              <a:rPr lang="id-ID" dirty="0">
                <a:solidFill>
                  <a:sysClr val="windowText" lastClr="000000"/>
                </a:solidFill>
                <a:latin typeface="Calibri"/>
              </a:rPr>
              <a:t>	- About 20% of farmers achieve production only 1-5 – 2 kg/tree, </a:t>
            </a:r>
          </a:p>
          <a:p>
            <a:pPr marL="0" indent="0">
              <a:buNone/>
              <a:defRPr/>
            </a:pPr>
            <a:r>
              <a:rPr lang="id-ID" dirty="0">
                <a:solidFill>
                  <a:sysClr val="windowText" lastClr="000000"/>
                </a:solidFill>
                <a:latin typeface="Calibri"/>
              </a:rPr>
              <a:t>              because of the limitation of water</a:t>
            </a:r>
            <a:endParaRPr kumimoji="0" lang="en-AU" sz="21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69303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0C0CC0-5313-4A60-8E86-D488897AD034}"/>
              </a:ext>
            </a:extLst>
          </p:cNvPr>
          <p:cNvSpPr txBox="1">
            <a:spLocks/>
          </p:cNvSpPr>
          <p:nvPr/>
        </p:nvSpPr>
        <p:spPr>
          <a:xfrm>
            <a:off x="628650" y="273844"/>
            <a:ext cx="7886700" cy="99417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a:ln>
                  <a:noFill/>
                </a:ln>
                <a:solidFill>
                  <a:sysClr val="windowText" lastClr="000000"/>
                </a:solidFill>
                <a:effectLst/>
                <a:uLnTx/>
                <a:uFillTx/>
                <a:latin typeface="Calibri Light"/>
                <a:ea typeface="+mj-ea"/>
                <a:cs typeface="+mj-cs"/>
              </a:rPr>
              <a:t>Who in the value chain could capture benefits</a:t>
            </a:r>
            <a:endParaRPr kumimoji="0" lang="en-AU" sz="3300" b="0" i="0" u="none" strike="noStrike" kern="1200" cap="none" spc="0" normalizeH="0" baseline="0" noProof="0" dirty="0">
              <a:ln>
                <a:noFill/>
              </a:ln>
              <a:solidFill>
                <a:sysClr val="windowText" lastClr="000000"/>
              </a:solidFill>
              <a:effectLst/>
              <a:uLnTx/>
              <a:uFillTx/>
              <a:latin typeface="Calibri Light"/>
              <a:ea typeface="+mj-ea"/>
              <a:cs typeface="+mj-cs"/>
            </a:endParaRPr>
          </a:p>
        </p:txBody>
      </p:sp>
      <p:sp>
        <p:nvSpPr>
          <p:cNvPr id="5" name="Content Placeholder 2">
            <a:extLst>
              <a:ext uri="{FF2B5EF4-FFF2-40B4-BE49-F238E27FC236}">
                <a16:creationId xmlns:a16="http://schemas.microsoft.com/office/drawing/2014/main" id="{FA333844-DD8E-442E-B6D0-944883D34744}"/>
              </a:ext>
            </a:extLst>
          </p:cNvPr>
          <p:cNvSpPr txBox="1">
            <a:spLocks/>
          </p:cNvSpPr>
          <p:nvPr/>
        </p:nvSpPr>
        <p:spPr>
          <a:xfrm>
            <a:off x="628650" y="136921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The farmers get benefits those are the new technologies which are new varieties, fertilizer application, farming system technologies to improve cassava productivity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The trader get opportunities for buying farmers cassava and it be processed to cassava chips for feed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The regional government will get the benefit from the farmers income increasing.</a:t>
            </a:r>
            <a:endParaRPr kumimoji="0" lang="en-AU" sz="21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83625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244164-5F20-4823-9769-9E21F8598577}"/>
              </a:ext>
            </a:extLst>
          </p:cNvPr>
          <p:cNvSpPr txBox="1">
            <a:spLocks/>
          </p:cNvSpPr>
          <p:nvPr/>
        </p:nvSpPr>
        <p:spPr>
          <a:xfrm>
            <a:off x="628650" y="27384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a:ln>
                  <a:noFill/>
                </a:ln>
                <a:solidFill>
                  <a:sysClr val="windowText" lastClr="000000"/>
                </a:solidFill>
                <a:effectLst/>
                <a:uLnTx/>
                <a:uFillTx/>
                <a:latin typeface="Calibri Light"/>
                <a:ea typeface="+mj-ea"/>
                <a:cs typeface="+mj-cs"/>
              </a:rPr>
              <a:t>Is it now sustainable without a project?</a:t>
            </a:r>
            <a:endParaRPr kumimoji="0" lang="en-AU" sz="3300" b="0" i="0" u="none" strike="noStrike" kern="1200" cap="none" spc="0" normalizeH="0" baseline="0" noProof="0" dirty="0">
              <a:ln>
                <a:noFill/>
              </a:ln>
              <a:solidFill>
                <a:sysClr val="windowText" lastClr="000000"/>
              </a:solidFill>
              <a:effectLst/>
              <a:uLnTx/>
              <a:uFillTx/>
              <a:latin typeface="Calibri Light"/>
              <a:ea typeface="+mj-ea"/>
              <a:cs typeface="+mj-cs"/>
            </a:endParaRPr>
          </a:p>
        </p:txBody>
      </p:sp>
      <p:sp>
        <p:nvSpPr>
          <p:cNvPr id="5" name="Content Placeholder 2">
            <a:extLst>
              <a:ext uri="{FF2B5EF4-FFF2-40B4-BE49-F238E27FC236}">
                <a16:creationId xmlns:a16="http://schemas.microsoft.com/office/drawing/2014/main" id="{E5E488C7-9E0E-4FB7-8C30-185B8E64B3A5}"/>
              </a:ext>
            </a:extLst>
          </p:cNvPr>
          <p:cNvSpPr txBox="1">
            <a:spLocks/>
          </p:cNvSpPr>
          <p:nvPr/>
        </p:nvSpPr>
        <p:spPr>
          <a:xfrm>
            <a:off x="628650" y="136921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ysClr val="windowText" lastClr="000000"/>
                </a:solidFill>
                <a:effectLst/>
                <a:uLnTx/>
                <a:uFillTx/>
                <a:latin typeface="Calibri"/>
                <a:ea typeface="+mn-ea"/>
                <a:cs typeface="+mn-cs"/>
              </a:rPr>
              <a:t>To enhance the sustainability of cassava development, there is need the effort to expand the land area of cassava to other districts in Flores, subsidies for farmers include fertilizer subsidies, develop the business model with win-win solutions and develop the cassava processing.</a:t>
            </a:r>
            <a:endParaRPr kumimoji="0" lang="en-US" sz="21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AU" sz="21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2385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3F0C59-76E2-4A24-B63D-81C071956DD4}"/>
              </a:ext>
            </a:extLst>
          </p:cNvPr>
          <p:cNvSpPr txBox="1">
            <a:spLocks/>
          </p:cNvSpPr>
          <p:nvPr/>
        </p:nvSpPr>
        <p:spPr>
          <a:xfrm>
            <a:off x="628650" y="273844"/>
            <a:ext cx="7886700" cy="99417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a:ln>
                  <a:noFill/>
                </a:ln>
                <a:solidFill>
                  <a:sysClr val="windowText" lastClr="000000"/>
                </a:solidFill>
                <a:effectLst/>
                <a:uLnTx/>
                <a:uFillTx/>
                <a:latin typeface="Calibri Light"/>
                <a:ea typeface="+mj-ea"/>
                <a:cs typeface="+mj-cs"/>
              </a:rPr>
              <a:t>What needs to be done in the next 12 months?</a:t>
            </a:r>
            <a:endParaRPr kumimoji="0" lang="en-AU" sz="3300" b="0" i="0" u="none" strike="noStrike" kern="1200" cap="none" spc="0" normalizeH="0" baseline="0" noProof="0" dirty="0">
              <a:ln>
                <a:noFill/>
              </a:ln>
              <a:solidFill>
                <a:sysClr val="windowText" lastClr="000000"/>
              </a:solidFill>
              <a:effectLst/>
              <a:uLnTx/>
              <a:uFillTx/>
              <a:latin typeface="Calibri Light"/>
              <a:ea typeface="+mj-ea"/>
              <a:cs typeface="+mj-cs"/>
            </a:endParaRPr>
          </a:p>
        </p:txBody>
      </p:sp>
      <p:sp>
        <p:nvSpPr>
          <p:cNvPr id="5" name="Content Placeholder 2">
            <a:extLst>
              <a:ext uri="{FF2B5EF4-FFF2-40B4-BE49-F238E27FC236}">
                <a16:creationId xmlns:a16="http://schemas.microsoft.com/office/drawing/2014/main" id="{C3541490-C343-4D4A-A4A8-6D81C0639535}"/>
              </a:ext>
            </a:extLst>
          </p:cNvPr>
          <p:cNvSpPr txBox="1">
            <a:spLocks/>
          </p:cNvSpPr>
          <p:nvPr/>
        </p:nvSpPr>
        <p:spPr>
          <a:xfrm>
            <a:off x="628650" y="136921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Continue in supporting for farmers on cassava technologies adoption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Continue in supporting for trader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Continue in stakeholder engagement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Evaluate the socio economic aspect of the project.</a:t>
            </a:r>
            <a:endParaRPr kumimoji="0" lang="en-AU" sz="21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8086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16CA6-EF3F-4B1D-9914-56DFDE29AD5D}"/>
              </a:ext>
            </a:extLst>
          </p:cNvPr>
          <p:cNvSpPr>
            <a:spLocks noGrp="1"/>
          </p:cNvSpPr>
          <p:nvPr>
            <p:ph type="body" sz="quarter" idx="10"/>
          </p:nvPr>
        </p:nvSpPr>
        <p:spPr/>
        <p:txBody>
          <a:bodyPr/>
          <a:lstStyle/>
          <a:p>
            <a:r>
              <a:rPr lang="en-US" dirty="0"/>
              <a:t>Background Information</a:t>
            </a:r>
          </a:p>
        </p:txBody>
      </p:sp>
      <p:sp>
        <p:nvSpPr>
          <p:cNvPr id="8" name="Content Placeholder 2">
            <a:extLst>
              <a:ext uri="{FF2B5EF4-FFF2-40B4-BE49-F238E27FC236}">
                <a16:creationId xmlns:a16="http://schemas.microsoft.com/office/drawing/2014/main" id="{CBAEDE10-98D4-43F6-A1D5-661BC6C9D92E}"/>
              </a:ext>
            </a:extLst>
          </p:cNvPr>
          <p:cNvSpPr txBox="1">
            <a:spLocks/>
          </p:cNvSpPr>
          <p:nvPr/>
        </p:nvSpPr>
        <p:spPr>
          <a:xfrm>
            <a:off x="468560" y="843558"/>
            <a:ext cx="8495928" cy="36724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schemeClr val="accent1"/>
                </a:solidFill>
                <a:effectLst/>
                <a:uLnTx/>
                <a:uFillTx/>
                <a:latin typeface="Calibri"/>
                <a:ea typeface="+mn-ea"/>
                <a:cs typeface="+mn-cs"/>
              </a:rPr>
              <a:t>C</a:t>
            </a:r>
            <a:r>
              <a:rPr kumimoji="0" lang="id-ID" sz="2800" b="0" i="0" u="none" strike="noStrike" kern="1200" cap="none" spc="0" normalizeH="0" baseline="0" noProof="0" dirty="0">
                <a:ln>
                  <a:noFill/>
                </a:ln>
                <a:solidFill>
                  <a:schemeClr val="accent1"/>
                </a:solidFill>
                <a:effectLst/>
                <a:uLnTx/>
                <a:uFillTx/>
                <a:latin typeface="Calibri"/>
                <a:ea typeface="+mn-ea"/>
                <a:cs typeface="+mn-cs"/>
              </a:rPr>
              <a:t>assava is one of the main crop</a:t>
            </a:r>
            <a:r>
              <a:rPr kumimoji="0" lang="en-AU" sz="2800" b="0" i="0" u="none" strike="noStrike" kern="1200" cap="none" spc="0" normalizeH="0" baseline="0" noProof="0" dirty="0">
                <a:ln>
                  <a:noFill/>
                </a:ln>
                <a:solidFill>
                  <a:schemeClr val="accent1"/>
                </a:solidFill>
                <a:effectLst/>
                <a:uLnTx/>
                <a:uFillTx/>
                <a:latin typeface="Calibri"/>
                <a:ea typeface="+mn-ea"/>
                <a:cs typeface="+mn-cs"/>
              </a:rPr>
              <a:t>s</a:t>
            </a:r>
            <a:r>
              <a:rPr kumimoji="0" lang="id-ID" sz="2800" b="0" i="0" u="none" strike="noStrike" kern="1200" cap="none" spc="0" normalizeH="0" baseline="0" noProof="0" dirty="0">
                <a:ln>
                  <a:noFill/>
                </a:ln>
                <a:solidFill>
                  <a:schemeClr val="accent1"/>
                </a:solidFill>
                <a:effectLst/>
                <a:uLnTx/>
                <a:uFillTx/>
                <a:latin typeface="Calibri"/>
                <a:ea typeface="+mn-ea"/>
                <a:cs typeface="+mn-cs"/>
              </a:rPr>
              <a:t> in </a:t>
            </a:r>
            <a:r>
              <a:rPr kumimoji="0" lang="en-AU" sz="2800" b="0" i="0" u="none" strike="noStrike" kern="1200" cap="none" spc="0" normalizeH="0" baseline="0" noProof="0" dirty="0">
                <a:ln>
                  <a:noFill/>
                </a:ln>
                <a:solidFill>
                  <a:schemeClr val="accent1"/>
                </a:solidFill>
                <a:effectLst/>
                <a:uLnTx/>
                <a:uFillTx/>
                <a:latin typeface="Calibri"/>
                <a:ea typeface="+mn-ea"/>
                <a:cs typeface="+mn-cs"/>
              </a:rPr>
              <a:t>Sikka.</a:t>
            </a:r>
            <a:r>
              <a:rPr kumimoji="0" lang="en-US" sz="2800" b="0" i="0" u="none" strike="noStrike" kern="1200" cap="none" spc="0" normalizeH="0" baseline="0" noProof="0" dirty="0">
                <a:ln>
                  <a:noFill/>
                </a:ln>
                <a:solidFill>
                  <a:schemeClr val="accent1"/>
                </a:solidFill>
                <a:effectLst/>
                <a:uLnTx/>
                <a:uFillTx/>
                <a:latin typeface="Calibri"/>
                <a:ea typeface="+mn-ea"/>
                <a:cs typeface="+mn-cs"/>
              </a:rPr>
              <a:t> </a:t>
            </a:r>
            <a:endParaRPr kumimoji="0" lang="id-ID" sz="2800" b="0" i="0" u="none" strike="noStrike" kern="1200" cap="none" spc="0" normalizeH="0" baseline="0" noProof="0" dirty="0">
              <a:ln>
                <a:noFill/>
              </a:ln>
              <a:solidFill>
                <a:schemeClr val="accent1"/>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Calibri"/>
                <a:ea typeface="+mn-ea"/>
                <a:cs typeface="+mn-cs"/>
              </a:rPr>
              <a:t>The average of f</a:t>
            </a:r>
            <a:r>
              <a:rPr kumimoji="0" lang="id-ID" sz="2800" b="0" i="0" u="none" strike="noStrike" kern="1200" cap="none" spc="0" normalizeH="0" baseline="0" noProof="0" dirty="0">
                <a:ln>
                  <a:noFill/>
                </a:ln>
                <a:solidFill>
                  <a:schemeClr val="accent1"/>
                </a:solidFill>
                <a:effectLst/>
                <a:uLnTx/>
                <a:uFillTx/>
                <a:latin typeface="Calibri"/>
                <a:ea typeface="+mn-ea"/>
                <a:cs typeface="+mn-cs"/>
              </a:rPr>
              <a:t>arms size </a:t>
            </a:r>
            <a:r>
              <a:rPr kumimoji="0" lang="en-US" sz="2800" b="0" i="0" u="none" strike="noStrike" kern="1200" cap="none" spc="0" normalizeH="0" baseline="0" noProof="0" dirty="0">
                <a:ln>
                  <a:noFill/>
                </a:ln>
                <a:solidFill>
                  <a:schemeClr val="accent1"/>
                </a:solidFill>
                <a:effectLst/>
                <a:uLnTx/>
                <a:uFillTx/>
                <a:latin typeface="Calibri"/>
                <a:ea typeface="+mn-ea"/>
                <a:cs typeface="+mn-cs"/>
              </a:rPr>
              <a:t>in Sikka Regency </a:t>
            </a:r>
            <a:r>
              <a:rPr kumimoji="0" lang="id-ID" sz="2800" b="0" i="0" u="none" strike="noStrike" kern="1200" cap="none" spc="0" normalizeH="0" baseline="0" noProof="0" dirty="0">
                <a:ln>
                  <a:noFill/>
                </a:ln>
                <a:solidFill>
                  <a:schemeClr val="accent1"/>
                </a:solidFill>
                <a:effectLst/>
                <a:uLnTx/>
                <a:uFillTx/>
                <a:latin typeface="Calibri"/>
                <a:ea typeface="+mn-ea"/>
                <a:cs typeface="+mn-cs"/>
              </a:rPr>
              <a:t>is 0.9 ha</a:t>
            </a:r>
            <a:r>
              <a:rPr kumimoji="0" lang="en-US" sz="2800" b="0" i="0" u="none" strike="noStrike" kern="1200" cap="none" spc="0" normalizeH="0" baseline="0" noProof="0" dirty="0">
                <a:ln>
                  <a:noFill/>
                </a:ln>
                <a:solidFill>
                  <a:schemeClr val="accent1"/>
                </a:solidFill>
                <a:effectLst/>
                <a:uLnTx/>
                <a:uFillTx/>
                <a:latin typeface="Calibri"/>
                <a:ea typeface="+mn-ea"/>
                <a:cs typeface="+mn-cs"/>
              </a:rPr>
              <a:t>. </a:t>
            </a:r>
            <a:endParaRPr kumimoji="0" lang="id-ID" sz="2800" b="0" i="0" u="none" strike="noStrike" kern="1200" cap="none" spc="0" normalizeH="0" baseline="0" noProof="0" dirty="0">
              <a:ln>
                <a:noFill/>
              </a:ln>
              <a:solidFill>
                <a:schemeClr val="accent1"/>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schemeClr val="accent1"/>
                </a:solidFill>
                <a:effectLst/>
                <a:uLnTx/>
                <a:uFillTx/>
                <a:latin typeface="Calibri"/>
                <a:ea typeface="+mn-ea"/>
                <a:cs typeface="+mn-cs"/>
              </a:rPr>
              <a:t>At higher elevations cassava is cultivated w</a:t>
            </a:r>
            <a:r>
              <a:rPr kumimoji="0" lang="id-ID" sz="2800" b="0" i="0" u="none" strike="noStrike" kern="1200" cap="none" spc="0" normalizeH="0" baseline="0" noProof="0" dirty="0">
                <a:ln>
                  <a:noFill/>
                </a:ln>
                <a:solidFill>
                  <a:schemeClr val="accent1"/>
                </a:solidFill>
                <a:effectLst/>
                <a:uLnTx/>
                <a:uFillTx/>
                <a:latin typeface="Calibri"/>
                <a:ea typeface="+mn-ea"/>
                <a:cs typeface="+mn-cs"/>
              </a:rPr>
              <a:t>ith</a:t>
            </a:r>
            <a:r>
              <a:rPr kumimoji="0" lang="en-AU" sz="2800" b="0" i="0" u="none" strike="noStrike" kern="1200" cap="none" spc="0" normalizeH="0" baseline="0" noProof="0" dirty="0">
                <a:ln>
                  <a:noFill/>
                </a:ln>
                <a:solidFill>
                  <a:schemeClr val="accent1"/>
                </a:solidFill>
                <a:effectLst/>
                <a:uLnTx/>
                <a:uFillTx/>
                <a:latin typeface="Calibri"/>
                <a:ea typeface="+mn-ea"/>
                <a:cs typeface="+mn-cs"/>
              </a:rPr>
              <a:t>in an</a:t>
            </a:r>
            <a:r>
              <a:rPr kumimoji="0" lang="id-ID" sz="2800" b="0" i="0" u="none" strike="noStrike" kern="1200" cap="none" spc="0" normalizeH="0" baseline="0" noProof="0" dirty="0">
                <a:ln>
                  <a:noFill/>
                </a:ln>
                <a:solidFill>
                  <a:schemeClr val="accent1"/>
                </a:solidFill>
                <a:effectLst/>
                <a:uLnTx/>
                <a:uFillTx/>
                <a:latin typeface="Calibri"/>
                <a:ea typeface="+mn-ea"/>
                <a:cs typeface="+mn-cs"/>
              </a:rPr>
              <a:t> agroforestry </a:t>
            </a:r>
            <a:r>
              <a:rPr kumimoji="0" lang="en-AU" sz="2800" b="0" i="0" u="none" strike="noStrike" kern="1200" cap="none" spc="0" normalizeH="0" baseline="0" noProof="0" dirty="0">
                <a:ln>
                  <a:noFill/>
                </a:ln>
                <a:solidFill>
                  <a:schemeClr val="accent1"/>
                </a:solidFill>
                <a:effectLst/>
                <a:uLnTx/>
                <a:uFillTx/>
                <a:latin typeface="Calibri"/>
                <a:ea typeface="+mn-ea"/>
                <a:cs typeface="+mn-cs"/>
              </a:rPr>
              <a:t>cropping </a:t>
            </a:r>
            <a:r>
              <a:rPr kumimoji="0" lang="id-ID" sz="2800" b="0" i="0" u="none" strike="noStrike" kern="1200" cap="none" spc="0" normalizeH="0" baseline="0" noProof="0" dirty="0">
                <a:ln>
                  <a:noFill/>
                </a:ln>
                <a:solidFill>
                  <a:schemeClr val="accent1"/>
                </a:solidFill>
                <a:effectLst/>
                <a:uLnTx/>
                <a:uFillTx/>
                <a:latin typeface="Calibri"/>
                <a:ea typeface="+mn-ea"/>
                <a:cs typeface="+mn-cs"/>
              </a:rPr>
              <a:t>pattern</a:t>
            </a:r>
            <a:r>
              <a:rPr kumimoji="0" lang="en-US" sz="2800" b="0" i="0" u="none" strike="noStrike" kern="1200" cap="none" spc="0" normalizeH="0" baseline="0" noProof="0" dirty="0">
                <a:ln>
                  <a:noFill/>
                </a:ln>
                <a:solidFill>
                  <a:schemeClr val="accent1"/>
                </a:solidFill>
                <a:effectLst/>
                <a:uLnTx/>
                <a:uFillTx/>
                <a:latin typeface="Calibri"/>
                <a:ea typeface="+mn-ea"/>
                <a:cs typeface="+mn-cs"/>
              </a:rPr>
              <a:t> and a</a:t>
            </a:r>
            <a:r>
              <a:rPr kumimoji="0" lang="en-AU" sz="2800" b="0" i="0" u="none" strike="noStrike" kern="1200" cap="none" spc="0" normalizeH="0" baseline="0" noProof="0" dirty="0">
                <a:ln>
                  <a:noFill/>
                </a:ln>
                <a:solidFill>
                  <a:schemeClr val="accent1"/>
                </a:solidFill>
                <a:effectLst/>
                <a:uLnTx/>
                <a:uFillTx/>
                <a:latin typeface="Calibri"/>
                <a:ea typeface="+mn-ea"/>
                <a:cs typeface="+mn-cs"/>
              </a:rPr>
              <a:t>t lower elevations cassava is </a:t>
            </a:r>
            <a:r>
              <a:rPr kumimoji="0" lang="id-ID" sz="2800" b="0" i="0" u="none" strike="noStrike" kern="1200" cap="none" spc="0" normalizeH="0" baseline="0" noProof="0" dirty="0">
                <a:ln>
                  <a:noFill/>
                </a:ln>
                <a:solidFill>
                  <a:schemeClr val="accent1"/>
                </a:solidFill>
                <a:effectLst/>
                <a:uLnTx/>
                <a:uFillTx/>
                <a:latin typeface="Calibri"/>
                <a:ea typeface="+mn-ea"/>
                <a:cs typeface="+mn-cs"/>
              </a:rPr>
              <a:t>intercropp</a:t>
            </a:r>
            <a:r>
              <a:rPr kumimoji="0" lang="en-AU" sz="2800" b="0" i="0" u="none" strike="noStrike" kern="1200" cap="none" spc="0" normalizeH="0" baseline="0" noProof="0" dirty="0">
                <a:ln>
                  <a:noFill/>
                </a:ln>
                <a:solidFill>
                  <a:schemeClr val="accent1"/>
                </a:solidFill>
                <a:effectLst/>
                <a:uLnTx/>
                <a:uFillTx/>
                <a:latin typeface="Calibri"/>
                <a:ea typeface="+mn-ea"/>
                <a:cs typeface="+mn-cs"/>
              </a:rPr>
              <a:t>ed</a:t>
            </a:r>
            <a:r>
              <a:rPr kumimoji="0" lang="id-ID" sz="2800" b="0" i="0" u="none" strike="noStrike" kern="1200" cap="none" spc="0" normalizeH="0" baseline="0" noProof="0" dirty="0">
                <a:ln>
                  <a:noFill/>
                </a:ln>
                <a:solidFill>
                  <a:schemeClr val="accent1"/>
                </a:solidFill>
                <a:effectLst/>
                <a:uLnTx/>
                <a:uFillTx/>
                <a:latin typeface="Calibri"/>
                <a:ea typeface="+mn-ea"/>
                <a:cs typeface="+mn-cs"/>
              </a:rPr>
              <a:t> with maize and beans</a:t>
            </a:r>
            <a:r>
              <a:rPr kumimoji="0" lang="en-US" sz="2800" b="0" i="0" u="none" strike="noStrike" kern="1200" cap="none" spc="0" normalizeH="0" baseline="0" noProof="0" dirty="0">
                <a:ln>
                  <a:noFill/>
                </a:ln>
                <a:solidFill>
                  <a:schemeClr val="accent1"/>
                </a:solidFill>
                <a:effectLst/>
                <a:uLnTx/>
                <a:uFillTx/>
                <a:latin typeface="Calibri"/>
                <a:ea typeface="+mn-ea"/>
                <a:cs typeface="+mn-cs"/>
              </a:rPr>
              <a:t>. </a:t>
            </a:r>
            <a:endParaRPr kumimoji="0" lang="id-ID" sz="2800" b="0" i="0" u="none" strike="noStrike" kern="1200" cap="none" spc="0" normalizeH="0" baseline="0" noProof="0" dirty="0">
              <a:ln>
                <a:noFill/>
              </a:ln>
              <a:solidFill>
                <a:schemeClr val="accent1"/>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schemeClr val="accent1"/>
                </a:solidFill>
                <a:effectLst/>
                <a:uLnTx/>
                <a:uFillTx/>
                <a:latin typeface="Calibri"/>
                <a:ea typeface="+mn-ea"/>
                <a:cs typeface="+mn-cs"/>
              </a:rPr>
              <a:t>F</a:t>
            </a:r>
            <a:r>
              <a:rPr kumimoji="0" lang="id-ID" sz="2800" b="0" i="0" u="none" strike="noStrike" kern="1200" cap="none" spc="0" normalizeH="0" baseline="0" noProof="0" dirty="0">
                <a:ln>
                  <a:noFill/>
                </a:ln>
                <a:solidFill>
                  <a:schemeClr val="accent1"/>
                </a:solidFill>
                <a:effectLst/>
                <a:uLnTx/>
                <a:uFillTx/>
                <a:latin typeface="Calibri"/>
                <a:ea typeface="+mn-ea"/>
                <a:cs typeface="+mn-cs"/>
              </a:rPr>
              <a:t>armers cultivate cassava for </a:t>
            </a:r>
            <a:r>
              <a:rPr kumimoji="0" lang="en-AU" sz="2800" b="0" i="0" u="none" strike="noStrike" kern="1200" cap="none" spc="0" normalizeH="0" baseline="0" noProof="0" dirty="0">
                <a:ln>
                  <a:noFill/>
                </a:ln>
                <a:solidFill>
                  <a:schemeClr val="accent1"/>
                </a:solidFill>
                <a:effectLst/>
                <a:uLnTx/>
                <a:uFillTx/>
                <a:latin typeface="Calibri"/>
                <a:ea typeface="+mn-ea"/>
                <a:cs typeface="+mn-cs"/>
              </a:rPr>
              <a:t>subsistence </a:t>
            </a:r>
            <a:r>
              <a:rPr kumimoji="0" lang="id-ID" sz="2800" b="0" i="0" u="none" strike="noStrike" kern="1200" cap="none" spc="0" normalizeH="0" baseline="0" noProof="0" dirty="0">
                <a:ln>
                  <a:noFill/>
                </a:ln>
                <a:solidFill>
                  <a:schemeClr val="accent1"/>
                </a:solidFill>
                <a:effectLst/>
                <a:uLnTx/>
                <a:uFillTx/>
                <a:latin typeface="Calibri"/>
                <a:ea typeface="+mn-ea"/>
                <a:cs typeface="+mn-cs"/>
              </a:rPr>
              <a:t>consumption, </a:t>
            </a:r>
            <a:r>
              <a:rPr kumimoji="0" lang="en-AU" sz="2800" b="0" i="0" u="none" strike="noStrike" kern="1200" cap="none" spc="0" normalizeH="0" baseline="0" noProof="0" dirty="0">
                <a:ln>
                  <a:noFill/>
                </a:ln>
                <a:solidFill>
                  <a:schemeClr val="accent1"/>
                </a:solidFill>
                <a:effectLst/>
                <a:uLnTx/>
                <a:uFillTx/>
                <a:latin typeface="Calibri"/>
                <a:ea typeface="+mn-ea"/>
                <a:cs typeface="+mn-cs"/>
              </a:rPr>
              <a:t>to sell as a food crop, </a:t>
            </a:r>
            <a:r>
              <a:rPr kumimoji="0" lang="id-ID" sz="2800" b="0" i="0" u="none" strike="noStrike" kern="1200" cap="none" spc="0" normalizeH="0" baseline="0" noProof="0" dirty="0">
                <a:ln>
                  <a:noFill/>
                </a:ln>
                <a:solidFill>
                  <a:schemeClr val="accent1"/>
                </a:solidFill>
                <a:effectLst/>
                <a:uLnTx/>
                <a:uFillTx/>
                <a:latin typeface="Calibri"/>
                <a:ea typeface="+mn-ea"/>
                <a:cs typeface="+mn-cs"/>
              </a:rPr>
              <a:t>and for </a:t>
            </a:r>
            <a:r>
              <a:rPr kumimoji="0" lang="en-AU" sz="2800" b="0" i="0" u="none" strike="noStrike" kern="1200" cap="none" spc="0" normalizeH="0" baseline="0" noProof="0" dirty="0">
                <a:ln>
                  <a:noFill/>
                </a:ln>
                <a:solidFill>
                  <a:schemeClr val="accent1"/>
                </a:solidFill>
                <a:effectLst/>
                <a:uLnTx/>
                <a:uFillTx/>
                <a:latin typeface="Calibri"/>
                <a:ea typeface="+mn-ea"/>
                <a:cs typeface="+mn-cs"/>
              </a:rPr>
              <a:t>livestock </a:t>
            </a:r>
            <a:r>
              <a:rPr kumimoji="0" lang="id-ID" sz="2800" b="0" i="0" u="none" strike="noStrike" kern="1200" cap="none" spc="0" normalizeH="0" baseline="0" noProof="0" dirty="0">
                <a:ln>
                  <a:noFill/>
                </a:ln>
                <a:solidFill>
                  <a:schemeClr val="accent1"/>
                </a:solidFill>
                <a:effectLst/>
                <a:uLnTx/>
                <a:uFillTx/>
                <a:latin typeface="Calibri"/>
                <a:ea typeface="+mn-ea"/>
                <a:cs typeface="+mn-cs"/>
              </a:rPr>
              <a:t>feed</a:t>
            </a:r>
            <a:r>
              <a:rPr kumimoji="0" lang="en-US" sz="2800" b="0" i="0" u="none" strike="noStrike" kern="1200" cap="none" spc="0" normalizeH="0" baseline="0" noProof="0" dirty="0">
                <a:ln>
                  <a:noFill/>
                </a:ln>
                <a:solidFill>
                  <a:schemeClr val="accent1"/>
                </a:solidFill>
                <a:effectLst/>
                <a:uLnTx/>
                <a:uFillTx/>
                <a:latin typeface="Calibri"/>
                <a:ea typeface="+mn-ea"/>
                <a:cs typeface="+mn-cs"/>
              </a:rPr>
              <a:t>. </a:t>
            </a:r>
            <a:endParaRPr kumimoji="0" lang="id-ID" sz="2800" b="0" i="0" u="none" strike="noStrike" kern="1200" cap="none" spc="0" normalizeH="0" baseline="0" noProof="0" dirty="0">
              <a:ln>
                <a:noFill/>
              </a:ln>
              <a:solidFill>
                <a:schemeClr val="accent1"/>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d-ID" sz="2800" b="0" i="0" u="none" strike="noStrike" kern="1200" cap="none" spc="0" normalizeH="0" baseline="0" noProof="0" dirty="0">
                <a:ln>
                  <a:noFill/>
                </a:ln>
                <a:solidFill>
                  <a:schemeClr val="accent1"/>
                </a:solidFill>
                <a:effectLst/>
                <a:uLnTx/>
                <a:uFillTx/>
                <a:latin typeface="Calibri"/>
                <a:ea typeface="+mn-ea"/>
                <a:cs typeface="+mn-cs"/>
              </a:rPr>
              <a:t>Cassava mainly used as food, </a:t>
            </a:r>
            <a:r>
              <a:rPr kumimoji="0" lang="en-AU" sz="2800" b="0" i="0" u="none" strike="noStrike" kern="1200" cap="none" spc="0" normalizeH="0" baseline="0" noProof="0" dirty="0">
                <a:ln>
                  <a:noFill/>
                </a:ln>
                <a:solidFill>
                  <a:schemeClr val="accent1"/>
                </a:solidFill>
                <a:effectLst/>
                <a:uLnTx/>
                <a:uFillTx/>
                <a:latin typeface="Calibri"/>
                <a:ea typeface="+mn-ea"/>
                <a:cs typeface="+mn-cs"/>
              </a:rPr>
              <a:t>whether consumed by farm-household or traded in local markets. Utilisation of cassava, are:</a:t>
            </a:r>
            <a:endParaRPr kumimoji="0" lang="en-US" sz="3200" b="0" i="0" u="none" strike="noStrike" kern="1200" cap="none" spc="0" normalizeH="0" baseline="0" noProof="0" dirty="0">
              <a:ln>
                <a:noFill/>
              </a:ln>
              <a:solidFill>
                <a:schemeClr val="accent1"/>
              </a:solidFill>
              <a:effectLst/>
              <a:uLnTx/>
              <a:uFillTx/>
              <a:latin typeface="Calibri"/>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chemeClr val="accent1"/>
                </a:solidFill>
                <a:effectLst/>
                <a:uLnTx/>
                <a:uFillTx/>
                <a:latin typeface="Calibri"/>
                <a:ea typeface="+mn-ea"/>
                <a:cs typeface="+mn-cs"/>
              </a:rPr>
              <a:t>30% for home consumption, including food and livestock feed </a:t>
            </a:r>
            <a:endParaRPr kumimoji="0" lang="en-US" sz="2800" b="0" i="0" u="none" strike="noStrike" kern="1200" cap="none" spc="0" normalizeH="0" baseline="0" noProof="0" dirty="0">
              <a:ln>
                <a:noFill/>
              </a:ln>
              <a:solidFill>
                <a:schemeClr val="accent1"/>
              </a:solidFill>
              <a:effectLst/>
              <a:uLnTx/>
              <a:uFillTx/>
              <a:latin typeface="Calibri"/>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chemeClr val="accent1"/>
                </a:solidFill>
                <a:effectLst/>
                <a:uLnTx/>
                <a:uFillTx/>
                <a:latin typeface="Calibri"/>
                <a:ea typeface="+mn-ea"/>
                <a:cs typeface="+mn-cs"/>
              </a:rPr>
              <a:t>20% sold directly to local market</a:t>
            </a:r>
            <a:endParaRPr kumimoji="0" lang="en-US" sz="2800" b="0" i="0" u="none" strike="noStrike" kern="1200" cap="none" spc="0" normalizeH="0" baseline="0" noProof="0" dirty="0">
              <a:ln>
                <a:noFill/>
              </a:ln>
              <a:solidFill>
                <a:schemeClr val="accent1"/>
              </a:solidFill>
              <a:effectLst/>
              <a:uLnTx/>
              <a:uFillTx/>
              <a:latin typeface="Calibri"/>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id-ID" sz="2400" b="0" i="0" u="none" strike="noStrike" kern="1200" cap="none" spc="0" normalizeH="0" baseline="0" noProof="0" dirty="0">
                <a:ln>
                  <a:noFill/>
                </a:ln>
                <a:solidFill>
                  <a:schemeClr val="accent1"/>
                </a:solidFill>
                <a:effectLst/>
                <a:uLnTx/>
                <a:uFillTx/>
                <a:latin typeface="Calibri"/>
                <a:ea typeface="+mn-ea"/>
                <a:cs typeface="+mn-cs"/>
              </a:rPr>
              <a:t>5</a:t>
            </a:r>
            <a:r>
              <a:rPr kumimoji="0" lang="en-AU" sz="2400" b="0" i="0" u="none" strike="noStrike" kern="1200" cap="none" spc="0" normalizeH="0" baseline="0" noProof="0" dirty="0">
                <a:ln>
                  <a:noFill/>
                </a:ln>
                <a:solidFill>
                  <a:schemeClr val="accent1"/>
                </a:solidFill>
                <a:effectLst/>
                <a:uLnTx/>
                <a:uFillTx/>
                <a:latin typeface="Calibri"/>
                <a:ea typeface="+mn-ea"/>
                <a:cs typeface="+mn-cs"/>
              </a:rPr>
              <a:t>0% sold to traders</a:t>
            </a:r>
            <a:endParaRPr kumimoji="0" lang="en-US" sz="2800" b="0" i="0" u="none" strike="noStrike" kern="1200" cap="none" spc="0" normalizeH="0" baseline="0" noProof="0" dirty="0">
              <a:ln>
                <a:noFill/>
              </a:ln>
              <a:solidFill>
                <a:schemeClr val="accent1"/>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d-ID" sz="2800" b="0" i="0" u="none" strike="noStrike" kern="1200" cap="none" spc="0" normalizeH="0" baseline="0" noProof="0" dirty="0">
                <a:ln>
                  <a:noFill/>
                </a:ln>
                <a:solidFill>
                  <a:schemeClr val="accent1"/>
                </a:solidFill>
                <a:effectLst/>
                <a:uLnTx/>
                <a:uFillTx/>
                <a:latin typeface="Calibri"/>
                <a:ea typeface="+mn-ea"/>
                <a:cs typeface="+mn-cs"/>
              </a:rPr>
              <a:t>Farmers sell cassava gradually in small quantities (about 10-20 bundles, 1 bundle = 5-10 kg)</a:t>
            </a:r>
            <a:r>
              <a:rPr kumimoji="0" lang="en-US" sz="2800" b="0" i="0" u="none" strike="noStrike" kern="1200" cap="none" spc="0" normalizeH="0" baseline="0" noProof="0" dirty="0">
                <a:ln>
                  <a:noFill/>
                </a:ln>
                <a:solidFill>
                  <a:schemeClr val="accent1"/>
                </a:solidFill>
                <a:effectLst/>
                <a:uLnTx/>
                <a:uFillTx/>
                <a:latin typeface="Calibri"/>
                <a:ea typeface="+mn-ea"/>
                <a:cs typeface="+mn-cs"/>
              </a:rPr>
              <a:t>. </a:t>
            </a:r>
            <a:r>
              <a:rPr kumimoji="0" lang="id-ID" sz="2800" b="0" i="0" u="none" strike="noStrike" kern="1200" cap="none" spc="0" normalizeH="0" baseline="0" noProof="0" dirty="0">
                <a:ln>
                  <a:noFill/>
                </a:ln>
                <a:solidFill>
                  <a:schemeClr val="accent1"/>
                </a:solidFill>
                <a:effectLst/>
                <a:uLnTx/>
                <a:uFillTx/>
                <a:latin typeface="Calibri"/>
                <a:ea typeface="+mn-ea"/>
                <a:cs typeface="+mn-cs"/>
              </a:rPr>
              <a:t>There </a:t>
            </a:r>
            <a:r>
              <a:rPr kumimoji="0" lang="en-AU" sz="2800" b="0" i="0" u="none" strike="noStrike" kern="1200" cap="none" spc="0" normalizeH="0" baseline="0" noProof="0" dirty="0">
                <a:ln>
                  <a:noFill/>
                </a:ln>
                <a:solidFill>
                  <a:schemeClr val="accent1"/>
                </a:solidFill>
                <a:effectLst/>
                <a:uLnTx/>
                <a:uFillTx/>
                <a:latin typeface="Calibri"/>
                <a:ea typeface="+mn-ea"/>
                <a:cs typeface="+mn-cs"/>
              </a:rPr>
              <a:t>is </a:t>
            </a:r>
            <a:r>
              <a:rPr kumimoji="0" lang="id-ID" sz="2800" b="0" i="0" u="none" strike="noStrike" kern="1200" cap="none" spc="0" normalizeH="0" baseline="0" noProof="0" dirty="0">
                <a:ln>
                  <a:noFill/>
                </a:ln>
                <a:solidFill>
                  <a:schemeClr val="accent1"/>
                </a:solidFill>
                <a:effectLst/>
                <a:uLnTx/>
                <a:uFillTx/>
                <a:latin typeface="Calibri"/>
                <a:ea typeface="+mn-ea"/>
                <a:cs typeface="+mn-cs"/>
              </a:rPr>
              <a:t>no starch factory in Sikka Regency</a:t>
            </a:r>
            <a:r>
              <a:rPr kumimoji="0" lang="en-US" sz="2800" b="0" i="0" u="none" strike="noStrike" kern="1200" cap="none" spc="0" normalizeH="0" baseline="0" noProof="0" dirty="0">
                <a:ln>
                  <a:noFill/>
                </a:ln>
                <a:solidFill>
                  <a:schemeClr val="accent1"/>
                </a:solidFill>
                <a:effectLst/>
                <a:uLnTx/>
                <a:uFillTx/>
                <a:latin typeface="Calibri"/>
                <a:ea typeface="+mn-ea"/>
                <a:cs typeface="+mn-cs"/>
              </a:rPr>
              <a:t>.</a:t>
            </a:r>
            <a:endParaRPr kumimoji="0" lang="en-US" sz="3200" b="0" i="0" u="none" strike="noStrike" kern="1200" cap="none" spc="0" normalizeH="0" baseline="0" noProof="0" dirty="0">
              <a:ln>
                <a:noFill/>
              </a:ln>
              <a:solidFill>
                <a:schemeClr val="accent1"/>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accent1"/>
              </a:solidFill>
              <a:effectLst/>
              <a:uLnTx/>
              <a:uFillTx/>
              <a:latin typeface="Calibri"/>
              <a:ea typeface="+mn-ea"/>
              <a:cs typeface="+mn-cs"/>
            </a:endParaRPr>
          </a:p>
        </p:txBody>
      </p:sp>
    </p:spTree>
    <p:extLst>
      <p:ext uri="{BB962C8B-B14F-4D97-AF65-F5344CB8AC3E}">
        <p14:creationId xmlns:p14="http://schemas.microsoft.com/office/powerpoint/2010/main" val="108761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9C6A837B-8323-4552-A61D-6F64088FB7AC}"/>
              </a:ext>
            </a:extLst>
          </p:cNvPr>
          <p:cNvPicPr>
            <a:picLocks/>
          </p:cNvPicPr>
          <p:nvPr/>
        </p:nvPicPr>
        <p:blipFill>
          <a:blip r:embed="rId2"/>
          <a:stretch>
            <a:fillRect/>
          </a:stretch>
        </p:blipFill>
        <p:spPr>
          <a:xfrm>
            <a:off x="1451118" y="0"/>
            <a:ext cx="6145218" cy="5143500"/>
          </a:xfrm>
          <a:prstGeom prst="rect">
            <a:avLst/>
          </a:prstGeom>
        </p:spPr>
      </p:pic>
    </p:spTree>
    <p:extLst>
      <p:ext uri="{BB962C8B-B14F-4D97-AF65-F5344CB8AC3E}">
        <p14:creationId xmlns:p14="http://schemas.microsoft.com/office/powerpoint/2010/main" val="305683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dirty="0" smtClean="0"/>
              <a:t>Flores, East Nusa Tenggara (NTT)</a:t>
            </a:r>
            <a:endParaRPr lang="en-US" dirty="0"/>
          </a:p>
        </p:txBody>
      </p:sp>
      <p:sp>
        <p:nvSpPr>
          <p:cNvPr id="3" name="Text Placeholder 2"/>
          <p:cNvSpPr>
            <a:spLocks noGrp="1"/>
          </p:cNvSpPr>
          <p:nvPr>
            <p:ph type="body" sz="quarter" idx="11"/>
          </p:nvPr>
        </p:nvSpPr>
        <p:spPr/>
        <p:txBody>
          <a:bodyPr/>
          <a:lstStyle/>
          <a:p>
            <a:endParaRPr lang="en-US"/>
          </a:p>
        </p:txBody>
      </p:sp>
      <p:pic>
        <p:nvPicPr>
          <p:cNvPr id="5" name="Picture 4" descr="A close up of a map&#10;&#10;Description automatically generated">
            <a:extLst>
              <a:ext uri="{FF2B5EF4-FFF2-40B4-BE49-F238E27FC236}">
                <a16:creationId xmlns:a16="http://schemas.microsoft.com/office/drawing/2014/main" id="{8D78DE28-7E57-498F-8F6A-E1BB38453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77" y="1256306"/>
            <a:ext cx="4899171" cy="2971628"/>
          </a:xfrm>
          <a:prstGeom prst="rect">
            <a:avLst/>
          </a:prstGeom>
        </p:spPr>
      </p:pic>
    </p:spTree>
    <p:extLst>
      <p:ext uri="{BB962C8B-B14F-4D97-AF65-F5344CB8AC3E}">
        <p14:creationId xmlns:p14="http://schemas.microsoft.com/office/powerpoint/2010/main" val="160374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67494"/>
            <a:ext cx="5004048" cy="576064"/>
          </a:xfrm>
        </p:spPr>
        <p:txBody>
          <a:bodyPr/>
          <a:lstStyle/>
          <a:p>
            <a:pPr>
              <a:spcBef>
                <a:spcPts val="0"/>
              </a:spcBef>
            </a:pPr>
            <a:r>
              <a:rPr lang="id-ID" sz="1800" dirty="0" smtClean="0"/>
              <a:t>Cassava </a:t>
            </a:r>
            <a:r>
              <a:rPr lang="id-ID" sz="1800" dirty="0" smtClean="0"/>
              <a:t>in agroforestry cropping at the upland (higher elevation)</a:t>
            </a:r>
            <a:endParaRPr lang="en-US" sz="1800" dirty="0"/>
          </a:p>
        </p:txBody>
      </p:sp>
      <p:sp>
        <p:nvSpPr>
          <p:cNvPr id="3" name="Text Placeholder 2"/>
          <p:cNvSpPr>
            <a:spLocks noGrp="1"/>
          </p:cNvSpPr>
          <p:nvPr>
            <p:ph type="body" sz="quarter" idx="11"/>
          </p:nvPr>
        </p:nvSpPr>
        <p:spPr>
          <a:xfrm>
            <a:off x="0" y="987574"/>
            <a:ext cx="5436096" cy="1008112"/>
          </a:xfrm>
        </p:spPr>
        <p:txBody>
          <a:bodyPr/>
          <a:lstStyle/>
          <a:p>
            <a:r>
              <a:rPr lang="id-ID" dirty="0" smtClean="0"/>
              <a:t>Cassava (local variety) </a:t>
            </a:r>
            <a:r>
              <a:rPr lang="en-AU" dirty="0"/>
              <a:t>in</a:t>
            </a:r>
            <a:r>
              <a:rPr lang="id-ID" dirty="0"/>
              <a:t> agroforesty </a:t>
            </a:r>
            <a:r>
              <a:rPr lang="en-AU" dirty="0"/>
              <a:t>system with c</a:t>
            </a:r>
            <a:r>
              <a:rPr lang="id-ID" dirty="0"/>
              <a:t>oconut, </a:t>
            </a:r>
            <a:r>
              <a:rPr lang="en-AU" dirty="0"/>
              <a:t>c</a:t>
            </a:r>
            <a:r>
              <a:rPr lang="id-ID" dirty="0"/>
              <a:t>acao, </a:t>
            </a:r>
            <a:r>
              <a:rPr lang="en-AU" dirty="0"/>
              <a:t>c</a:t>
            </a:r>
            <a:r>
              <a:rPr lang="id-ID" dirty="0"/>
              <a:t>ashew, </a:t>
            </a:r>
            <a:r>
              <a:rPr lang="en-AU" dirty="0"/>
              <a:t>t</a:t>
            </a:r>
            <a:r>
              <a:rPr lang="id-ID" dirty="0"/>
              <a:t>amarind, </a:t>
            </a:r>
            <a:r>
              <a:rPr lang="en-AU" dirty="0"/>
              <a:t>b</a:t>
            </a:r>
            <a:r>
              <a:rPr lang="id-ID" dirty="0"/>
              <a:t>anana, </a:t>
            </a:r>
            <a:r>
              <a:rPr lang="en-AU" dirty="0"/>
              <a:t>l</a:t>
            </a:r>
            <a:r>
              <a:rPr lang="id-ID" dirty="0"/>
              <a:t>ontar </a:t>
            </a:r>
            <a:r>
              <a:rPr lang="en-AU" dirty="0"/>
              <a:t>palm</a:t>
            </a:r>
            <a:r>
              <a:rPr lang="id-ID" dirty="0"/>
              <a:t>, </a:t>
            </a:r>
            <a:r>
              <a:rPr lang="en-AU" dirty="0"/>
              <a:t>candlenut (</a:t>
            </a:r>
            <a:r>
              <a:rPr lang="en-AU" i="1" dirty="0"/>
              <a:t>k</a:t>
            </a:r>
            <a:r>
              <a:rPr lang="id-ID" i="1" dirty="0"/>
              <a:t>emiri</a:t>
            </a:r>
            <a:r>
              <a:rPr lang="en-AU" dirty="0"/>
              <a:t>)</a:t>
            </a:r>
            <a:r>
              <a:rPr lang="id-ID" dirty="0"/>
              <a:t>, pepper, </a:t>
            </a:r>
            <a:r>
              <a:rPr lang="en-AU" dirty="0"/>
              <a:t>nutmeg (</a:t>
            </a:r>
            <a:r>
              <a:rPr lang="en-AU" i="1" dirty="0"/>
              <a:t>p</a:t>
            </a:r>
            <a:r>
              <a:rPr lang="id-ID" i="1" dirty="0"/>
              <a:t>ala</a:t>
            </a:r>
            <a:r>
              <a:rPr lang="en-AU" dirty="0"/>
              <a:t>)</a:t>
            </a:r>
            <a:r>
              <a:rPr lang="id-ID" dirty="0"/>
              <a:t>, mango, avocado, </a:t>
            </a:r>
            <a:r>
              <a:rPr lang="id-ID" dirty="0" smtClean="0"/>
              <a:t>maize</a:t>
            </a:r>
            <a:endParaRPr lang="id-ID" dirty="0"/>
          </a:p>
          <a:p>
            <a:endParaRPr lang="en-US" dirty="0"/>
          </a:p>
        </p:txBody>
      </p:sp>
      <p:pic>
        <p:nvPicPr>
          <p:cNvPr id="4" name="Picture 2" descr="C:\Users\SUHARTINI\Dropbox\Maumere\Cassava NTT.jpg"/>
          <p:cNvPicPr>
            <a:picLocks noChangeAspect="1" noChangeArrowheads="1"/>
          </p:cNvPicPr>
          <p:nvPr/>
        </p:nvPicPr>
        <p:blipFill>
          <a:blip r:embed="rId2" cstate="print"/>
          <a:srcRect/>
          <a:stretch>
            <a:fillRect/>
          </a:stretch>
        </p:blipFill>
        <p:spPr bwMode="auto">
          <a:xfrm rot="5400000">
            <a:off x="-201044" y="2479227"/>
            <a:ext cx="2345286" cy="1728192"/>
          </a:xfrm>
          <a:prstGeom prst="rect">
            <a:avLst/>
          </a:prstGeom>
          <a:noFill/>
        </p:spPr>
      </p:pic>
      <p:pic>
        <p:nvPicPr>
          <p:cNvPr id="5" name="Picture 4"/>
          <p:cNvPicPr>
            <a:picLocks noChangeAspect="1"/>
          </p:cNvPicPr>
          <p:nvPr/>
        </p:nvPicPr>
        <p:blipFill>
          <a:blip r:embed="rId3"/>
          <a:stretch>
            <a:fillRect/>
          </a:stretch>
        </p:blipFill>
        <p:spPr>
          <a:xfrm>
            <a:off x="1907704" y="2355726"/>
            <a:ext cx="3715917" cy="2088232"/>
          </a:xfrm>
          <a:prstGeom prst="rect">
            <a:avLst/>
          </a:prstGeom>
        </p:spPr>
      </p:pic>
      <p:pic>
        <p:nvPicPr>
          <p:cNvPr id="6" name="Picture 5" descr="C:\Users\S U H A R T I N I\Downloads\20190315_1015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2038" y="2139702"/>
            <a:ext cx="3124458" cy="2343661"/>
          </a:xfrm>
          <a:prstGeom prst="rect">
            <a:avLst/>
          </a:prstGeom>
          <a:noFill/>
          <a:ln>
            <a:noFill/>
          </a:ln>
        </p:spPr>
      </p:pic>
      <p:sp>
        <p:nvSpPr>
          <p:cNvPr id="7" name="Text Placeholder 2"/>
          <p:cNvSpPr txBox="1">
            <a:spLocks/>
          </p:cNvSpPr>
          <p:nvPr/>
        </p:nvSpPr>
        <p:spPr>
          <a:xfrm>
            <a:off x="5724128" y="915566"/>
            <a:ext cx="2808312" cy="100811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accent2">
                    <a:lumMod val="50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dirty="0" smtClean="0"/>
              <a:t>Filed experiment ACIAR:</a:t>
            </a:r>
          </a:p>
          <a:p>
            <a:r>
              <a:rPr lang="id-ID" dirty="0" smtClean="0"/>
              <a:t>Cassava, maize and mung bean at low land (lower elevation)</a:t>
            </a:r>
          </a:p>
          <a:p>
            <a:endParaRPr lang="en-US" dirty="0"/>
          </a:p>
        </p:txBody>
      </p:sp>
    </p:spTree>
    <p:extLst>
      <p:ext uri="{BB962C8B-B14F-4D97-AF65-F5344CB8AC3E}">
        <p14:creationId xmlns:p14="http://schemas.microsoft.com/office/powerpoint/2010/main" val="413633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dirty="0"/>
              <a:t>What technologies were prioritised? Why</a:t>
            </a:r>
            <a:endParaRPr lang="ko-KR" altLang="en-US" dirty="0"/>
          </a:p>
        </p:txBody>
      </p:sp>
      <p:sp>
        <p:nvSpPr>
          <p:cNvPr id="4" name="Rectangle 3"/>
          <p:cNvSpPr/>
          <p:nvPr/>
        </p:nvSpPr>
        <p:spPr>
          <a:xfrm>
            <a:off x="0" y="627534"/>
            <a:ext cx="9144000" cy="172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Block Arc 14"/>
          <p:cNvSpPr/>
          <p:nvPr/>
        </p:nvSpPr>
        <p:spPr>
          <a:xfrm rot="16200000">
            <a:off x="7302969" y="742267"/>
            <a:ext cx="639006" cy="6394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Rounded Rectangle 25"/>
          <p:cNvSpPr/>
          <p:nvPr/>
        </p:nvSpPr>
        <p:spPr>
          <a:xfrm>
            <a:off x="1164382" y="820982"/>
            <a:ext cx="657708" cy="481996"/>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831810" y="1604387"/>
            <a:ext cx="1322851" cy="461665"/>
          </a:xfrm>
          <a:prstGeom prst="rect">
            <a:avLst/>
          </a:prstGeom>
          <a:noFill/>
        </p:spPr>
        <p:txBody>
          <a:bodyPr wrap="square" rtlCol="0">
            <a:spAutoFit/>
          </a:bodyPr>
          <a:lstStyle/>
          <a:p>
            <a:pPr algn="ctr"/>
            <a:r>
              <a:rPr lang="en-US" altLang="ko-KR" sz="1200" b="1" dirty="0">
                <a:solidFill>
                  <a:schemeClr val="accent1"/>
                </a:solidFill>
                <a:cs typeface="Arial" pitchFamily="34" charset="0"/>
              </a:rPr>
              <a:t>Farmer’s Adoption</a:t>
            </a:r>
            <a:endParaRPr lang="ko-KR" altLang="en-US" sz="1200" b="1" dirty="0">
              <a:solidFill>
                <a:schemeClr val="accent1"/>
              </a:solidFill>
              <a:cs typeface="Arial" pitchFamily="34" charset="0"/>
            </a:endParaRPr>
          </a:p>
        </p:txBody>
      </p:sp>
      <p:grpSp>
        <p:nvGrpSpPr>
          <p:cNvPr id="17" name="Group 16">
            <a:extLst>
              <a:ext uri="{FF2B5EF4-FFF2-40B4-BE49-F238E27FC236}">
                <a16:creationId xmlns:a16="http://schemas.microsoft.com/office/drawing/2014/main" id="{C3BA3B9D-7176-4AA2-817C-BD7F2EE3A499}"/>
              </a:ext>
            </a:extLst>
          </p:cNvPr>
          <p:cNvGrpSpPr/>
          <p:nvPr/>
        </p:nvGrpSpPr>
        <p:grpSpPr>
          <a:xfrm>
            <a:off x="3897221" y="849442"/>
            <a:ext cx="1322851" cy="1216610"/>
            <a:chOff x="2874889" y="849442"/>
            <a:chExt cx="1322851" cy="1216610"/>
          </a:xfrm>
        </p:grpSpPr>
        <p:sp>
          <p:nvSpPr>
            <p:cNvPr id="7" name="Trapezoid 22"/>
            <p:cNvSpPr/>
            <p:nvPr/>
          </p:nvSpPr>
          <p:spPr>
            <a:xfrm>
              <a:off x="3134792" y="849442"/>
              <a:ext cx="835578" cy="425076"/>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2874889" y="1604387"/>
              <a:ext cx="1322851" cy="461665"/>
            </a:xfrm>
            <a:prstGeom prst="rect">
              <a:avLst/>
            </a:prstGeom>
            <a:noFill/>
          </p:spPr>
          <p:txBody>
            <a:bodyPr wrap="square" rtlCol="0">
              <a:spAutoFit/>
            </a:bodyPr>
            <a:lstStyle/>
            <a:p>
              <a:pPr algn="ctr"/>
              <a:r>
                <a:rPr lang="en-US" altLang="ko-KR" sz="1200" b="1" dirty="0">
                  <a:solidFill>
                    <a:schemeClr val="accent3"/>
                  </a:solidFill>
                  <a:cs typeface="Arial" pitchFamily="34" charset="0"/>
                </a:rPr>
                <a:t>Technological Assistance</a:t>
              </a:r>
              <a:endParaRPr lang="ko-KR" altLang="en-US" sz="1200" b="1" dirty="0">
                <a:solidFill>
                  <a:schemeClr val="accent3"/>
                </a:solidFill>
                <a:cs typeface="Arial" pitchFamily="34" charset="0"/>
              </a:endParaRPr>
            </a:p>
          </p:txBody>
        </p:sp>
      </p:grpSp>
      <p:sp>
        <p:nvSpPr>
          <p:cNvPr id="14" name="TextBox 13"/>
          <p:cNvSpPr txBox="1"/>
          <p:nvPr/>
        </p:nvSpPr>
        <p:spPr>
          <a:xfrm>
            <a:off x="6732240" y="1604387"/>
            <a:ext cx="1800200" cy="646331"/>
          </a:xfrm>
          <a:prstGeom prst="rect">
            <a:avLst/>
          </a:prstGeom>
          <a:noFill/>
        </p:spPr>
        <p:txBody>
          <a:bodyPr wrap="square" rtlCol="0">
            <a:spAutoFit/>
          </a:bodyPr>
          <a:lstStyle/>
          <a:p>
            <a:pPr algn="ctr"/>
            <a:r>
              <a:rPr lang="en-US" altLang="ko-KR" sz="1200" b="1" dirty="0">
                <a:solidFill>
                  <a:schemeClr val="accent3"/>
                </a:solidFill>
                <a:cs typeface="Arial" pitchFamily="34" charset="0"/>
              </a:rPr>
              <a:t>Dissemination of agronomical trial and workshop</a:t>
            </a:r>
            <a:endParaRPr lang="ko-KR" altLang="en-US" sz="1200" b="1" dirty="0">
              <a:solidFill>
                <a:schemeClr val="accent3"/>
              </a:solidFill>
              <a:cs typeface="Arial" pitchFamily="34" charset="0"/>
            </a:endParaRPr>
          </a:p>
        </p:txBody>
      </p:sp>
      <p:sp>
        <p:nvSpPr>
          <p:cNvPr id="15" name="TextBox 14"/>
          <p:cNvSpPr txBox="1"/>
          <p:nvPr/>
        </p:nvSpPr>
        <p:spPr>
          <a:xfrm>
            <a:off x="251520" y="2427734"/>
            <a:ext cx="2191427" cy="1837426"/>
          </a:xfrm>
          <a:prstGeom prst="rect">
            <a:avLst/>
          </a:prstGeom>
          <a:noFill/>
        </p:spPr>
        <p:txBody>
          <a:bodyPr wrap="square" rtlCol="0">
            <a:spAutoFit/>
          </a:bodyPr>
          <a:lstStyle/>
          <a:p>
            <a:pPr lvl="0" algn="ctr" latinLnBrk="0">
              <a:lnSpc>
                <a:spcPct val="90000"/>
              </a:lnSpc>
              <a:spcBef>
                <a:spcPts val="1000"/>
              </a:spcBef>
            </a:pPr>
            <a:r>
              <a:rPr lang="en-GB" sz="1400" b="1" dirty="0">
                <a:solidFill>
                  <a:prstClr val="black"/>
                </a:solidFill>
                <a:latin typeface="Calibri"/>
              </a:rPr>
              <a:t>In 201</a:t>
            </a:r>
            <a:r>
              <a:rPr lang="id-ID" sz="1400" b="1" dirty="0">
                <a:solidFill>
                  <a:prstClr val="black"/>
                </a:solidFill>
                <a:latin typeface="Calibri"/>
              </a:rPr>
              <a:t>8</a:t>
            </a:r>
            <a:r>
              <a:rPr lang="en-GB" sz="1400" b="1" dirty="0">
                <a:solidFill>
                  <a:prstClr val="black"/>
                </a:solidFill>
                <a:latin typeface="Calibri"/>
              </a:rPr>
              <a:t>, there were </a:t>
            </a:r>
            <a:r>
              <a:rPr lang="id-ID" sz="1400" b="1" dirty="0">
                <a:solidFill>
                  <a:prstClr val="black"/>
                </a:solidFill>
                <a:latin typeface="Calibri"/>
              </a:rPr>
              <a:t>26</a:t>
            </a:r>
            <a:r>
              <a:rPr lang="en-GB" sz="1400" b="1" dirty="0">
                <a:solidFill>
                  <a:prstClr val="black"/>
                </a:solidFill>
                <a:latin typeface="Calibri"/>
              </a:rPr>
              <a:t> farmers from </a:t>
            </a:r>
            <a:r>
              <a:rPr lang="en-GB" sz="1400" b="1" dirty="0" err="1">
                <a:solidFill>
                  <a:prstClr val="black"/>
                </a:solidFill>
                <a:latin typeface="Calibri"/>
              </a:rPr>
              <a:t>Sikka</a:t>
            </a:r>
            <a:r>
              <a:rPr lang="en-GB" sz="1400" b="1" dirty="0">
                <a:solidFill>
                  <a:prstClr val="black"/>
                </a:solidFill>
                <a:latin typeface="Calibri"/>
              </a:rPr>
              <a:t>,</a:t>
            </a:r>
            <a:r>
              <a:rPr lang="id-ID" sz="1400" b="1" dirty="0">
                <a:solidFill>
                  <a:prstClr val="black"/>
                </a:solidFill>
                <a:latin typeface="Calibri"/>
              </a:rPr>
              <a:t> 2019: 40 farmers</a:t>
            </a:r>
            <a:r>
              <a:rPr lang="en-GB" sz="1400" b="1" dirty="0">
                <a:solidFill>
                  <a:prstClr val="black"/>
                </a:solidFill>
                <a:latin typeface="Calibri"/>
              </a:rPr>
              <a:t> </a:t>
            </a:r>
            <a:r>
              <a:rPr lang="id-ID" sz="1400" b="1" dirty="0">
                <a:solidFill>
                  <a:prstClr val="black"/>
                </a:solidFill>
                <a:latin typeface="Calibri"/>
              </a:rPr>
              <a:t>from Sikka </a:t>
            </a:r>
            <a:r>
              <a:rPr lang="en-GB" sz="1400" b="1" dirty="0">
                <a:solidFill>
                  <a:prstClr val="black"/>
                </a:solidFill>
                <a:latin typeface="Calibri"/>
              </a:rPr>
              <a:t>participated in the project by adopting the improved technology demonstrated by the project (new varieties and improved cropping system). </a:t>
            </a:r>
            <a:endParaRPr lang="id-ID" sz="1400" b="1" dirty="0">
              <a:solidFill>
                <a:prstClr val="black"/>
              </a:solidFill>
              <a:latin typeface="Calibri"/>
            </a:endParaRPr>
          </a:p>
        </p:txBody>
      </p:sp>
      <p:sp>
        <p:nvSpPr>
          <p:cNvPr id="18" name="TextBox 17"/>
          <p:cNvSpPr txBox="1"/>
          <p:nvPr/>
        </p:nvSpPr>
        <p:spPr>
          <a:xfrm>
            <a:off x="3092246" y="2427734"/>
            <a:ext cx="2631882" cy="2308324"/>
          </a:xfrm>
          <a:prstGeom prst="rect">
            <a:avLst/>
          </a:prstGeom>
          <a:noFill/>
        </p:spPr>
        <p:txBody>
          <a:bodyPr wrap="square" rtlCol="0">
            <a:spAutoFit/>
          </a:bodyPr>
          <a:lstStyle/>
          <a:p>
            <a:pPr lvl="0" latinLnBrk="0">
              <a:lnSpc>
                <a:spcPct val="90000"/>
              </a:lnSpc>
              <a:spcBef>
                <a:spcPts val="1000"/>
              </a:spcBef>
            </a:pPr>
            <a:r>
              <a:rPr lang="en-GB" sz="1600" b="1" dirty="0">
                <a:solidFill>
                  <a:prstClr val="black"/>
                </a:solidFill>
                <a:latin typeface="Calibri"/>
              </a:rPr>
              <a:t>Project help with the seeds (cassava and maize), fertilizers, and supervision (in cooperation with the Field Extension officer). Because maize is the main food for East Nusa Tenggara people, all farmers planted cassava in between their maize crops. </a:t>
            </a:r>
            <a:endParaRPr lang="id-ID" sz="1600" b="1" dirty="0">
              <a:solidFill>
                <a:prstClr val="black"/>
              </a:solidFill>
              <a:latin typeface="Calibri"/>
            </a:endParaRPr>
          </a:p>
        </p:txBody>
      </p:sp>
      <p:sp>
        <p:nvSpPr>
          <p:cNvPr id="19" name="TextBox 18"/>
          <p:cNvSpPr txBox="1"/>
          <p:nvPr/>
        </p:nvSpPr>
        <p:spPr>
          <a:xfrm>
            <a:off x="6528491" y="2445786"/>
            <a:ext cx="2508005" cy="1865126"/>
          </a:xfrm>
          <a:prstGeom prst="rect">
            <a:avLst/>
          </a:prstGeom>
          <a:noFill/>
        </p:spPr>
        <p:txBody>
          <a:bodyPr wrap="square" rtlCol="0">
            <a:spAutoFit/>
          </a:bodyPr>
          <a:lstStyle/>
          <a:p>
            <a:pPr lvl="0" latinLnBrk="0">
              <a:lnSpc>
                <a:spcPct val="90000"/>
              </a:lnSpc>
              <a:spcBef>
                <a:spcPts val="1000"/>
              </a:spcBef>
            </a:pPr>
            <a:r>
              <a:rPr lang="id-ID" sz="1600" b="1" dirty="0">
                <a:solidFill>
                  <a:prstClr val="black"/>
                </a:solidFill>
                <a:latin typeface="Calibri"/>
              </a:rPr>
              <a:t>T</a:t>
            </a:r>
            <a:r>
              <a:rPr lang="en-GB" sz="1600" b="1" dirty="0">
                <a:solidFill>
                  <a:prstClr val="black"/>
                </a:solidFill>
                <a:latin typeface="Calibri"/>
              </a:rPr>
              <a:t>he improved technology demonstrated by the project (new varieties and improved cropping system)</a:t>
            </a:r>
            <a:r>
              <a:rPr lang="id-ID" sz="1600" b="1" dirty="0">
                <a:solidFill>
                  <a:prstClr val="black"/>
                </a:solidFill>
                <a:latin typeface="Calibri"/>
              </a:rPr>
              <a:t> have choosen because of the farmers in Sikka plant local cassava variety with low productivity.</a:t>
            </a:r>
            <a:r>
              <a:rPr lang="en-GB" sz="1600" b="1" dirty="0">
                <a:solidFill>
                  <a:prstClr val="black"/>
                </a:solidFill>
                <a:latin typeface="Calibri"/>
              </a:rPr>
              <a:t> </a:t>
            </a:r>
            <a:endParaRPr lang="id-ID" sz="1600" b="1" dirty="0">
              <a:solidFill>
                <a:prstClr val="black"/>
              </a:solidFill>
              <a:latin typeface="Calibri"/>
            </a:endParaRPr>
          </a:p>
        </p:txBody>
      </p:sp>
    </p:spTree>
    <p:extLst>
      <p:ext uri="{BB962C8B-B14F-4D97-AF65-F5344CB8AC3E}">
        <p14:creationId xmlns:p14="http://schemas.microsoft.com/office/powerpoint/2010/main" val="26314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3200" b="1" dirty="0">
                <a:solidFill>
                  <a:schemeClr val="accent1"/>
                </a:solidFill>
                <a:latin typeface="Calibri Light"/>
                <a:ea typeface="+mj-ea"/>
                <a:cs typeface="+mj-cs"/>
              </a:rPr>
              <a:t>What were the opportunities identified</a:t>
            </a:r>
            <a:endParaRPr lang="en-US" altLang="ko-KR" sz="2400" b="1" dirty="0">
              <a:solidFill>
                <a:schemeClr val="accent1"/>
              </a:solidFill>
            </a:endParaRPr>
          </a:p>
        </p:txBody>
      </p:sp>
      <p:sp>
        <p:nvSpPr>
          <p:cNvPr id="5" name="Rectangle 4"/>
          <p:cNvSpPr/>
          <p:nvPr/>
        </p:nvSpPr>
        <p:spPr>
          <a:xfrm>
            <a:off x="677890" y="1203597"/>
            <a:ext cx="3606078" cy="2016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5092266" y="1203597"/>
            <a:ext cx="3525387" cy="10801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Box 7"/>
          <p:cNvSpPr txBox="1"/>
          <p:nvPr/>
        </p:nvSpPr>
        <p:spPr>
          <a:xfrm>
            <a:off x="107504" y="1203597"/>
            <a:ext cx="533164" cy="468000"/>
          </a:xfrm>
          <a:prstGeom prst="rect">
            <a:avLst/>
          </a:prstGeom>
          <a:solidFill>
            <a:schemeClr val="accent2"/>
          </a:solidFill>
        </p:spPr>
        <p:txBody>
          <a:bodyPr wrap="square" rtlCol="0">
            <a:spAutoFit/>
          </a:bodyPr>
          <a:lstStyle/>
          <a:p>
            <a:pPr algn="ctr"/>
            <a:r>
              <a:rPr lang="en-US" altLang="ko-KR" sz="2400" b="1" dirty="0">
                <a:solidFill>
                  <a:schemeClr val="accent1"/>
                </a:solidFill>
                <a:latin typeface="Arial" pitchFamily="34" charset="0"/>
                <a:cs typeface="Arial" pitchFamily="34" charset="0"/>
              </a:rPr>
              <a:t>01</a:t>
            </a:r>
            <a:endParaRPr lang="ko-KR" altLang="en-US" sz="2400" b="1" dirty="0">
              <a:solidFill>
                <a:schemeClr val="accent1"/>
              </a:solidFill>
              <a:latin typeface="Arial" pitchFamily="34" charset="0"/>
              <a:cs typeface="Arial" pitchFamily="34" charset="0"/>
            </a:endParaRPr>
          </a:p>
        </p:txBody>
      </p:sp>
      <p:sp>
        <p:nvSpPr>
          <p:cNvPr id="9" name="TextBox 8"/>
          <p:cNvSpPr txBox="1"/>
          <p:nvPr/>
        </p:nvSpPr>
        <p:spPr>
          <a:xfrm>
            <a:off x="4521880" y="1203597"/>
            <a:ext cx="533164" cy="468000"/>
          </a:xfrm>
          <a:prstGeom prst="rect">
            <a:avLst/>
          </a:prstGeom>
          <a:solidFill>
            <a:schemeClr val="accent4"/>
          </a:solidFill>
        </p:spPr>
        <p:txBody>
          <a:bodyPr wrap="square" rtlCol="0">
            <a:spAutoFit/>
          </a:bodyPr>
          <a:lstStyle/>
          <a:p>
            <a:pPr algn="ctr"/>
            <a:r>
              <a:rPr lang="en-US" altLang="ko-KR" sz="2400" b="1" dirty="0">
                <a:solidFill>
                  <a:schemeClr val="accent3"/>
                </a:solidFill>
                <a:latin typeface="Arial" pitchFamily="34" charset="0"/>
                <a:cs typeface="Arial" pitchFamily="34" charset="0"/>
              </a:rPr>
              <a:t>02</a:t>
            </a:r>
            <a:endParaRPr lang="ko-KR" altLang="en-US" sz="2400" b="1" dirty="0">
              <a:solidFill>
                <a:schemeClr val="accent3"/>
              </a:solidFill>
              <a:latin typeface="Arial" pitchFamily="34" charset="0"/>
              <a:cs typeface="Arial" pitchFamily="34" charset="0"/>
            </a:endParaRPr>
          </a:p>
        </p:txBody>
      </p:sp>
      <p:sp>
        <p:nvSpPr>
          <p:cNvPr id="12" name="TextBox 11"/>
          <p:cNvSpPr txBox="1"/>
          <p:nvPr/>
        </p:nvSpPr>
        <p:spPr>
          <a:xfrm>
            <a:off x="677890" y="1203598"/>
            <a:ext cx="3390504" cy="1643527"/>
          </a:xfrm>
          <a:prstGeom prst="rect">
            <a:avLst/>
          </a:prstGeom>
          <a:noFill/>
        </p:spPr>
        <p:txBody>
          <a:bodyPr wrap="square" rtlCol="0">
            <a:spAutoFit/>
          </a:bodyPr>
          <a:lstStyle/>
          <a:p>
            <a:pPr lvl="0" latinLnBrk="0">
              <a:lnSpc>
                <a:spcPct val="90000"/>
              </a:lnSpc>
              <a:spcBef>
                <a:spcPts val="1000"/>
              </a:spcBef>
            </a:pPr>
            <a:r>
              <a:rPr lang="en-GB" sz="1600" b="1" dirty="0">
                <a:solidFill>
                  <a:srgbClr val="EFE0CA"/>
                </a:solidFill>
                <a:latin typeface="Calibri"/>
              </a:rPr>
              <a:t>The regional government will support for cassava development in </a:t>
            </a:r>
            <a:r>
              <a:rPr lang="id-ID" sz="1600" b="1" dirty="0">
                <a:solidFill>
                  <a:srgbClr val="EFE0CA"/>
                </a:solidFill>
                <a:latin typeface="Calibri"/>
              </a:rPr>
              <a:t>N</a:t>
            </a:r>
            <a:r>
              <a:rPr lang="en-GB" sz="1600" b="1" dirty="0">
                <a:solidFill>
                  <a:srgbClr val="EFE0CA"/>
                </a:solidFill>
                <a:latin typeface="Calibri"/>
              </a:rPr>
              <a:t>TT, with The Agricultural Agency, local government, and field farm extension.</a:t>
            </a:r>
            <a:r>
              <a:rPr lang="id-ID" sz="1600" b="1" dirty="0">
                <a:solidFill>
                  <a:srgbClr val="EFE0CA"/>
                </a:solidFill>
                <a:latin typeface="Calibri"/>
              </a:rPr>
              <a:t> The government supports are:  Subsidy for fertilizer, maize seed, tractor</a:t>
            </a:r>
            <a:endParaRPr lang="en-US" sz="1600" b="1" dirty="0">
              <a:solidFill>
                <a:srgbClr val="EFE0CA"/>
              </a:solidFill>
              <a:latin typeface="Calibri"/>
            </a:endParaRPr>
          </a:p>
        </p:txBody>
      </p:sp>
      <p:sp>
        <p:nvSpPr>
          <p:cNvPr id="13" name="TextBox 12"/>
          <p:cNvSpPr txBox="1"/>
          <p:nvPr/>
        </p:nvSpPr>
        <p:spPr>
          <a:xfrm>
            <a:off x="5148064" y="1304989"/>
            <a:ext cx="3456383" cy="978729"/>
          </a:xfrm>
          <a:prstGeom prst="rect">
            <a:avLst/>
          </a:prstGeom>
          <a:noFill/>
        </p:spPr>
        <p:txBody>
          <a:bodyPr wrap="square" rtlCol="0">
            <a:spAutoFit/>
          </a:bodyPr>
          <a:lstStyle/>
          <a:p>
            <a:pPr lvl="0" algn="ctr" latinLnBrk="0">
              <a:lnSpc>
                <a:spcPct val="90000"/>
              </a:lnSpc>
              <a:spcBef>
                <a:spcPts val="1000"/>
              </a:spcBef>
            </a:pPr>
            <a:r>
              <a:rPr lang="en-GB" sz="1600" b="1" dirty="0">
                <a:solidFill>
                  <a:srgbClr val="EFE0CA"/>
                </a:solidFill>
                <a:latin typeface="Calibri"/>
              </a:rPr>
              <a:t>The trader will buy the farmers cassava, and it will be processed to cassava chips for as raw material for animal feed.</a:t>
            </a:r>
            <a:endParaRPr lang="en-US" sz="1600" b="1" dirty="0">
              <a:solidFill>
                <a:srgbClr val="EFE0CA"/>
              </a:solidFill>
              <a:latin typeface="Calibri"/>
            </a:endParaRPr>
          </a:p>
        </p:txBody>
      </p:sp>
      <p:sp>
        <p:nvSpPr>
          <p:cNvPr id="15" name="Rectangle 14"/>
          <p:cNvSpPr/>
          <p:nvPr/>
        </p:nvSpPr>
        <p:spPr>
          <a:xfrm>
            <a:off x="749898" y="3567614"/>
            <a:ext cx="3390055" cy="1236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p:nvSpPr>
        <p:spPr>
          <a:xfrm>
            <a:off x="5092266" y="2859782"/>
            <a:ext cx="3525387" cy="590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TextBox 17"/>
          <p:cNvSpPr txBox="1"/>
          <p:nvPr/>
        </p:nvSpPr>
        <p:spPr>
          <a:xfrm>
            <a:off x="179512" y="3579862"/>
            <a:ext cx="533164" cy="468000"/>
          </a:xfrm>
          <a:prstGeom prst="rect">
            <a:avLst/>
          </a:prstGeom>
          <a:solidFill>
            <a:schemeClr val="accent4"/>
          </a:solidFill>
        </p:spPr>
        <p:txBody>
          <a:bodyPr wrap="square" rtlCol="0">
            <a:spAutoFit/>
          </a:bodyPr>
          <a:lstStyle/>
          <a:p>
            <a:pPr algn="ctr"/>
            <a:r>
              <a:rPr lang="en-US" altLang="ko-KR" sz="2400" b="1" dirty="0">
                <a:solidFill>
                  <a:schemeClr val="accent3"/>
                </a:solidFill>
                <a:latin typeface="Arial" pitchFamily="34" charset="0"/>
                <a:cs typeface="Arial" pitchFamily="34" charset="0"/>
              </a:rPr>
              <a:t>03</a:t>
            </a:r>
            <a:endParaRPr lang="ko-KR" altLang="en-US" sz="2400" b="1" dirty="0">
              <a:solidFill>
                <a:schemeClr val="accent3"/>
              </a:solidFill>
              <a:latin typeface="Arial" pitchFamily="34" charset="0"/>
              <a:cs typeface="Arial" pitchFamily="34" charset="0"/>
            </a:endParaRPr>
          </a:p>
        </p:txBody>
      </p:sp>
      <p:sp>
        <p:nvSpPr>
          <p:cNvPr id="19" name="TextBox 18"/>
          <p:cNvSpPr txBox="1"/>
          <p:nvPr/>
        </p:nvSpPr>
        <p:spPr>
          <a:xfrm>
            <a:off x="4521880" y="2859781"/>
            <a:ext cx="533164" cy="468000"/>
          </a:xfrm>
          <a:prstGeom prst="rect">
            <a:avLst/>
          </a:prstGeom>
          <a:solidFill>
            <a:schemeClr val="accent2"/>
          </a:solidFill>
        </p:spPr>
        <p:txBody>
          <a:bodyPr wrap="square" rtlCol="0">
            <a:spAutoFit/>
          </a:bodyPr>
          <a:lstStyle/>
          <a:p>
            <a:pPr algn="ctr"/>
            <a:r>
              <a:rPr lang="en-US" altLang="ko-KR" sz="2400" b="1" dirty="0">
                <a:solidFill>
                  <a:schemeClr val="accent1"/>
                </a:solidFill>
                <a:latin typeface="Arial" pitchFamily="34" charset="0"/>
                <a:cs typeface="Arial" pitchFamily="34" charset="0"/>
              </a:rPr>
              <a:t>04</a:t>
            </a:r>
            <a:endParaRPr lang="ko-KR" altLang="en-US" sz="2400" b="1" dirty="0">
              <a:solidFill>
                <a:schemeClr val="accent1"/>
              </a:solidFill>
              <a:latin typeface="Arial" pitchFamily="34" charset="0"/>
              <a:cs typeface="Arial" pitchFamily="34" charset="0"/>
            </a:endParaRPr>
          </a:p>
        </p:txBody>
      </p:sp>
      <p:sp>
        <p:nvSpPr>
          <p:cNvPr id="22" name="TextBox 21"/>
          <p:cNvSpPr txBox="1"/>
          <p:nvPr/>
        </p:nvSpPr>
        <p:spPr>
          <a:xfrm>
            <a:off x="749898" y="3609245"/>
            <a:ext cx="3331702" cy="978729"/>
          </a:xfrm>
          <a:prstGeom prst="rect">
            <a:avLst/>
          </a:prstGeom>
          <a:noFill/>
        </p:spPr>
        <p:txBody>
          <a:bodyPr wrap="square" rtlCol="0">
            <a:spAutoFit/>
          </a:bodyPr>
          <a:lstStyle/>
          <a:p>
            <a:pPr lvl="0" algn="ctr" latinLnBrk="0">
              <a:lnSpc>
                <a:spcPct val="90000"/>
              </a:lnSpc>
              <a:spcBef>
                <a:spcPts val="1000"/>
              </a:spcBef>
            </a:pPr>
            <a:r>
              <a:rPr lang="en-GB" sz="1600" b="1" dirty="0">
                <a:solidFill>
                  <a:srgbClr val="EFE0CA"/>
                </a:solidFill>
                <a:latin typeface="Calibri"/>
              </a:rPr>
              <a:t>The Universities and research institutes provide research, development, and technology that will help farmers. </a:t>
            </a:r>
            <a:endParaRPr lang="en-US" sz="1600" b="1" dirty="0">
              <a:solidFill>
                <a:srgbClr val="EFE0CA"/>
              </a:solidFill>
              <a:latin typeface="Calibri"/>
            </a:endParaRPr>
          </a:p>
        </p:txBody>
      </p:sp>
      <p:sp>
        <p:nvSpPr>
          <p:cNvPr id="23" name="TextBox 22"/>
          <p:cNvSpPr txBox="1"/>
          <p:nvPr/>
        </p:nvSpPr>
        <p:spPr>
          <a:xfrm>
            <a:off x="5220073" y="2916923"/>
            <a:ext cx="3456383" cy="590931"/>
          </a:xfrm>
          <a:prstGeom prst="rect">
            <a:avLst/>
          </a:prstGeom>
          <a:noFill/>
        </p:spPr>
        <p:txBody>
          <a:bodyPr wrap="square" rtlCol="0">
            <a:spAutoFit/>
          </a:bodyPr>
          <a:lstStyle/>
          <a:p>
            <a:pPr lvl="0" latinLnBrk="0">
              <a:lnSpc>
                <a:spcPct val="90000"/>
              </a:lnSpc>
              <a:spcBef>
                <a:spcPts val="1000"/>
              </a:spcBef>
            </a:pPr>
            <a:r>
              <a:rPr lang="en-GB" b="1" dirty="0">
                <a:solidFill>
                  <a:srgbClr val="EFE0CA"/>
                </a:solidFill>
                <a:latin typeface="Calibri"/>
              </a:rPr>
              <a:t>The farmers will be planting cassava.</a:t>
            </a:r>
            <a:endParaRPr lang="en-US" b="1" dirty="0">
              <a:solidFill>
                <a:srgbClr val="EFE0CA"/>
              </a:solidFill>
              <a:latin typeface="Calibri"/>
            </a:endParaRPr>
          </a:p>
        </p:txBody>
      </p:sp>
      <p:sp>
        <p:nvSpPr>
          <p:cNvPr id="6" name="Text Placeholder 5">
            <a:extLst>
              <a:ext uri="{FF2B5EF4-FFF2-40B4-BE49-F238E27FC236}">
                <a16:creationId xmlns:a16="http://schemas.microsoft.com/office/drawing/2014/main" id="{A35B8938-0010-40FC-98D3-0DF490632205}"/>
              </a:ext>
            </a:extLst>
          </p:cNvPr>
          <p:cNvSpPr>
            <a:spLocks noGrp="1"/>
          </p:cNvSpPr>
          <p:nvPr>
            <p:ph type="body" sz="quarter" idx="11"/>
          </p:nvPr>
        </p:nvSpPr>
        <p:spPr/>
        <p:txBody>
          <a:bodyPr/>
          <a:lstStyle/>
          <a:p>
            <a:r>
              <a:rPr lang="en-GB" dirty="0"/>
              <a:t>The</a:t>
            </a:r>
            <a:r>
              <a:rPr lang="id-ID" dirty="0"/>
              <a:t> opportunities identified</a:t>
            </a:r>
            <a:r>
              <a:rPr lang="en-GB" dirty="0"/>
              <a:t> in Flores NTT are</a:t>
            </a:r>
            <a:endParaRPr lang="en-US" dirty="0"/>
          </a:p>
        </p:txBody>
      </p:sp>
    </p:spTree>
    <p:extLst>
      <p:ext uri="{BB962C8B-B14F-4D97-AF65-F5344CB8AC3E}">
        <p14:creationId xmlns:p14="http://schemas.microsoft.com/office/powerpoint/2010/main" val="167985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06BE9D-3CCB-412C-87B6-DC4F67C3C549}"/>
              </a:ext>
            </a:extLst>
          </p:cNvPr>
          <p:cNvSpPr txBox="1">
            <a:spLocks/>
          </p:cNvSpPr>
          <p:nvPr/>
        </p:nvSpPr>
        <p:spPr>
          <a:xfrm>
            <a:off x="628650" y="27384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a:ln>
                  <a:noFill/>
                </a:ln>
                <a:solidFill>
                  <a:sysClr val="windowText" lastClr="000000"/>
                </a:solidFill>
                <a:effectLst/>
                <a:uLnTx/>
                <a:uFillTx/>
                <a:latin typeface="Calibri Light"/>
                <a:ea typeface="+mj-ea"/>
                <a:cs typeface="+mj-cs"/>
              </a:rPr>
              <a:t>What were the constraints</a:t>
            </a:r>
            <a:endParaRPr kumimoji="0" lang="en-AU" sz="3300" b="0" i="0" u="none" strike="noStrike" kern="1200" cap="none" spc="0" normalizeH="0" baseline="0" noProof="0" dirty="0">
              <a:ln>
                <a:noFill/>
              </a:ln>
              <a:solidFill>
                <a:sysClr val="windowText" lastClr="000000"/>
              </a:solidFill>
              <a:effectLst/>
              <a:uLnTx/>
              <a:uFillTx/>
              <a:latin typeface="Calibri Light"/>
              <a:ea typeface="+mj-ea"/>
              <a:cs typeface="+mj-cs"/>
            </a:endParaRPr>
          </a:p>
        </p:txBody>
      </p:sp>
      <p:sp>
        <p:nvSpPr>
          <p:cNvPr id="5" name="Content Placeholder 2">
            <a:extLst>
              <a:ext uri="{FF2B5EF4-FFF2-40B4-BE49-F238E27FC236}">
                <a16:creationId xmlns:a16="http://schemas.microsoft.com/office/drawing/2014/main" id="{3B94A01E-F0AB-44E9-BCD5-4E069159F72D}"/>
              </a:ext>
            </a:extLst>
          </p:cNvPr>
          <p:cNvSpPr txBox="1">
            <a:spLocks/>
          </p:cNvSpPr>
          <p:nvPr/>
        </p:nvSpPr>
        <p:spPr>
          <a:xfrm>
            <a:off x="628650" y="136921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sysClr val="windowText" lastClr="000000"/>
                </a:solidFill>
                <a:effectLst/>
                <a:uLnTx/>
                <a:uFillTx/>
                <a:latin typeface="Calibri"/>
                <a:ea typeface="+mn-ea"/>
                <a:cs typeface="+mn-cs"/>
              </a:rPr>
              <a:t>The constraints were identified are</a:t>
            </a: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100" b="0" i="0" u="none" strike="noStrike" kern="1200" cap="none" spc="0" normalizeH="0" baseline="0" noProof="0">
                <a:ln>
                  <a:noFill/>
                </a:ln>
                <a:solidFill>
                  <a:sysClr val="windowText" lastClr="000000"/>
                </a:solidFill>
                <a:effectLst/>
                <a:uLnTx/>
                <a:uFillTx/>
                <a:latin typeface="Calibri"/>
                <a:ea typeface="+mn-ea"/>
                <a:cs typeface="+mn-cs"/>
              </a:rPr>
              <a:t> </a:t>
            </a: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  - </a:t>
            </a:r>
            <a:r>
              <a:rPr kumimoji="0" lang="en-GB" sz="2100" b="0" i="0" u="none" strike="noStrike" kern="1200" cap="none" spc="0" normalizeH="0" baseline="0" noProof="0">
                <a:ln>
                  <a:noFill/>
                </a:ln>
                <a:solidFill>
                  <a:sysClr val="windowText" lastClr="000000"/>
                </a:solidFill>
                <a:effectLst/>
                <a:uLnTx/>
                <a:uFillTx/>
                <a:latin typeface="Calibri"/>
                <a:ea typeface="+mn-ea"/>
                <a:cs typeface="+mn-cs"/>
              </a:rPr>
              <a:t>the limitation of water </a:t>
            </a: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on dryland</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   - the limitation of </a:t>
            </a:r>
            <a:r>
              <a:rPr kumimoji="0" lang="en-GB" sz="2100" b="0" i="0" u="none" strike="noStrike" kern="1200" cap="none" spc="0" normalizeH="0" baseline="0" noProof="0">
                <a:ln>
                  <a:noFill/>
                </a:ln>
                <a:solidFill>
                  <a:sysClr val="windowText" lastClr="000000"/>
                </a:solidFill>
                <a:effectLst/>
                <a:uLnTx/>
                <a:uFillTx/>
                <a:latin typeface="Calibri"/>
                <a:ea typeface="+mn-ea"/>
                <a:cs typeface="+mn-cs"/>
              </a:rPr>
              <a:t>farmers capital for farming system </a:t>
            </a:r>
            <a:endParaRPr kumimoji="0" lang="id-ID" sz="21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   - </a:t>
            </a:r>
            <a:r>
              <a:rPr kumimoji="0" lang="en-GB" sz="2100" b="0" i="0" u="none" strike="noStrike" kern="1200" cap="none" spc="0" normalizeH="0" baseline="0" noProof="0">
                <a:ln>
                  <a:noFill/>
                </a:ln>
                <a:solidFill>
                  <a:sysClr val="windowText" lastClr="000000"/>
                </a:solidFill>
                <a:effectLst/>
                <a:uLnTx/>
                <a:uFillTx/>
                <a:latin typeface="Calibri"/>
                <a:ea typeface="+mn-ea"/>
                <a:cs typeface="+mn-cs"/>
              </a:rPr>
              <a:t>there are no </a:t>
            </a: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starch and no </a:t>
            </a:r>
            <a:r>
              <a:rPr kumimoji="0" lang="en-GB" sz="2100" b="0" i="0" u="none" strike="noStrike" kern="1200" cap="none" spc="0" normalizeH="0" baseline="0" noProof="0">
                <a:ln>
                  <a:noFill/>
                </a:ln>
                <a:solidFill>
                  <a:sysClr val="windowText" lastClr="000000"/>
                </a:solidFill>
                <a:effectLst/>
                <a:uLnTx/>
                <a:uFillTx/>
                <a:latin typeface="Calibri"/>
                <a:ea typeface="+mn-ea"/>
                <a:cs typeface="+mn-cs"/>
              </a:rPr>
              <a:t>feed factory in NTT. </a:t>
            </a:r>
            <a:endParaRPr kumimoji="0" lang="en-US" sz="2100" b="0" i="0" u="none" strike="noStrike" kern="1200" cap="none" spc="0" normalizeH="0" baseline="0" noProof="0">
              <a:ln>
                <a:noFill/>
              </a:ln>
              <a:solidFill>
                <a:sysClr val="windowText" lastClr="000000"/>
              </a:solidFill>
              <a:effectLst/>
              <a:uLnTx/>
              <a:uFillTx/>
              <a:latin typeface="Calibri"/>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AU" sz="21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3621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01345F-8FCE-48AC-B0CE-51EF323C3664}"/>
              </a:ext>
            </a:extLst>
          </p:cNvPr>
          <p:cNvSpPr txBox="1">
            <a:spLocks/>
          </p:cNvSpPr>
          <p:nvPr/>
        </p:nvSpPr>
        <p:spPr>
          <a:xfrm>
            <a:off x="628650" y="27384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a:ln>
                  <a:noFill/>
                </a:ln>
                <a:solidFill>
                  <a:sysClr val="windowText" lastClr="000000"/>
                </a:solidFill>
                <a:effectLst/>
                <a:uLnTx/>
                <a:uFillTx/>
                <a:latin typeface="Calibri Light"/>
                <a:ea typeface="+mj-ea"/>
                <a:cs typeface="+mj-cs"/>
              </a:rPr>
              <a:t>What has been done</a:t>
            </a:r>
            <a:endParaRPr kumimoji="0" lang="en-AU" sz="3300" b="0" i="0" u="none" strike="noStrike" kern="1200" cap="none" spc="0" normalizeH="0" baseline="0" noProof="0" dirty="0">
              <a:ln>
                <a:noFill/>
              </a:ln>
              <a:solidFill>
                <a:sysClr val="windowText" lastClr="000000"/>
              </a:solidFill>
              <a:effectLst/>
              <a:uLnTx/>
              <a:uFillTx/>
              <a:latin typeface="Calibri Light"/>
              <a:ea typeface="+mj-ea"/>
              <a:cs typeface="+mj-cs"/>
            </a:endParaRPr>
          </a:p>
        </p:txBody>
      </p:sp>
      <p:sp>
        <p:nvSpPr>
          <p:cNvPr id="5" name="Content Placeholder 2">
            <a:extLst>
              <a:ext uri="{FF2B5EF4-FFF2-40B4-BE49-F238E27FC236}">
                <a16:creationId xmlns:a16="http://schemas.microsoft.com/office/drawing/2014/main" id="{4EC8A54F-0094-4DA3-8C3F-A5348D65F629}"/>
              </a:ext>
            </a:extLst>
          </p:cNvPr>
          <p:cNvSpPr txBox="1">
            <a:spLocks/>
          </p:cNvSpPr>
          <p:nvPr/>
        </p:nvSpPr>
        <p:spPr>
          <a:xfrm>
            <a:off x="628650" y="136921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Field experiment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Technologies adoption process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Consultation to the regional and local government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The trader engagement to buy cassava farmers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id-ID" sz="2100" b="0" i="0" u="none" strike="noStrike" kern="1200" cap="none" spc="0" normalizeH="0" baseline="0" noProof="0">
                <a:ln>
                  <a:noFill/>
                </a:ln>
                <a:solidFill>
                  <a:sysClr val="windowText" lastClr="000000"/>
                </a:solidFill>
                <a:effectLst/>
                <a:uLnTx/>
                <a:uFillTx/>
                <a:latin typeface="Calibri"/>
                <a:ea typeface="+mn-ea"/>
                <a:cs typeface="+mn-cs"/>
              </a:rPr>
              <a:t>Giving support to the trader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AU" sz="21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6" name="Picture 5"/>
          <p:cNvPicPr/>
          <p:nvPr/>
        </p:nvPicPr>
        <p:blipFill>
          <a:blip r:embed="rId2"/>
          <a:stretch>
            <a:fillRect/>
          </a:stretch>
        </p:blipFill>
        <p:spPr>
          <a:xfrm>
            <a:off x="797198" y="3607121"/>
            <a:ext cx="2262634" cy="1412901"/>
          </a:xfrm>
          <a:prstGeom prst="rect">
            <a:avLst/>
          </a:prstGeom>
        </p:spPr>
      </p:pic>
      <p:pic>
        <p:nvPicPr>
          <p:cNvPr id="7" name="Picture 6"/>
          <p:cNvPicPr/>
          <p:nvPr/>
        </p:nvPicPr>
        <p:blipFill>
          <a:blip r:embed="rId3"/>
          <a:stretch>
            <a:fillRect/>
          </a:stretch>
        </p:blipFill>
        <p:spPr>
          <a:xfrm>
            <a:off x="3285490" y="3522305"/>
            <a:ext cx="2078598" cy="1425709"/>
          </a:xfrm>
          <a:prstGeom prst="rect">
            <a:avLst/>
          </a:prstGeom>
        </p:spPr>
      </p:pic>
      <p:pic>
        <p:nvPicPr>
          <p:cNvPr id="8" name="Picture 7"/>
          <p:cNvPicPr/>
          <p:nvPr/>
        </p:nvPicPr>
        <p:blipFill>
          <a:blip r:embed="rId4"/>
          <a:stretch>
            <a:fillRect/>
          </a:stretch>
        </p:blipFill>
        <p:spPr>
          <a:xfrm>
            <a:off x="5721004" y="3522305"/>
            <a:ext cx="2163364" cy="1425709"/>
          </a:xfrm>
          <a:prstGeom prst="rect">
            <a:avLst/>
          </a:prstGeom>
        </p:spPr>
      </p:pic>
    </p:spTree>
    <p:extLst>
      <p:ext uri="{BB962C8B-B14F-4D97-AF65-F5344CB8AC3E}">
        <p14:creationId xmlns:p14="http://schemas.microsoft.com/office/powerpoint/2010/main" val="2521239625"/>
      </p:ext>
    </p:extLst>
  </p:cSld>
  <p:clrMapOvr>
    <a:masterClrMapping/>
  </p:clrMapOvr>
</p:sld>
</file>

<file path=ppt/theme/theme1.xml><?xml version="1.0" encoding="utf-8"?>
<a:theme xmlns:a="http://schemas.openxmlformats.org/drawingml/2006/main" name="Cover and End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8480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4713</TotalTime>
  <Words>803</Words>
  <Application>Microsoft Office PowerPoint</Application>
  <PresentationFormat>On-screen Show (16:9)</PresentationFormat>
  <Paragraphs>71</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맑은 고딕</vt:lpstr>
      <vt:lpstr>Arial</vt:lpstr>
      <vt:lpstr>Arial Unicode MS</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HP</cp:lastModifiedBy>
  <cp:revision>110</cp:revision>
  <dcterms:created xsi:type="dcterms:W3CDTF">2016-12-05T23:26:54Z</dcterms:created>
  <dcterms:modified xsi:type="dcterms:W3CDTF">2019-07-04T04:33:07Z</dcterms:modified>
</cp:coreProperties>
</file>