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  <p:sldMasterId id="2147483659" r:id="rId5"/>
    <p:sldMasterId id="2147483661" r:id="rId6"/>
    <p:sldMasterId id="2147483650" r:id="rId7"/>
    <p:sldMasterId id="2147483653" r:id="rId8"/>
    <p:sldMasterId id="2147483648" r:id="rId9"/>
    <p:sldMasterId id="2147483671" r:id="rId10"/>
    <p:sldMasterId id="2147483679" r:id="rId11"/>
  </p:sldMasterIdLst>
  <p:notesMasterIdLst>
    <p:notesMasterId r:id="rId22"/>
  </p:notesMasterIdLst>
  <p:handoutMasterIdLst>
    <p:handoutMasterId r:id="rId23"/>
  </p:handoutMasterIdLst>
  <p:sldIdLst>
    <p:sldId id="526" r:id="rId12"/>
    <p:sldId id="533" r:id="rId13"/>
    <p:sldId id="528" r:id="rId14"/>
    <p:sldId id="529" r:id="rId15"/>
    <p:sldId id="534" r:id="rId16"/>
    <p:sldId id="530" r:id="rId17"/>
    <p:sldId id="532" r:id="rId18"/>
    <p:sldId id="531" r:id="rId19"/>
    <p:sldId id="527" r:id="rId20"/>
    <p:sldId id="258" r:id="rId21"/>
  </p:sldIdLst>
  <p:sldSz cx="12192000" cy="6858000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16DE62"/>
    <a:srgbClr val="BB3A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3" autoAdjust="0"/>
    <p:restoredTop sz="93750" autoAdjust="0"/>
  </p:normalViewPr>
  <p:slideViewPr>
    <p:cSldViewPr snapToGrid="0">
      <p:cViewPr varScale="1">
        <p:scale>
          <a:sx n="91" d="100"/>
          <a:sy n="91" d="100"/>
        </p:scale>
        <p:origin x="20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38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27F458A-7419-40FF-AB88-89C0252AD3B4}" type="datetimeFigureOut">
              <a:rPr lang="es-CO"/>
              <a:pPr>
                <a:defRPr/>
              </a:pPr>
              <a:t>4/07/19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s-CO" dirty="0"/>
              <a:t>CIAT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1AC8D5-5A78-4C4F-BF1D-03E6D6521D86}" type="slidenum">
              <a:rPr lang="es-CO"/>
              <a:pPr>
                <a:defRPr/>
              </a:pPr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415185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77254F8-F60A-47B0-9762-7C79E4FE5BBB}" type="datetimeFigureOut">
              <a:rPr lang="es-CO"/>
              <a:pPr>
                <a:defRPr/>
              </a:pPr>
              <a:t>4/07/19</a:t>
            </a:fld>
            <a:endParaRPr lang="es-C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C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s-CO" dirty="0"/>
              <a:t>CIAT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ED0491-FD77-4005-8BCB-999595082689}" type="slidenum">
              <a:rPr lang="es-CO"/>
              <a:pPr>
                <a:defRPr/>
              </a:pPr>
              <a:t>‹#›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78625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724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7DEC-0D1A-459D-98C8-7B84174CDE3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4/7/19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C57CE2-FCA8-4A93-A637-E34219E8B31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994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7DEC-0D1A-459D-98C8-7B84174CDE3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4/7/19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C57CE2-FCA8-4A93-A637-E34219E8B31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5693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7DEC-0D1A-459D-98C8-7B84174CDE3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4/7/19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C57CE2-FCA8-4A93-A637-E34219E8B31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0585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7DEC-0D1A-459D-98C8-7B84174CDE3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4/7/19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7CE2-FCA8-4A93-A637-E34219E8B31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0400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7DEC-0D1A-459D-98C8-7B84174CDE3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4/7/19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7CE2-FCA8-4A93-A637-E34219E8B31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680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7DEC-0D1A-459D-98C8-7B84174CDE3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4/7/19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7CE2-FCA8-4A93-A637-E34219E8B31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9625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7DEC-0D1A-459D-98C8-7B84174CDE3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4/7/19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C57CE2-FCA8-4A93-A637-E34219E8B31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4920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7DEC-0D1A-459D-98C8-7B84174CDE3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4/7/19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C57CE2-FCA8-4A93-A637-E34219E8B31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2540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7DEC-0D1A-459D-98C8-7B84174CDE3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4/7/19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C57CE2-FCA8-4A93-A637-E34219E8B31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6066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7DEC-0D1A-459D-98C8-7B84174CDE3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4/7/19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C57CE2-FCA8-4A93-A637-E34219E8B31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2307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642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7DEC-0D1A-459D-98C8-7B84174CDE3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4/7/19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C57CE2-FCA8-4A93-A637-E34219E8B31E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8661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7DEC-0D1A-459D-98C8-7B84174CDE3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4/7/19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C57CE2-FCA8-4A93-A637-E34219E8B31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2443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7DEC-0D1A-459D-98C8-7B84174CDE3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4/7/19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7CE2-FCA8-4A93-A637-E34219E8B31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5870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7DEC-0D1A-459D-98C8-7B84174CDE3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4/7/19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7CE2-FCA8-4A93-A637-E34219E8B31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901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1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70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10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39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A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17691" y="4617521"/>
            <a:ext cx="5095557" cy="30804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2000" baseline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17691" y="5182554"/>
            <a:ext cx="5785256" cy="30804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2000">
                <a:solidFill>
                  <a:srgbClr val="BB3A26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17690" y="5459731"/>
            <a:ext cx="6107493" cy="660653"/>
          </a:xfrm>
          <a:prstGeom prst="rect">
            <a:avLst/>
          </a:prstGeom>
        </p:spPr>
        <p:txBody>
          <a:bodyPr anchor="t" anchorCtr="0"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17690" y="6328165"/>
            <a:ext cx="6857301" cy="287530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E-mail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17690" y="2059813"/>
            <a:ext cx="5400358" cy="2349927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solidFill>
                  <a:srgbClr val="BB3A26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9582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7DEC-0D1A-459D-98C8-7B84174CDE3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4/7/19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9C57CE2-FCA8-4A93-A637-E34219E8B31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864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07DEC-0D1A-459D-98C8-7B84174CDE3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4/7/19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7CE2-FCA8-4A93-A637-E34219E8B31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750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75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BC107DEC-0D1A-459D-98C8-7B84174CDE32}" type="datetimeFigureOut">
              <a:rPr lang="en-AU" smtClean="0">
                <a:solidFill>
                  <a:prstClr val="black">
                    <a:tint val="75000"/>
                  </a:prstClr>
                </a:solidFill>
                <a:latin typeface="Century Gothic" panose="020B050202020202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4/7/19</a:t>
            </a:fld>
            <a:endParaRPr lang="en-AU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>
                  <a:tint val="75000"/>
                </a:prstClr>
              </a:solidFill>
              <a:latin typeface="Century Gothic" panose="020B0502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49C57CE2-FCA8-4A93-A637-E34219E8B31E}" type="slidenum">
              <a:rPr lang="en-AU" smtClean="0">
                <a:latin typeface="Century Gothic" panose="020B0502020202020204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90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8621" y="2152873"/>
            <a:ext cx="8915399" cy="2262781"/>
          </a:xfrm>
        </p:spPr>
        <p:txBody>
          <a:bodyPr>
            <a:noAutofit/>
          </a:bodyPr>
          <a:lstStyle/>
          <a:p>
            <a:pPr algn="ctr"/>
            <a:r>
              <a:rPr lang="en-GB" sz="4000" dirty="0"/>
              <a:t>AGRONOMY AND ECONOMIC ANALYSIS</a:t>
            </a:r>
            <a:endParaRPr lang="en-AU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6228" y="4662463"/>
            <a:ext cx="8915399" cy="1126283"/>
          </a:xfrm>
        </p:spPr>
        <p:txBody>
          <a:bodyPr>
            <a:normAutofit/>
          </a:bodyPr>
          <a:lstStyle/>
          <a:p>
            <a:endParaRPr lang="tr-TR" b="1" dirty="0"/>
          </a:p>
          <a:p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5500829"/>
            <a:ext cx="892041" cy="892041"/>
          </a:xfrm>
          <a:prstGeom prst="rect">
            <a:avLst/>
          </a:prstGeom>
        </p:spPr>
      </p:pic>
      <p:pic>
        <p:nvPicPr>
          <p:cNvPr id="6" name="Picture 3" descr="logo_ACIAR_0">
            <a:extLst>
              <a:ext uri="{FF2B5EF4-FFF2-40B4-BE49-F238E27FC236}">
                <a16:creationId xmlns:a16="http://schemas.microsoft.com/office/drawing/2014/main" id="{74EFF316-AD70-4256-9BC2-E19596083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8179" y="84879"/>
            <a:ext cx="3227706" cy="79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6EAD974-0E2E-480C-B2C0-41CB66A86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3177" y="5563014"/>
            <a:ext cx="1830859" cy="92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8" name="Picture 1" descr="cid:image001.jpg@01D1BCB7.705D61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6958" y="5639473"/>
            <a:ext cx="1935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471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885" y="1382824"/>
            <a:ext cx="108131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Increase the adoption of improved and sustainable cassava</a:t>
            </a:r>
          </a:p>
          <a:p>
            <a:r>
              <a:rPr lang="en-GB" sz="2800" dirty="0"/>
              <a:t>technologies by strengthening linkages between primary value-chain actors (farmers, traders, processors) and with support actors (researchers, government</a:t>
            </a:r>
          </a:p>
          <a:p>
            <a:r>
              <a:rPr lang="en-GB" sz="2800" dirty="0"/>
              <a:t>agencies).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Conduct participatory evaluation of new varieties, fertility management, pest and disease management, intercropping, and post-harvest practices (such as improved production of dried chips to meet alternative market demands) with farmers and industry stakeholders.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587260" y="181820"/>
            <a:ext cx="2312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Objective 2:</a:t>
            </a:r>
            <a:r>
              <a:rPr lang="en-GB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1489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803" y="0"/>
            <a:ext cx="66106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Agronomic experiments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r>
              <a:rPr lang="en-US" sz="3200" b="1" dirty="0"/>
              <a:t>Practices to optimize productivity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/>
              <a:t>Varietal selection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/>
              <a:t>Fertilizer application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/>
              <a:t>Field management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b="1" dirty="0"/>
              <a:t>Effect of biotic and abiotic stress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200" b="1" dirty="0"/>
          </a:p>
          <a:p>
            <a:pPr lvl="1"/>
            <a:r>
              <a:rPr lang="en-US" sz="3200" b="1" dirty="0"/>
              <a:t>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GB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4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684" y="1248228"/>
            <a:ext cx="64878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Varietal selections: Farmers’ participatory</a:t>
            </a:r>
          </a:p>
          <a:p>
            <a:r>
              <a:rPr lang="en-US" sz="2800" b="1" dirty="0"/>
              <a:t>	Yield and starch content</a:t>
            </a:r>
          </a:p>
          <a:p>
            <a:r>
              <a:rPr lang="en-US" sz="2800" b="1" dirty="0"/>
              <a:t>	Disease resistance </a:t>
            </a:r>
          </a:p>
          <a:p>
            <a:r>
              <a:rPr lang="en-US" sz="2800" b="1" dirty="0"/>
              <a:t>(became very important)</a:t>
            </a:r>
          </a:p>
          <a:p>
            <a:endParaRPr lang="en-US" sz="2800" b="1" dirty="0"/>
          </a:p>
          <a:p>
            <a:r>
              <a:rPr lang="en-US" sz="2800" b="1" dirty="0"/>
              <a:t>	</a:t>
            </a:r>
          </a:p>
          <a:p>
            <a:endParaRPr lang="en-US" sz="2800" b="1" dirty="0"/>
          </a:p>
          <a:p>
            <a:endParaRPr lang="en-US" sz="2800" b="1" dirty="0"/>
          </a:p>
          <a:p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5086" y="14699"/>
            <a:ext cx="26507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Field days:</a:t>
            </a:r>
            <a:endParaRPr lang="en-GB" sz="4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84" y="3154680"/>
            <a:ext cx="4937760" cy="3703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14699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54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5760" y="1291765"/>
            <a:ext cx="4206240" cy="5608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6640" y="1291765"/>
            <a:ext cx="4389120" cy="36721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171" y="1291765"/>
            <a:ext cx="3422469" cy="2612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3861" y="101600"/>
            <a:ext cx="3083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Disease infection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227357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1" y="0"/>
            <a:ext cx="69728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Field management</a:t>
            </a:r>
          </a:p>
          <a:p>
            <a:endParaRPr lang="en-US" sz="4000" b="1" dirty="0"/>
          </a:p>
          <a:p>
            <a:r>
              <a:rPr lang="en-GB" sz="4000" b="1" dirty="0"/>
              <a:t>Fertilizer application: Farmers’ comments and projected benefit (economic analysis)</a:t>
            </a:r>
          </a:p>
          <a:p>
            <a:endParaRPr lang="en-US" sz="4000" b="1" dirty="0"/>
          </a:p>
          <a:p>
            <a:endParaRPr lang="en-US" sz="4000" b="1" dirty="0"/>
          </a:p>
          <a:p>
            <a:endParaRPr 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157" y="3474720"/>
            <a:ext cx="4511040" cy="3383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2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8195" y="43128"/>
            <a:ext cx="5486400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71" y="4157928"/>
            <a:ext cx="12192000" cy="2700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71" y="1926071"/>
            <a:ext cx="6359815" cy="10270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6230" y="210848"/>
            <a:ext cx="4701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Fertilizer recommendation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86843" y="1357477"/>
            <a:ext cx="4006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Understanding of NPK values, by Region</a:t>
            </a:r>
          </a:p>
        </p:txBody>
      </p:sp>
    </p:spTree>
    <p:extLst>
      <p:ext uri="{BB962C8B-B14F-4D97-AF65-F5344CB8AC3E}">
        <p14:creationId xmlns:p14="http://schemas.microsoft.com/office/powerpoint/2010/main" val="1731987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7542" y="174171"/>
            <a:ext cx="841743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Why do we need to do all these?</a:t>
            </a:r>
          </a:p>
          <a:p>
            <a:endParaRPr lang="en-US" sz="4400" dirty="0"/>
          </a:p>
          <a:p>
            <a:r>
              <a:rPr lang="en-US" sz="4400" dirty="0"/>
              <a:t>Field level economics</a:t>
            </a:r>
          </a:p>
          <a:p>
            <a:r>
              <a:rPr lang="en-US" sz="4400" dirty="0"/>
              <a:t>Scaling strategy and Business model</a:t>
            </a:r>
          </a:p>
          <a:p>
            <a:r>
              <a:rPr lang="en-US" sz="4400" dirty="0"/>
              <a:t>Production risk</a:t>
            </a:r>
          </a:p>
          <a:p>
            <a:r>
              <a:rPr lang="en-US" sz="4400" dirty="0"/>
              <a:t>Fertilizer recommendation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248219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709449"/>
              </p:ext>
            </p:extLst>
          </p:nvPr>
        </p:nvGraphicFramePr>
        <p:xfrm>
          <a:off x="1700213" y="481013"/>
          <a:ext cx="7202487" cy="635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3" imgW="5716166" imgH="5028683" progId="Word.Document.12">
                  <p:embed/>
                </p:oleObj>
              </mc:Choice>
              <mc:Fallback>
                <p:oleObj name="Document" r:id="rId3" imgW="5716166" imgH="50286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0213" y="481013"/>
                        <a:ext cx="7202487" cy="635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4936711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20ECBFC-69F7-4F53-BA98-7AC68C018687}" vid="{5184CE48-5608-464C-9448-1F58F0EE114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20ECBFC-69F7-4F53-BA98-7AC68C018687}" vid="{357EE765-EA8F-429E-99E3-274234075FBD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20ECBFC-69F7-4F53-BA98-7AC68C018687}" vid="{4B3ABAD4-70BF-4FA3-BEC7-3E1E2FBA84FD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20ECBFC-69F7-4F53-BA98-7AC68C018687}" vid="{50C505D2-D7F8-4A83-A168-EDD45995CFE5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20ECBFC-69F7-4F53-BA98-7AC68C018687}" vid="{BC6D27A1-0F8B-4AF1-BEF3-890906E11D89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20ECBFC-69F7-4F53-BA98-7AC68C018687}" vid="{A87BC9F2-2363-42A1-846D-10D9BC2615FE}"/>
    </a:ext>
  </a:extLst>
</a:theme>
</file>

<file path=ppt/theme/theme7.xml><?xml version="1.0" encoding="utf-8"?>
<a:theme xmlns:a="http://schemas.openxmlformats.org/drawingml/2006/main" name="6_Office Theme">
  <a:themeElements>
    <a:clrScheme name="CIAT">
      <a:dk1>
        <a:sysClr val="windowText" lastClr="000000"/>
      </a:dk1>
      <a:lt1>
        <a:sysClr val="window" lastClr="FFFFFF"/>
      </a:lt1>
      <a:dk2>
        <a:srgbClr val="323232"/>
      </a:dk2>
      <a:lt2>
        <a:srgbClr val="FFFFFF"/>
      </a:lt2>
      <a:accent1>
        <a:srgbClr val="3F3F3F"/>
      </a:accent1>
      <a:accent2>
        <a:srgbClr val="3F3F3F"/>
      </a:accent2>
      <a:accent3>
        <a:srgbClr val="3F3F3F"/>
      </a:accent3>
      <a:accent4>
        <a:srgbClr val="3F3F3F"/>
      </a:accent4>
      <a:accent5>
        <a:srgbClr val="3F3F3F"/>
      </a:accent5>
      <a:accent6>
        <a:srgbClr val="3F3F3F"/>
      </a:accent6>
      <a:hlink>
        <a:srgbClr val="3F3F3F"/>
      </a:hlink>
      <a:folHlink>
        <a:srgbClr val="3F3F3F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FE60F57-65D9-49EA-B53F-2EA18A88DB4C}" vid="{086502CA-E361-4466-8815-F77DBE90303B}"/>
    </a:ext>
  </a:extLst>
</a:theme>
</file>

<file path=ppt/theme/theme8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CCE13634503544802E82050425161A" ma:contentTypeVersion="1" ma:contentTypeDescription="Create a new document." ma:contentTypeScope="" ma:versionID="83c9f07e070c4866dc8f9013fef3f0ca">
  <xsd:schema xmlns:xsd="http://www.w3.org/2001/XMLSchema" xmlns:xs="http://www.w3.org/2001/XMLSchema" xmlns:p="http://schemas.microsoft.com/office/2006/metadata/properties" xmlns:ns2="e8d75344-758f-4099-8b96-254d9b2933f5" targetNamespace="http://schemas.microsoft.com/office/2006/metadata/properties" ma:root="true" ma:fieldsID="20a77a42957a06ca9de43b3ff7bdccf2" ns2:_="">
    <xsd:import namespace="e8d75344-758f-4099-8b96-254d9b2933f5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75344-758f-4099-8b96-254d9b2933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FD4120-A350-4E89-BC1A-644E3C8098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d75344-758f-4099-8b96-254d9b2933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A18752-2310-4435-B47D-BC49D7E80AEC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e8d75344-758f-4099-8b96-254d9b2933f5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E2A3594-AC1A-460F-B419-9FAD7158D5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CIAT50_Widescreen PPT_2017</Template>
  <TotalTime>33230</TotalTime>
  <Words>155</Words>
  <Application>Microsoft Macintosh PowerPoint</Application>
  <PresentationFormat>Widescreen</PresentationFormat>
  <Paragraphs>36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Wingdings 3</vt:lpstr>
      <vt:lpstr>3_Office Theme</vt:lpstr>
      <vt:lpstr>4_Office Theme</vt:lpstr>
      <vt:lpstr>5_Office Theme</vt:lpstr>
      <vt:lpstr>1_Office Theme</vt:lpstr>
      <vt:lpstr>2_Office Theme</vt:lpstr>
      <vt:lpstr>Office Theme</vt:lpstr>
      <vt:lpstr>6_Office Theme</vt:lpstr>
      <vt:lpstr>Wisp</vt:lpstr>
      <vt:lpstr>Document</vt:lpstr>
      <vt:lpstr>AGRONOMY AND ECONOMIC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Mejia C, Maria Fernanda (CIAT)</dc:creator>
  <cp:lastModifiedBy>Dominic Smith</cp:lastModifiedBy>
  <cp:revision>374</cp:revision>
  <cp:lastPrinted>2019-07-04T04:41:03Z</cp:lastPrinted>
  <dcterms:created xsi:type="dcterms:W3CDTF">2017-01-11T14:22:50Z</dcterms:created>
  <dcterms:modified xsi:type="dcterms:W3CDTF">2019-07-04T04:41:31Z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0x0101001CCCE13634503544802E82050425161A</vt:lpwstr>
  </property>
</Properties>
</file>