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3" r:id="rId7"/>
    <p:sldId id="264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605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959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658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430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530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016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183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938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783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977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095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D5B93-7965-4D14-806B-5CC19E576F4F}" type="datetimeFigureOut">
              <a:rPr lang="th-TH" smtClean="0"/>
              <a:t>05/01/61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CB016-A1C3-40EF-932E-142D53CF618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974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1.xls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152" y="141277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o-LA" sz="3200" b="1" dirty="0" smtClean="0">
                <a:solidFill>
                  <a:srgbClr val="FFC000"/>
                </a:solidFill>
                <a:latin typeface="Saysettha OT" pitchFamily="34" charset="-34"/>
                <a:cs typeface="Saysettha OT" pitchFamily="34" charset="-34"/>
              </a:rPr>
              <a:t>ການນຳໃຊ້ຝຸ່ນທີ່ເມາະສົມເພື່ອເພີ່ຜົນຜະລິດແລະ ຮັກສາຄວາມອຸດົມສົມບູນຂອງດິນ</a:t>
            </a:r>
            <a:endParaRPr lang="th-TH" sz="3200" b="1" dirty="0">
              <a:solidFill>
                <a:srgbClr val="FFC000"/>
              </a:solidFill>
              <a:latin typeface="Saysettha OT" pitchFamily="34" charset="-34"/>
              <a:cs typeface="Saysettha OT" pitchFamily="34" charset="-34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6541" y="116632"/>
            <a:ext cx="8846516" cy="735503"/>
            <a:chOff x="52387" y="24534"/>
            <a:chExt cx="8846516" cy="735503"/>
          </a:xfrm>
        </p:grpSpPr>
        <p:pic>
          <p:nvPicPr>
            <p:cNvPr id="2050" name="Picture 2" descr="C:\Users\ddcom\Pictures\aciar_govt_inline_370_0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7103" y="24534"/>
              <a:ext cx="2690756" cy="6633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New_logo NAFR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87" y="56848"/>
              <a:ext cx="703189" cy="703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2" y="24534"/>
              <a:ext cx="1158551" cy="663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14033" y="295243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o-LA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ysettha OT" pitchFamily="34" charset="-34"/>
                <a:cs typeface="Saysettha OT" pitchFamily="34" charset="-34"/>
              </a:rPr>
              <a:t>ການ</a:t>
            </a:r>
            <a:r>
              <a:rPr lang="lo-LA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Saysettha OT" pitchFamily="34" charset="-34"/>
                <a:cs typeface="Saysettha OT" pitchFamily="34" charset="-34"/>
              </a:rPr>
              <a:t>ເຝຶກອົບຮົມຂອງໂຄງການ ຄົ້ນຄວ້າລະບົບການຜະລິດ ແລະ </a:t>
            </a:r>
            <a:r>
              <a:rPr lang="lo-LA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ysettha OT" pitchFamily="34" charset="-34"/>
                <a:cs typeface="Saysettha OT" pitchFamily="34" charset="-34"/>
              </a:rPr>
              <a:t>ການຕະຫຼາດມັນຕົ້ນ, ສຄກປຊ ລະຫວ່າງ 21-22 ເມສາ2016</a:t>
            </a:r>
            <a:endParaRPr lang="th-TH" sz="2400" dirty="0">
              <a:solidFill>
                <a:schemeClr val="tx2">
                  <a:lumMod val="60000"/>
                  <a:lumOff val="40000"/>
                </a:schemeClr>
              </a:solidFill>
              <a:latin typeface="Saysettha OT" pitchFamily="34" charset="-34"/>
              <a:cs typeface="Saysettha OT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92394" y="5229200"/>
            <a:ext cx="39890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o-LA" dirty="0" smtClean="0">
                <a:latin typeface="Saysettha OT" pitchFamily="34" charset="-34"/>
                <a:cs typeface="Saysettha OT" pitchFamily="34" charset="-34"/>
              </a:rPr>
              <a:t>ພັນທະສິນ ຄັນທະ</a:t>
            </a:r>
            <a:r>
              <a:rPr lang="lo-LA" dirty="0" smtClean="0">
                <a:latin typeface="Saysettha OT" pitchFamily="34" charset="-34"/>
                <a:cs typeface="Saysettha OT" pitchFamily="34" charset="-34"/>
              </a:rPr>
              <a:t>ວົງ</a:t>
            </a:r>
            <a:endParaRPr lang="lo-LA" dirty="0" smtClean="0">
              <a:latin typeface="Saysettha OT" pitchFamily="34" charset="-34"/>
              <a:cs typeface="Saysettha OT" pitchFamily="34" charset="-34"/>
            </a:endParaRPr>
          </a:p>
          <a:p>
            <a:r>
              <a:rPr lang="en-US" dirty="0" smtClean="0">
                <a:latin typeface="Saysettha OT" pitchFamily="34" charset="-34"/>
                <a:cs typeface="Saysettha OT" pitchFamily="34" charset="-34"/>
              </a:rPr>
              <a:t>Tin </a:t>
            </a:r>
            <a:r>
              <a:rPr lang="en-US" dirty="0" err="1" smtClean="0">
                <a:latin typeface="Saysettha OT" pitchFamily="34" charset="-34"/>
                <a:cs typeface="Saysettha OT" pitchFamily="34" charset="-34"/>
              </a:rPr>
              <a:t>Muang</a:t>
            </a:r>
            <a:r>
              <a:rPr lang="en-US" dirty="0" smtClean="0">
                <a:latin typeface="Saysettha OT" pitchFamily="34" charset="-34"/>
                <a:cs typeface="Saysettha OT" pitchFamily="34" charset="-34"/>
              </a:rPr>
              <a:t> Aye</a:t>
            </a:r>
            <a:endParaRPr lang="th-TH" dirty="0">
              <a:latin typeface="Saysettha OT" pitchFamily="34" charset="-34"/>
              <a:cs typeface="Saysettha OT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8907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>
          <a:xfrm>
            <a:off x="243144" y="116632"/>
            <a:ext cx="8900855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2800" b="1" dirty="0" smtClean="0">
                <a:cs typeface="Arial" pitchFamily="34" charset="0"/>
              </a:rPr>
              <a:t>Tuber yield decreased at the 3rd cultivation in the ‘no application’ treatment due to small-sized tuber</a:t>
            </a:r>
            <a:r>
              <a:rPr lang="en-US" altLang="ja-JP" sz="2800" b="1" dirty="0" smtClean="0">
                <a:cs typeface="Arial" pitchFamily="34" charset="0"/>
              </a:rPr>
              <a:t>s</a:t>
            </a:r>
            <a:r>
              <a:rPr lang="en-US" sz="2800" b="1" dirty="0" smtClean="0">
                <a:cs typeface="Arial" pitchFamily="34" charset="0"/>
              </a:rPr>
              <a:t>.</a:t>
            </a:r>
            <a:endParaRPr lang="en-US" sz="28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174" y="1030563"/>
            <a:ext cx="6283466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27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4"/>
          <p:cNvSpPr txBox="1">
            <a:spLocks/>
          </p:cNvSpPr>
          <p:nvPr/>
        </p:nvSpPr>
        <p:spPr>
          <a:xfrm>
            <a:off x="4127847" y="4778224"/>
            <a:ext cx="4520853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Enhancement of K, Mg, and Ca is recommended. 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04" y="1058634"/>
            <a:ext cx="3600000" cy="27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199" y="1059775"/>
            <a:ext cx="3600000" cy="27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67" y="4005064"/>
            <a:ext cx="3600000" cy="27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ontent Placeholder 4"/>
          <p:cNvSpPr txBox="1">
            <a:spLocks/>
          </p:cNvSpPr>
          <p:nvPr/>
        </p:nvSpPr>
        <p:spPr>
          <a:xfrm>
            <a:off x="4156318" y="5830250"/>
            <a:ext cx="4652965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altLang="ja-JP" sz="1800" b="1" dirty="0" smtClean="0">
                <a:latin typeface="Arial" pitchFamily="34" charset="0"/>
                <a:cs typeface="Arial" pitchFamily="34" charset="0"/>
              </a:rPr>
              <a:t>Other properties are not at limiting levels;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altLang="ja-JP" sz="1800" b="1" dirty="0" smtClean="0">
                <a:latin typeface="Arial" pitchFamily="34" charset="0"/>
                <a:cs typeface="Arial" pitchFamily="34" charset="0"/>
              </a:rPr>
              <a:t>pH (4.8-4.9),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T-C (8.5-9.4 g/kg),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T-N (0.88-0.92 g/kg), ava-P (18-22 mg/kg)</a:t>
            </a:r>
            <a:endParaRPr lang="en-US" sz="1800" dirty="0"/>
          </a:p>
        </p:txBody>
      </p:sp>
      <p:graphicFrame>
        <p:nvGraphicFramePr>
          <p:cNvPr id="15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3215"/>
              </p:ext>
            </p:extLst>
          </p:nvPr>
        </p:nvGraphicFramePr>
        <p:xfrm>
          <a:off x="5072765" y="4113125"/>
          <a:ext cx="1769715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39"/>
                <a:gridCol w="1584176"/>
              </a:tblGrid>
              <a:tr h="180000"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Soil condition for 2012/13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Soil condition for 2013/14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000"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Soil condition for 2014/15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6" name="直線コネクタ 4"/>
          <p:cNvCxnSpPr/>
          <p:nvPr/>
        </p:nvCxnSpPr>
        <p:spPr>
          <a:xfrm>
            <a:off x="4989890" y="3341878"/>
            <a:ext cx="28440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928355" y="3315212"/>
            <a:ext cx="28440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895374" y="6037001"/>
            <a:ext cx="28440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7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773905"/>
              </p:ext>
            </p:extLst>
          </p:nvPr>
        </p:nvGraphicFramePr>
        <p:xfrm>
          <a:off x="1259632" y="1052737"/>
          <a:ext cx="7488832" cy="54726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570960"/>
                <a:gridCol w="1917872"/>
              </a:tblGrid>
              <a:tr h="6779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Location/Soil/System</a:t>
                      </a:r>
                      <a:endParaRPr lang="en-US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N: P</a:t>
                      </a:r>
                      <a:r>
                        <a:rPr lang="en-US" sz="1600" b="1" baseline="-250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r>
                        <a:rPr lang="en-US" sz="1600" b="1" baseline="-250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: K</a:t>
                      </a:r>
                      <a:r>
                        <a:rPr lang="en-US" sz="1600" b="1" baseline="-250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 (kg/ha)</a:t>
                      </a:r>
                      <a:endParaRPr lang="en-US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  <a:tr h="4358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Nanning, Guangxi, China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100:50:100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  <a:tr h="4358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Danzhou</a:t>
                      </a:r>
                      <a:r>
                        <a:rPr lang="en-US" sz="1600" dirty="0">
                          <a:effectLst/>
                        </a:rPr>
                        <a:t>, Hainan, China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200:100:200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  <a:tr h="4358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Thiruvananthapuram, Kerala, India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100: 50:100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  <a:tr h="4358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Tamanbogo</a:t>
                      </a:r>
                      <a:r>
                        <a:rPr lang="en-US" sz="1600" dirty="0">
                          <a:effectLst/>
                        </a:rPr>
                        <a:t>, Lampung, Indonesia / cassava mono crop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90:25:90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  <a:tr h="4358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Tamanbogo</a:t>
                      </a:r>
                      <a:r>
                        <a:rPr lang="en-US" sz="1600" dirty="0">
                          <a:effectLst/>
                        </a:rPr>
                        <a:t>, Lampung, Indonesia / intercropped cassava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90:50:90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  <a:tr h="4358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Baybay</a:t>
                      </a:r>
                      <a:r>
                        <a:rPr lang="en-US" sz="1600" dirty="0">
                          <a:effectLst/>
                        </a:rPr>
                        <a:t>, Leyte, Philippine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60:90: 60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  <a:tr h="4358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Ubay</a:t>
                      </a:r>
                      <a:r>
                        <a:rPr lang="en-US" sz="1600" dirty="0">
                          <a:effectLst/>
                        </a:rPr>
                        <a:t>, Bohol, Philippine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120:60:120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  <a:tr h="4358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La Granja, Negros Occidental, Philippine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100: 50:50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  <a:tr h="4358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Hung </a:t>
                      </a:r>
                      <a:r>
                        <a:rPr lang="en-US" sz="1600" dirty="0" err="1">
                          <a:effectLst/>
                        </a:rPr>
                        <a:t>Loc</a:t>
                      </a:r>
                      <a:r>
                        <a:rPr lang="en-US" sz="1600" dirty="0">
                          <a:effectLst/>
                        </a:rPr>
                        <a:t> Center, Dong </a:t>
                      </a:r>
                      <a:r>
                        <a:rPr lang="en-US" sz="1600" dirty="0" err="1">
                          <a:effectLst/>
                        </a:rPr>
                        <a:t>Nai</a:t>
                      </a:r>
                      <a:r>
                        <a:rPr lang="en-US" sz="1600" dirty="0">
                          <a:effectLst/>
                        </a:rPr>
                        <a:t>, Vietnam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80:40:80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  <a:tr h="4358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Serdang</a:t>
                      </a:r>
                      <a:r>
                        <a:rPr lang="en-US" sz="1600" dirty="0">
                          <a:effectLst/>
                        </a:rPr>
                        <a:t>, Malaysia / mineral soils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60: 30:160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  <a:tr h="4358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Thailand / most cassava soils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100: 50:100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56" marR="51956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400" y="0"/>
            <a:ext cx="7772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Optimum fertilizer application for cassava production in various locations, soils, and systems in Asia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27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776" y="162880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2564904"/>
            <a:ext cx="64087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o-LA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aysettha OT" pitchFamily="34" charset="-34"/>
                <a:cs typeface="Saysettha OT" pitchFamily="34" charset="-34"/>
              </a:rPr>
              <a:t>ຂອບໃຈ</a:t>
            </a:r>
            <a:endParaRPr lang="th-TH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aysettha OT" pitchFamily="34" charset="-34"/>
              <a:cs typeface="Saysettha OT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827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6" y="895861"/>
            <a:ext cx="5017501" cy="387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Content Placeholder 4"/>
          <p:cNvSpPr txBox="1">
            <a:spLocks/>
          </p:cNvSpPr>
          <p:nvPr/>
        </p:nvSpPr>
        <p:spPr>
          <a:xfrm rot="16200000">
            <a:off x="516829" y="2549131"/>
            <a:ext cx="2837742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 smtClean="0">
                <a:latin typeface="Arial" pitchFamily="34" charset="0"/>
                <a:cs typeface="Arial" pitchFamily="34" charset="0"/>
              </a:rPr>
              <a:t>Harvest area (1,000 ha)</a:t>
            </a:r>
            <a:endParaRPr lang="en-US" sz="1800" dirty="0"/>
          </a:p>
        </p:txBody>
      </p:sp>
      <p:sp>
        <p:nvSpPr>
          <p:cNvPr id="50" name="Content Placeholder 4"/>
          <p:cNvSpPr txBox="1">
            <a:spLocks/>
          </p:cNvSpPr>
          <p:nvPr/>
        </p:nvSpPr>
        <p:spPr>
          <a:xfrm rot="16200000">
            <a:off x="6291424" y="2503233"/>
            <a:ext cx="2313897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 smtClean="0">
                <a:latin typeface="Arial" pitchFamily="34" charset="0"/>
                <a:cs typeface="Arial" pitchFamily="34" charset="0"/>
              </a:rPr>
              <a:t>Tuber yield (t/ha)</a:t>
            </a:r>
            <a:endParaRPr lang="en-US" sz="1800" dirty="0"/>
          </a:p>
        </p:txBody>
      </p:sp>
      <p:sp>
        <p:nvSpPr>
          <p:cNvPr id="51" name="Content Placeholder 4"/>
          <p:cNvSpPr txBox="1">
            <a:spLocks/>
          </p:cNvSpPr>
          <p:nvPr/>
        </p:nvSpPr>
        <p:spPr>
          <a:xfrm>
            <a:off x="1923136" y="5047804"/>
            <a:ext cx="5991684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Tuber yield in farmer fields   varied 12-47 t/ha </a:t>
            </a: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(survey, NAFRI-JIRCAS, 2013-15).</a:t>
            </a:r>
            <a:endParaRPr lang="en-US" sz="2000" baseline="30000" dirty="0"/>
          </a:p>
        </p:txBody>
      </p:sp>
      <p:sp>
        <p:nvSpPr>
          <p:cNvPr id="52" name="TextBox 51"/>
          <p:cNvSpPr txBox="1"/>
          <p:nvPr/>
        </p:nvSpPr>
        <p:spPr>
          <a:xfrm>
            <a:off x="1923135" y="6010382"/>
            <a:ext cx="5691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Yield variation may cause by  field management, </a:t>
            </a:r>
            <a:r>
              <a:rPr lang="en-US" sz="2400" dirty="0" smtClean="0">
                <a:solidFill>
                  <a:srgbClr val="FF0000"/>
                </a:solidFill>
              </a:rPr>
              <a:t>soil fertility </a:t>
            </a:r>
            <a:r>
              <a:rPr lang="en-US" sz="2400" dirty="0" smtClean="0">
                <a:solidFill>
                  <a:srgbClr val="00B050"/>
                </a:solidFill>
              </a:rPr>
              <a:t>and varieties. 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9329" y="188448"/>
            <a:ext cx="5359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+mj-lt"/>
              </a:rPr>
              <a:t>Current cassava production in Laos</a:t>
            </a:r>
            <a:endParaRPr lang="th-TH" b="1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00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86397" y="5949280"/>
            <a:ext cx="9036496" cy="735503"/>
            <a:chOff x="52387" y="24534"/>
            <a:chExt cx="8846516" cy="735503"/>
          </a:xfrm>
        </p:grpSpPr>
        <p:pic>
          <p:nvPicPr>
            <p:cNvPr id="8" name="Picture 2" descr="C:\Users\ddcom\Pictures\aciar_govt_inline_370_0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7103" y="24534"/>
              <a:ext cx="2690756" cy="6633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New_logo NAFR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87" y="56848"/>
              <a:ext cx="703189" cy="703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2" y="24534"/>
              <a:ext cx="1158551" cy="663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 rot="10800000" flipV="1">
            <a:off x="684213" y="836613"/>
            <a:ext cx="7775575" cy="50784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en-US" altLang="en-US" sz="3600" b="1" dirty="0">
                <a:solidFill>
                  <a:srgbClr val="B939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</a:rPr>
              <a:t>Existing generalizations concerning cassava are either false or half-truths.</a:t>
            </a:r>
          </a:p>
          <a:p>
            <a:pPr algn="ctr" eaLnBrk="0" hangingPunct="0">
              <a:defRPr/>
            </a:pPr>
            <a:endParaRPr lang="en-US" altLang="en-US" sz="3600" b="1" dirty="0">
              <a:solidFill>
                <a:srgbClr val="B939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itchFamily="34" charset="0"/>
            </a:endParaRPr>
          </a:p>
          <a:p>
            <a:pPr algn="ctr" eaLnBrk="0" hangingPunct="0">
              <a:defRPr/>
            </a:pPr>
            <a:r>
              <a:rPr lang="en-US" altLang="en-US" sz="3600" b="1" dirty="0">
                <a:solidFill>
                  <a:srgbClr val="B939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</a:rPr>
              <a:t>Scientific misconceptions:</a:t>
            </a:r>
          </a:p>
          <a:p>
            <a:pPr algn="ctr" eaLnBrk="0" hangingPunct="0">
              <a:defRPr/>
            </a:pPr>
            <a:endParaRPr lang="en-US" altLang="en-US" sz="3600" b="1" dirty="0">
              <a:solidFill>
                <a:srgbClr val="B939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itchFamily="34" charset="0"/>
            </a:endParaRPr>
          </a:p>
          <a:p>
            <a:pPr algn="ctr" eaLnBrk="0" hangingPunct="0">
              <a:defRPr/>
            </a:pPr>
            <a:r>
              <a:rPr lang="en-US" altLang="en-US" sz="3600" b="1" dirty="0">
                <a:solidFill>
                  <a:srgbClr val="B939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</a:rPr>
              <a:t> “Cassava degrades the soils” </a:t>
            </a:r>
          </a:p>
          <a:p>
            <a:pPr algn="ctr" eaLnBrk="0" hangingPunct="0">
              <a:defRPr/>
            </a:pPr>
            <a:r>
              <a:rPr lang="en-US" altLang="en-US" sz="3600" b="1" dirty="0">
                <a:solidFill>
                  <a:srgbClr val="B939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</a:rPr>
              <a:t>and </a:t>
            </a:r>
          </a:p>
          <a:p>
            <a:pPr algn="ctr" eaLnBrk="0" hangingPunct="0">
              <a:defRPr/>
            </a:pPr>
            <a:r>
              <a:rPr lang="en-US" altLang="en-US" sz="3600" b="1" dirty="0">
                <a:solidFill>
                  <a:srgbClr val="B939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</a:rPr>
              <a:t>“cassava does not need to apply fertilizers”</a:t>
            </a:r>
          </a:p>
        </p:txBody>
      </p:sp>
    </p:spTree>
    <p:extLst>
      <p:ext uri="{BB962C8B-B14F-4D97-AF65-F5344CB8AC3E}">
        <p14:creationId xmlns:p14="http://schemas.microsoft.com/office/powerpoint/2010/main" val="222869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86397" y="5949280"/>
            <a:ext cx="9036496" cy="735503"/>
            <a:chOff x="52387" y="24534"/>
            <a:chExt cx="8846516" cy="735503"/>
          </a:xfrm>
        </p:grpSpPr>
        <p:pic>
          <p:nvPicPr>
            <p:cNvPr id="8" name="Picture 2" descr="C:\Users\ddcom\Pictures\aciar_govt_inline_370_0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7103" y="24534"/>
              <a:ext cx="2690756" cy="6633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New_logo NAFR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387" y="56848"/>
              <a:ext cx="703189" cy="703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352" y="24534"/>
              <a:ext cx="1158551" cy="663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50825" y="175646"/>
            <a:ext cx="84963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en-US" altLang="en-US" sz="2400" dirty="0" smtClean="0">
                <a:latin typeface="Saysettha OT" pitchFamily="34" charset="-34"/>
                <a:cs typeface="Saysettha OT" pitchFamily="34" charset="-34"/>
              </a:rPr>
              <a:t>Farmers usually grow cassava on the </a:t>
            </a:r>
            <a:r>
              <a:rPr lang="en-US" altLang="en-US" sz="2400" dirty="0" smtClean="0">
                <a:solidFill>
                  <a:srgbClr val="C00000"/>
                </a:solidFill>
                <a:latin typeface="Saysettha OT" pitchFamily="34" charset="-34"/>
                <a:cs typeface="Saysettha OT" pitchFamily="34" charset="-34"/>
              </a:rPr>
              <a:t>poorer soils, without irrigation and with limited application of purchased inputs.</a:t>
            </a:r>
          </a:p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endParaRPr lang="en-AU" altLang="en-US" sz="2400" dirty="0" smtClean="0">
              <a:latin typeface="Saysettha OT" pitchFamily="34" charset="-34"/>
              <a:cs typeface="Saysettha OT" pitchFamily="34" charset="-34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en-AU" altLang="en-US" sz="2400" dirty="0" smtClean="0">
                <a:latin typeface="Saysettha OT" pitchFamily="34" charset="-34"/>
                <a:cs typeface="Saysettha OT" pitchFamily="34" charset="-34"/>
              </a:rPr>
              <a:t>It</a:t>
            </a:r>
            <a:r>
              <a:rPr lang="en-US" altLang="en-US" sz="2400" dirty="0" smtClean="0">
                <a:latin typeface="Saysettha OT" pitchFamily="34" charset="-34"/>
                <a:cs typeface="Saysettha OT" pitchFamily="34" charset="-34"/>
              </a:rPr>
              <a:t> </a:t>
            </a:r>
            <a:r>
              <a:rPr lang="en-US" altLang="en-US" sz="2400" dirty="0">
                <a:latin typeface="Saysettha OT" pitchFamily="34" charset="-34"/>
                <a:cs typeface="Saysettha OT" pitchFamily="34" charset="-34"/>
              </a:rPr>
              <a:t>can be found producing moderate yields where many crops simply fail due to the low pH </a:t>
            </a:r>
            <a:r>
              <a:rPr lang="en-US" altLang="en-US" sz="2400" dirty="0" smtClean="0">
                <a:latin typeface="Saysettha OT" pitchFamily="34" charset="-34"/>
                <a:cs typeface="Saysettha OT" pitchFamily="34" charset="-34"/>
              </a:rPr>
              <a:t>(4-4.5) and </a:t>
            </a:r>
            <a:r>
              <a:rPr lang="en-US" altLang="en-US" sz="2400" dirty="0">
                <a:latin typeface="Saysettha OT" pitchFamily="34" charset="-34"/>
                <a:cs typeface="Saysettha OT" pitchFamily="34" charset="-34"/>
              </a:rPr>
              <a:t>high levels of </a:t>
            </a:r>
            <a:r>
              <a:rPr lang="en-US" altLang="en-US" sz="2400" dirty="0" smtClean="0">
                <a:latin typeface="Saysettha OT" pitchFamily="34" charset="-34"/>
                <a:cs typeface="Saysettha OT" pitchFamily="34" charset="-34"/>
              </a:rPr>
              <a:t>aluminum saturation (80%)</a:t>
            </a:r>
            <a:endParaRPr lang="en-AU" altLang="en-US" sz="2400" dirty="0" smtClean="0">
              <a:latin typeface="Saysettha OT" pitchFamily="34" charset="-34"/>
              <a:cs typeface="Saysettha OT" pitchFamily="34" charset="-34"/>
            </a:endParaRPr>
          </a:p>
        </p:txBody>
      </p:sp>
      <p:pic>
        <p:nvPicPr>
          <p:cNvPr id="12" name="Picture 11" descr="Nonghed0309 200.JPG"/>
          <p:cNvPicPr>
            <a:picLocks noChangeAspect="1"/>
          </p:cNvPicPr>
          <p:nvPr/>
        </p:nvPicPr>
        <p:blipFill>
          <a:blip r:embed="rId5">
            <a:lum contrast="10000"/>
          </a:blip>
          <a:stretch>
            <a:fillRect/>
          </a:stretch>
        </p:blipFill>
        <p:spPr>
          <a:xfrm>
            <a:off x="190500" y="3213100"/>
            <a:ext cx="4381500" cy="3286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4" descr="Cassava ody april 07 461"/>
          <p:cNvPicPr>
            <a:picLocks noChangeAspect="1" noChangeArrowheads="1"/>
          </p:cNvPicPr>
          <p:nvPr/>
        </p:nvPicPr>
        <p:blipFill>
          <a:blip r:embed="rId6">
            <a:lum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3213100"/>
            <a:ext cx="4418013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34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28600" y="857250"/>
            <a:ext cx="8691563" cy="5695950"/>
            <a:chOff x="228600" y="857250"/>
            <a:chExt cx="8691563" cy="5695950"/>
          </a:xfrm>
        </p:grpSpPr>
        <p:sp>
          <p:nvSpPr>
            <p:cNvPr id="11" name="Line 2"/>
            <p:cNvSpPr>
              <a:spLocks noChangeShapeType="1"/>
            </p:cNvSpPr>
            <p:nvPr/>
          </p:nvSpPr>
          <p:spPr bwMode="auto">
            <a:xfrm>
              <a:off x="3005138" y="1071563"/>
              <a:ext cx="1271587" cy="774700"/>
            </a:xfrm>
            <a:prstGeom prst="line">
              <a:avLst/>
            </a:prstGeom>
            <a:noFill/>
            <a:ln w="9525">
              <a:solidFill>
                <a:srgbClr val="B9392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2" name="Line 3"/>
            <p:cNvSpPr>
              <a:spLocks noChangeShapeType="1"/>
            </p:cNvSpPr>
            <p:nvPr/>
          </p:nvSpPr>
          <p:spPr bwMode="auto">
            <a:xfrm>
              <a:off x="4276725" y="1835150"/>
              <a:ext cx="1328738" cy="884238"/>
            </a:xfrm>
            <a:prstGeom prst="line">
              <a:avLst/>
            </a:prstGeom>
            <a:noFill/>
            <a:ln w="9525">
              <a:solidFill>
                <a:srgbClr val="B9392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3" name="Line 4"/>
            <p:cNvSpPr>
              <a:spLocks noChangeShapeType="1"/>
            </p:cNvSpPr>
            <p:nvPr/>
          </p:nvSpPr>
          <p:spPr bwMode="auto">
            <a:xfrm>
              <a:off x="5568950" y="2720975"/>
              <a:ext cx="1270000" cy="295275"/>
            </a:xfrm>
            <a:prstGeom prst="line">
              <a:avLst/>
            </a:prstGeom>
            <a:noFill/>
            <a:ln w="9525">
              <a:solidFill>
                <a:srgbClr val="B9392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3005138" y="1071563"/>
              <a:ext cx="1271587" cy="830262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4276725" y="1890713"/>
              <a:ext cx="1260475" cy="1452562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5537200" y="3343275"/>
              <a:ext cx="1325563" cy="668338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2957513" y="1004888"/>
              <a:ext cx="96837" cy="111125"/>
            </a:xfrm>
            <a:custGeom>
              <a:avLst/>
              <a:gdLst>
                <a:gd name="T0" fmla="*/ 2147483647 w 36"/>
                <a:gd name="T1" fmla="*/ 0 h 36"/>
                <a:gd name="T2" fmla="*/ 2147483647 w 36"/>
                <a:gd name="T3" fmla="*/ 2147483647 h 36"/>
                <a:gd name="T4" fmla="*/ 2147483647 w 36"/>
                <a:gd name="T5" fmla="*/ 2147483647 h 36"/>
                <a:gd name="T6" fmla="*/ 0 w 36"/>
                <a:gd name="T7" fmla="*/ 2147483647 h 36"/>
                <a:gd name="T8" fmla="*/ 2147483647 w 36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36"/>
                <a:gd name="T17" fmla="*/ 36 w 36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2044700" y="3808413"/>
              <a:ext cx="15398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912938" y="3219450"/>
              <a:ext cx="3079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20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912938" y="2628900"/>
              <a:ext cx="3079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40</a:t>
              </a: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912938" y="2038350"/>
              <a:ext cx="3079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 dirty="0">
                  <a:latin typeface="Times New Roman" pitchFamily="18" charset="0"/>
                  <a:cs typeface="Times New Roman" pitchFamily="18" charset="0"/>
                </a:rPr>
                <a:t>60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1912938" y="1447800"/>
              <a:ext cx="3079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80</a:t>
              </a: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1784350" y="857250"/>
              <a:ext cx="4619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2940050" y="4191000"/>
              <a:ext cx="1539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4211638" y="4191000"/>
              <a:ext cx="1539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5503863" y="4191000"/>
              <a:ext cx="1539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6775450" y="4191000"/>
              <a:ext cx="1539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6015038" y="1798638"/>
              <a:ext cx="441325" cy="3175"/>
            </a:xfrm>
            <a:prstGeom prst="line">
              <a:avLst/>
            </a:prstGeom>
            <a:noFill/>
            <a:ln w="9525">
              <a:solidFill>
                <a:srgbClr val="B9392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6573838" y="1514475"/>
              <a:ext cx="939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 dirty="0">
                  <a:latin typeface="Times New Roman" pitchFamily="18" charset="0"/>
                  <a:cs typeface="Times New Roman" pitchFamily="18" charset="0"/>
                </a:rPr>
                <a:t>cassava</a:t>
              </a:r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6015038" y="2238375"/>
              <a:ext cx="441325" cy="3175"/>
            </a:xfrm>
            <a:prstGeom prst="line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AU">
                <a:latin typeface="Arial" charset="0"/>
                <a:cs typeface="Arial" charset="0"/>
              </a:endParaRP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6557963" y="1960563"/>
              <a:ext cx="137318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2400" dirty="0">
                  <a:latin typeface="Times New Roman" pitchFamily="18" charset="0"/>
                  <a:cs typeface="Times New Roman" pitchFamily="18" charset="0"/>
                </a:rPr>
                <a:t>upland rice</a:t>
              </a:r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2776538" y="4538663"/>
              <a:ext cx="43275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Years of continuous cropping</a:t>
              </a:r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 rot="16200000">
              <a:off x="-19843" y="2096294"/>
              <a:ext cx="2878137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400" dirty="0">
                  <a:latin typeface="Times New Roman" pitchFamily="18" charset="0"/>
                  <a:cs typeface="Times New Roman" pitchFamily="18" charset="0"/>
                </a:rPr>
                <a:t>Relative yield (%)</a:t>
              </a:r>
            </a:p>
          </p:txBody>
        </p:sp>
        <p:grpSp>
          <p:nvGrpSpPr>
            <p:cNvPr id="34" name="Group 34"/>
            <p:cNvGrpSpPr>
              <a:grpSpLocks/>
            </p:cNvGrpSpPr>
            <p:nvPr/>
          </p:nvGrpSpPr>
          <p:grpSpPr bwMode="auto">
            <a:xfrm>
              <a:off x="2239963" y="1060450"/>
              <a:ext cx="5235575" cy="3108325"/>
              <a:chOff x="1695" y="914"/>
              <a:chExt cx="3711" cy="1958"/>
            </a:xfrm>
          </p:grpSpPr>
          <p:sp>
            <p:nvSpPr>
              <p:cNvPr id="35" name="Line 35"/>
              <p:cNvSpPr>
                <a:spLocks noChangeShapeType="1"/>
              </p:cNvSpPr>
              <p:nvPr/>
            </p:nvSpPr>
            <p:spPr bwMode="auto">
              <a:xfrm>
                <a:off x="1788" y="914"/>
                <a:ext cx="2" cy="18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" name="Line 36"/>
              <p:cNvSpPr>
                <a:spLocks noChangeShapeType="1"/>
              </p:cNvSpPr>
              <p:nvPr/>
            </p:nvSpPr>
            <p:spPr bwMode="auto">
              <a:xfrm>
                <a:off x="1695" y="2773"/>
                <a:ext cx="93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7" name="Line 37"/>
              <p:cNvSpPr>
                <a:spLocks noChangeShapeType="1"/>
              </p:cNvSpPr>
              <p:nvPr/>
            </p:nvSpPr>
            <p:spPr bwMode="auto">
              <a:xfrm>
                <a:off x="1695" y="2401"/>
                <a:ext cx="93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8" name="Line 38"/>
              <p:cNvSpPr>
                <a:spLocks noChangeShapeType="1"/>
              </p:cNvSpPr>
              <p:nvPr/>
            </p:nvSpPr>
            <p:spPr bwMode="auto">
              <a:xfrm>
                <a:off x="1695" y="1658"/>
                <a:ext cx="93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9" name="Line 39"/>
              <p:cNvSpPr>
                <a:spLocks noChangeShapeType="1"/>
              </p:cNvSpPr>
              <p:nvPr/>
            </p:nvSpPr>
            <p:spPr bwMode="auto">
              <a:xfrm>
                <a:off x="1695" y="1286"/>
                <a:ext cx="93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40" name="Line 40"/>
              <p:cNvSpPr>
                <a:spLocks noChangeShapeType="1"/>
              </p:cNvSpPr>
              <p:nvPr/>
            </p:nvSpPr>
            <p:spPr bwMode="auto">
              <a:xfrm>
                <a:off x="1695" y="914"/>
                <a:ext cx="93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41" name="Line 41"/>
              <p:cNvSpPr>
                <a:spLocks noChangeShapeType="1"/>
              </p:cNvSpPr>
              <p:nvPr/>
            </p:nvSpPr>
            <p:spPr bwMode="auto">
              <a:xfrm>
                <a:off x="1788" y="2773"/>
                <a:ext cx="3618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42" name="Line 42"/>
              <p:cNvSpPr>
                <a:spLocks noChangeShapeType="1"/>
              </p:cNvSpPr>
              <p:nvPr/>
            </p:nvSpPr>
            <p:spPr bwMode="auto">
              <a:xfrm flipV="1">
                <a:off x="4042" y="2773"/>
                <a:ext cx="2" cy="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43" name="Line 43"/>
              <p:cNvSpPr>
                <a:spLocks noChangeShapeType="1"/>
              </p:cNvSpPr>
              <p:nvPr/>
            </p:nvSpPr>
            <p:spPr bwMode="auto">
              <a:xfrm flipV="1">
                <a:off x="4964" y="2773"/>
                <a:ext cx="2" cy="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44" name="Line 44"/>
              <p:cNvSpPr>
                <a:spLocks noChangeShapeType="1"/>
              </p:cNvSpPr>
              <p:nvPr/>
            </p:nvSpPr>
            <p:spPr bwMode="auto">
              <a:xfrm>
                <a:off x="1699" y="2038"/>
                <a:ext cx="93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45" name="Line 45"/>
              <p:cNvSpPr>
                <a:spLocks noChangeShapeType="1"/>
              </p:cNvSpPr>
              <p:nvPr/>
            </p:nvSpPr>
            <p:spPr bwMode="auto">
              <a:xfrm>
                <a:off x="2232" y="27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6" name="Line 46"/>
              <p:cNvSpPr>
                <a:spLocks noChangeShapeType="1"/>
              </p:cNvSpPr>
              <p:nvPr/>
            </p:nvSpPr>
            <p:spPr bwMode="auto">
              <a:xfrm>
                <a:off x="3136" y="27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47" name="Rectangle 2"/>
            <p:cNvSpPr>
              <a:spLocks noChangeArrowheads="1"/>
            </p:cNvSpPr>
            <p:nvPr/>
          </p:nvSpPr>
          <p:spPr bwMode="auto">
            <a:xfrm>
              <a:off x="228600" y="5295900"/>
              <a:ext cx="8691563" cy="1257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2000" i="1" dirty="0">
                  <a:latin typeface="Times New Roman" pitchFamily="18" charset="0"/>
                  <a:cs typeface="Times New Roman" pitchFamily="18" charset="0"/>
                </a:rPr>
                <a:t>Yield reduction of upland rice and cassava due to fertility decline as a </a:t>
              </a:r>
            </a:p>
            <a:p>
              <a:pPr algn="ctr" eaLnBrk="0" hangingPunct="0"/>
              <a:r>
                <a:rPr lang="en-US" altLang="en-US" sz="2000" i="1" dirty="0">
                  <a:latin typeface="Times New Roman" pitchFamily="18" charset="0"/>
                  <a:cs typeface="Times New Roman" pitchFamily="18" charset="0"/>
                </a:rPr>
                <a:t>                result of continuous cropping without fertilizer application. </a:t>
              </a:r>
            </a:p>
            <a:p>
              <a:pPr algn="ctr" eaLnBrk="0" hangingPunct="0"/>
              <a:r>
                <a:rPr lang="en-US" altLang="en-US" sz="2000" i="1" dirty="0">
                  <a:latin typeface="Times New Roman" pitchFamily="18" charset="0"/>
                  <a:cs typeface="Times New Roman" pitchFamily="18" charset="0"/>
                </a:rPr>
                <a:t>               100% corresponds to 18.9 t/ha of fresh cassava roots and 2.55 t/ha of rice.</a:t>
              </a:r>
            </a:p>
            <a:p>
              <a:pPr algn="ctr" eaLnBrk="0" hangingPunct="0"/>
              <a:r>
                <a:rPr lang="en-US" altLang="en-US" sz="2000" i="1" dirty="0">
                  <a:latin typeface="Times New Roman" pitchFamily="18" charset="0"/>
                  <a:cs typeface="Times New Roman" pitchFamily="18" charset="0"/>
                </a:rPr>
                <a:t>                </a:t>
              </a:r>
              <a:r>
                <a:rPr lang="en-US" altLang="en-US" sz="2000" b="1" i="1" dirty="0">
                  <a:latin typeface="Times New Roman" pitchFamily="18" charset="0"/>
                  <a:cs typeface="Times New Roman" pitchFamily="18" charset="0"/>
                </a:rPr>
                <a:t>Source:</a:t>
              </a:r>
              <a:r>
                <a:rPr lang="en-US" altLang="en-US" sz="2000" i="1" dirty="0">
                  <a:latin typeface="Times New Roman" pitchFamily="18" charset="0"/>
                  <a:cs typeface="Times New Roman" pitchFamily="18" charset="0"/>
                </a:rPr>
                <a:t> adapted from Nguyen </a:t>
              </a:r>
              <a:r>
                <a:rPr lang="en-US" altLang="en-US" sz="2000" i="1" dirty="0" err="1">
                  <a:latin typeface="Times New Roman" pitchFamily="18" charset="0"/>
                  <a:cs typeface="Times New Roman" pitchFamily="18" charset="0"/>
                </a:rPr>
                <a:t>Tu</a:t>
              </a:r>
              <a:r>
                <a:rPr lang="en-US" altLang="en-US" sz="20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000" i="1" dirty="0" err="1">
                  <a:latin typeface="Times New Roman" pitchFamily="18" charset="0"/>
                  <a:cs typeface="Times New Roman" pitchFamily="18" charset="0"/>
                </a:rPr>
                <a:t>Siem</a:t>
              </a:r>
              <a:r>
                <a:rPr lang="en-US" altLang="en-US" sz="2000" i="1" dirty="0">
                  <a:latin typeface="Times New Roman" pitchFamily="18" charset="0"/>
                  <a:cs typeface="Times New Roman" pitchFamily="18" charset="0"/>
                </a:rPr>
                <a:t>, 1992.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655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152400" y="28638"/>
            <a:ext cx="8915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Approximate classification of soil chemical characteristics according to the nutritional requirements of cassava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17912"/>
              </p:ext>
            </p:extLst>
          </p:nvPr>
        </p:nvGraphicFramePr>
        <p:xfrm>
          <a:off x="1066800" y="1066800"/>
          <a:ext cx="6934198" cy="5257799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925298"/>
                <a:gridCol w="1001780"/>
                <a:gridCol w="1001780"/>
                <a:gridCol w="1001780"/>
                <a:gridCol w="1001780"/>
                <a:gridCol w="1001780"/>
              </a:tblGrid>
              <a:tr h="2811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Soil parameter</a:t>
                      </a:r>
                      <a:r>
                        <a:rPr lang="en-US" sz="1400" b="1" u="none" strike="noStrike" baseline="30000" dirty="0">
                          <a:effectLst/>
                          <a:latin typeface="+mn-lt"/>
                        </a:rPr>
                        <a:t>1)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Very low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Low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Medium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+mn-lt"/>
                        </a:rPr>
                        <a:t>Hight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Very high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pH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&lt;3.5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3.5-4.5</a:t>
                      </a:r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4.5-7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7-8   .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Org. matter(%)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&lt;1.0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1.0-2.0</a:t>
                      </a:r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2.0-4.0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4.0-8.0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&gt;8.0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 (mg/g)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&lt;2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2-5     .</a:t>
                      </a:r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5-20   .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20-50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&gt;50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Ca (me/100 g)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&lt;0.25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0.25-1.0</a:t>
                      </a:r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1.0-5.0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&gt;5.0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Mg (me/100 g)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&lt;0.2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0.2-0.4</a:t>
                      </a:r>
                      <a:endParaRPr lang="en-US" sz="1400" b="0" i="0" u="none" strike="noStrike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0.4-1.0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&gt;1.0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 (me/100 g)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&lt;0.10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0.10-0.15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0.15-0.25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&gt;0.25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Al-saturation(%)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&lt;75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75-85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&gt;85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Na-saturation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&lt;2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2-10.0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&gt;10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Salinity (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mmhos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/cm)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&lt;2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2-10.0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 (mg/g)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&lt;20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20-40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40-70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&gt;70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B (mg/g)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&lt;0.2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0.2-0.3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0.3-1.0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1-2  .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Zn (mg/g)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&lt;0.5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0.5-1.0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1.0-5.0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5-50   .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&gt;50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Mn (mg/g)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&lt;5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5-10   .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10-100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100-250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&gt;250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Cu  (mg/g)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&lt;0.1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0.1-0.2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0.2-1.0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1-5  .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3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Fe (mg/g)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&lt;1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1-10   .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10-100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&gt;100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0928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30000" dirty="0">
                          <a:effectLst/>
                          <a:latin typeface="+mn-lt"/>
                        </a:rPr>
                        <a:t>1)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pH in H</a:t>
                      </a:r>
                      <a:r>
                        <a:rPr lang="en-US" sz="1400" u="none" strike="noStrike" baseline="-25000" dirty="0">
                          <a:effectLst/>
                          <a:latin typeface="+mn-lt"/>
                        </a:rPr>
                        <a:t>2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O: OM by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method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of 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Walkley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and Black: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38991">
                <a:tc gridSpan="5"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  <a:latin typeface="+mn-lt"/>
                        </a:rPr>
                        <a:t>Al saturation = 100 x Al (Al + Ca + Mg + K) in me/100g;</a:t>
                      </a:r>
                      <a:endParaRPr lang="it-IT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95224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 in Bray II; K, Ca, Mg and Na in 1</a:t>
                      </a:r>
                      <a:r>
                        <a:rPr lang="en-US" sz="1400" u="sng" strike="noStrike" dirty="0">
                          <a:effectLst/>
                          <a:latin typeface="+mn-lt"/>
                        </a:rPr>
                        <a:t>N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NH</a:t>
                      </a:r>
                      <a:r>
                        <a:rPr lang="en-US" sz="1400" u="none" strike="noStrike" baseline="-25000" dirty="0">
                          <a:effectLst/>
                          <a:latin typeface="+mn-lt"/>
                        </a:rPr>
                        <a:t>4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-acetate; S in Ca-phosphate;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24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 in hot water; and Cu, 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Mn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, Fe and Zn in 0.05 </a:t>
                      </a:r>
                      <a:r>
                        <a:rPr lang="en-US" sz="1400" u="sng" strike="noStrike" dirty="0">
                          <a:effectLst/>
                          <a:latin typeface="+mn-lt"/>
                        </a:rPr>
                        <a:t>N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HCI + 0.025 </a:t>
                      </a:r>
                      <a:r>
                        <a:rPr lang="en-US" sz="1400" u="sng" strike="noStrike" dirty="0">
                          <a:effectLst/>
                          <a:latin typeface="+mn-lt"/>
                        </a:rPr>
                        <a:t>N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H</a:t>
                      </a:r>
                      <a:r>
                        <a:rPr lang="en-US" sz="1400" u="none" strike="noStrike" baseline="-25000" dirty="0">
                          <a:effectLst/>
                          <a:latin typeface="+mn-lt"/>
                        </a:rPr>
                        <a:t>2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SO</a:t>
                      </a:r>
                      <a:r>
                        <a:rPr lang="en-US" sz="1400" u="none" strike="noStrike" baseline="-25000" dirty="0"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99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Source: modified from Howeler, 1996.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0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" descr="C:\Users\tmaye\Pictures\jan 2010\SDC140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5385309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Content Placeholder 2"/>
          <p:cNvSpPr txBox="1">
            <a:spLocks/>
          </p:cNvSpPr>
          <p:nvPr/>
        </p:nvSpPr>
        <p:spPr bwMode="auto">
          <a:xfrm>
            <a:off x="2743200" y="3157378"/>
            <a:ext cx="2670646" cy="1874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eaLnBrk="0" hangingPunct="0">
              <a:spcBef>
                <a:spcPct val="20000"/>
              </a:spcBef>
              <a:buAutoNum type="arabicParenR"/>
              <a:defRPr/>
            </a:pPr>
            <a:r>
              <a:rPr lang="en-US" sz="3200" b="1" dirty="0" smtClean="0">
                <a:solidFill>
                  <a:srgbClr val="B939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Nutrient depletion</a:t>
            </a:r>
          </a:p>
          <a:p>
            <a:pPr marL="514350" indent="-514350" eaLnBrk="0" hangingPunct="0">
              <a:spcBef>
                <a:spcPct val="20000"/>
              </a:spcBef>
              <a:buAutoNum type="arabicParenR"/>
              <a:defRPr/>
            </a:pPr>
            <a:r>
              <a:rPr lang="en-US" sz="3200" b="1" dirty="0" smtClean="0">
                <a:solidFill>
                  <a:srgbClr val="B939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Soil erosion</a:t>
            </a:r>
            <a:endParaRPr lang="en-US" sz="3200" b="1" dirty="0">
              <a:solidFill>
                <a:srgbClr val="B939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50" name="Content Placeholder 2"/>
          <p:cNvSpPr txBox="1">
            <a:spLocks/>
          </p:cNvSpPr>
          <p:nvPr/>
        </p:nvSpPr>
        <p:spPr bwMode="auto">
          <a:xfrm>
            <a:off x="304801" y="216840"/>
            <a:ext cx="8000999" cy="67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sz="3600" b="1" dirty="0" smtClean="0">
                <a:solidFill>
                  <a:srgbClr val="B939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Soil productivity decline mainly due to:</a:t>
            </a:r>
            <a:endParaRPr lang="en-US" sz="3600" b="1" dirty="0">
              <a:solidFill>
                <a:srgbClr val="B939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0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Object 1"/>
          <p:cNvGraphicFramePr>
            <a:graphicFrameLocks noChangeAspect="1"/>
          </p:cNvGraphicFramePr>
          <p:nvPr>
            <p:extLst/>
          </p:nvPr>
        </p:nvGraphicFramePr>
        <p:xfrm>
          <a:off x="1250198" y="337615"/>
          <a:ext cx="6321425" cy="446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hart" r:id="rId4" imgW="3686251" imgH="2485949" progId="Excel.Chart.8">
                  <p:embed/>
                </p:oleObj>
              </mc:Choice>
              <mc:Fallback>
                <p:oleObj name="Chart" r:id="rId4" imgW="3686251" imgH="248594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198" y="337615"/>
                        <a:ext cx="6321425" cy="4462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152400" y="4711005"/>
            <a:ext cx="8763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rgbClr val="40404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 smtClean="0">
                <a:solidFill>
                  <a:schemeClr val="tx1"/>
                </a:solidFill>
                <a:latin typeface="+mn-lt"/>
              </a:rPr>
              <a:t>The crop is highly responsive to nutrient application. High yielding cassava varieties are more responsive to mineral fertilizers than traditional cassava varieties. </a:t>
            </a:r>
          </a:p>
        </p:txBody>
      </p:sp>
    </p:spTree>
    <p:extLst>
      <p:ext uri="{BB962C8B-B14F-4D97-AF65-F5344CB8AC3E}">
        <p14:creationId xmlns:p14="http://schemas.microsoft.com/office/powerpoint/2010/main" val="6100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567783"/>
              </p:ext>
            </p:extLst>
          </p:nvPr>
        </p:nvGraphicFramePr>
        <p:xfrm>
          <a:off x="693738" y="1216026"/>
          <a:ext cx="7550154" cy="39259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32496"/>
                <a:gridCol w="645311"/>
                <a:gridCol w="553126"/>
                <a:gridCol w="460937"/>
                <a:gridCol w="460937"/>
                <a:gridCol w="460937"/>
                <a:gridCol w="525475"/>
                <a:gridCol w="460937"/>
                <a:gridCol w="460937"/>
                <a:gridCol w="460937"/>
                <a:gridCol w="460937"/>
                <a:gridCol w="553125"/>
                <a:gridCol w="553125"/>
                <a:gridCol w="460937"/>
              </a:tblGrid>
              <a:tr h="1200572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</a:rPr>
                        <a:t>Crop</a:t>
                      </a:r>
                      <a:endParaRPr lang="en-US" sz="1800" b="1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</a:rPr>
                        <a:t>Yield t ha</a:t>
                      </a:r>
                      <a:r>
                        <a:rPr lang="en-US" sz="1800" b="1" baseline="30000" dirty="0">
                          <a:effectLst/>
                        </a:rPr>
                        <a:t>-1</a:t>
                      </a:r>
                      <a:endParaRPr lang="en-US" sz="1800" b="1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</a:rPr>
                        <a:t>Total uptake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</a:rPr>
                        <a:t>(above-ground biomass)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</a:rPr>
                        <a:t>kg ha</a:t>
                      </a:r>
                      <a:r>
                        <a:rPr lang="en-US" sz="1800" b="1" baseline="30000" dirty="0">
                          <a:effectLst/>
                        </a:rPr>
                        <a:t>-1</a:t>
                      </a:r>
                      <a:endParaRPr lang="en-US" sz="1800" b="1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</a:rPr>
                        <a:t>Removal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</a:rPr>
                        <a:t>(crop yield)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</a:rPr>
                        <a:t>k</a:t>
                      </a:r>
                      <a:r>
                        <a:rPr lang="en-US" sz="1800" b="1" dirty="0" smtClean="0">
                          <a:effectLst/>
                        </a:rPr>
                        <a:t>g </a:t>
                      </a:r>
                      <a:r>
                        <a:rPr lang="en-US" sz="1800" b="1" dirty="0">
                          <a:effectLst/>
                        </a:rPr>
                        <a:t>t</a:t>
                      </a:r>
                      <a:r>
                        <a:rPr lang="en-US" sz="1800" b="1" baseline="30000" dirty="0">
                          <a:effectLst/>
                        </a:rPr>
                        <a:t>-1</a:t>
                      </a:r>
                      <a:endParaRPr lang="en-US" sz="1800" b="1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4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P</a:t>
                      </a:r>
                      <a:endParaRPr lang="en-US" sz="180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K</a:t>
                      </a:r>
                      <a:endParaRPr lang="en-US" sz="180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Ca</a:t>
                      </a:r>
                      <a:endParaRPr lang="en-US" sz="180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Mg</a:t>
                      </a:r>
                      <a:endParaRPr lang="en-US" sz="180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S</a:t>
                      </a:r>
                      <a:endParaRPr lang="en-US" sz="180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P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K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Ca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Mg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S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</a:tr>
              <a:tr h="6431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Cassava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r>
                        <a:rPr lang="en-US" sz="1800" dirty="0" smtClean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15</a:t>
                      </a:r>
                      <a:endParaRPr lang="en-US" sz="180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r>
                        <a:rPr lang="en-US" sz="1800" dirty="0" smtClean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r>
                        <a:rPr lang="en-US" sz="1800" dirty="0" smtClean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1.7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0.5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0.4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0.2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0.2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</a:tr>
              <a:tr h="414533">
                <a:tc gridSpan="1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effectLst/>
                        </a:rPr>
                        <a:t>Fertilizer recommendation rate for cassava (kg ha</a:t>
                      </a:r>
                      <a:r>
                        <a:rPr lang="en-US" sz="1800" b="1" baseline="30000" dirty="0">
                          <a:solidFill>
                            <a:srgbClr val="C00000"/>
                          </a:solidFill>
                          <a:effectLst/>
                        </a:rPr>
                        <a:t>-1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effectLst/>
                        </a:rPr>
                        <a:t>)</a:t>
                      </a:r>
                      <a:endParaRPr lang="en-US" sz="1800" b="1" dirty="0">
                        <a:solidFill>
                          <a:srgbClr val="C00000"/>
                        </a:solidFill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4533"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Targeted root </a:t>
                      </a:r>
                      <a:r>
                        <a:rPr lang="en-US" sz="1800" dirty="0" smtClean="0">
                          <a:effectLst/>
                        </a:rPr>
                        <a:t>yield: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N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K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Mg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4533"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effectLst/>
                          <a:latin typeface="+mn-lt"/>
                          <a:ea typeface="Cambria"/>
                          <a:cs typeface="Cordia New"/>
                        </a:rPr>
                        <a:t>12</a:t>
                      </a:r>
                      <a:r>
                        <a:rPr lang="en-US" sz="1800" b="1" baseline="0" dirty="0" smtClean="0">
                          <a:effectLst/>
                          <a:latin typeface="+mn-lt"/>
                          <a:ea typeface="Cambria"/>
                          <a:cs typeface="Cordia New"/>
                        </a:rPr>
                        <a:t> </a:t>
                      </a:r>
                      <a:r>
                        <a:rPr lang="en-US" sz="1800" b="1" dirty="0" smtClean="0">
                          <a:effectLst/>
                          <a:latin typeface="+mn-lt"/>
                        </a:rPr>
                        <a:t>t ha</a:t>
                      </a:r>
                      <a:r>
                        <a:rPr lang="en-US" sz="1800" b="1" baseline="30000" dirty="0" smtClean="0">
                          <a:effectLst/>
                          <a:latin typeface="+mn-lt"/>
                        </a:rPr>
                        <a:t>-1</a:t>
                      </a:r>
                      <a:endParaRPr lang="en-US" sz="1800" b="1" dirty="0">
                        <a:effectLst/>
                        <a:latin typeface="+mn-lt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Cambria"/>
                          <a:ea typeface="Cambria"/>
                          <a:cs typeface="Cordia New"/>
                        </a:rPr>
                        <a:t>40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Cambria"/>
                          <a:ea typeface="Cambria"/>
                          <a:cs typeface="Cordia New"/>
                        </a:rPr>
                        <a:t>8.7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Cambria"/>
                          <a:ea typeface="Cambria"/>
                          <a:cs typeface="Cordia New"/>
                        </a:rPr>
                        <a:t>16.6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Cambria"/>
                          <a:ea typeface="Cambria"/>
                          <a:cs typeface="Cordia New"/>
                        </a:rPr>
                        <a:t>3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4533"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effectLst/>
                          <a:latin typeface="+mn-lt"/>
                          <a:ea typeface="Cambria"/>
                          <a:cs typeface="Cordia New"/>
                        </a:rPr>
                        <a:t>2</a:t>
                      </a:r>
                      <a:r>
                        <a:rPr lang="en-US" sz="1800" b="1" baseline="0" dirty="0" smtClean="0">
                          <a:effectLst/>
                          <a:latin typeface="+mn-lt"/>
                          <a:ea typeface="Cambria"/>
                          <a:cs typeface="Cordia New"/>
                        </a:rPr>
                        <a:t>0 </a:t>
                      </a:r>
                      <a:r>
                        <a:rPr lang="en-US" sz="1800" b="1" dirty="0" smtClean="0">
                          <a:effectLst/>
                          <a:latin typeface="+mn-lt"/>
                        </a:rPr>
                        <a:t>t ha</a:t>
                      </a:r>
                      <a:r>
                        <a:rPr lang="en-US" sz="1800" b="1" baseline="30000" dirty="0" smtClean="0">
                          <a:effectLst/>
                          <a:latin typeface="+mn-lt"/>
                        </a:rPr>
                        <a:t>-1</a:t>
                      </a:r>
                      <a:endParaRPr lang="en-US" sz="1800" b="1" dirty="0">
                        <a:effectLst/>
                        <a:latin typeface="+mn-lt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34.9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Cambria"/>
                          <a:ea typeface="Cambria"/>
                          <a:cs typeface="Cordia New"/>
                        </a:rPr>
                        <a:t>83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Cambria"/>
                          <a:ea typeface="Cambria"/>
                          <a:cs typeface="Cordia New"/>
                        </a:rPr>
                        <a:t>12</a:t>
                      </a:r>
                      <a:endParaRPr lang="en-US" sz="1800" dirty="0">
                        <a:effectLst/>
                        <a:latin typeface="Cambria"/>
                        <a:ea typeface="Cambria"/>
                        <a:cs typeface="Cordia New"/>
                      </a:endParaRPr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marL="68573" marR="685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14400" y="405319"/>
            <a:ext cx="7162800" cy="5847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 smtClean="0">
                <a:solidFill>
                  <a:srgbClr val="A20000"/>
                </a:solidFill>
                <a:latin typeface="+mn-lt"/>
                <a:ea typeface="Cambria" pitchFamily="18" charset="0"/>
              </a:rPr>
              <a:t>Nutrient </a:t>
            </a:r>
            <a:r>
              <a:rPr lang="en-US" altLang="en-US" sz="3200" b="1" dirty="0">
                <a:solidFill>
                  <a:srgbClr val="A20000"/>
                </a:solidFill>
                <a:latin typeface="+mn-lt"/>
                <a:ea typeface="Cambria" pitchFamily="18" charset="0"/>
              </a:rPr>
              <a:t>uptake and removal in cassava</a:t>
            </a:r>
          </a:p>
        </p:txBody>
      </p:sp>
    </p:spTree>
    <p:extLst>
      <p:ext uri="{BB962C8B-B14F-4D97-AF65-F5344CB8AC3E}">
        <p14:creationId xmlns:p14="http://schemas.microsoft.com/office/powerpoint/2010/main" val="13827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798</Words>
  <Application>Microsoft Office PowerPoint</Application>
  <PresentationFormat>On-screen Show (4:3)</PresentationFormat>
  <Paragraphs>221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Angsana New</vt:lpstr>
      <vt:lpstr>Cordia New</vt:lpstr>
      <vt:lpstr>ＭＳ Ｐゴシック</vt:lpstr>
      <vt:lpstr>Arial</vt:lpstr>
      <vt:lpstr>Calibri</vt:lpstr>
      <vt:lpstr>Cambria</vt:lpstr>
      <vt:lpstr>Saysettha OT</vt:lpstr>
      <vt:lpstr>Tahoma</vt:lpstr>
      <vt:lpstr>Times New Roman</vt:lpstr>
      <vt:lpstr>Wingdings</vt:lpstr>
      <vt:lpstr>Office Theme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ddcom</dc:creator>
  <cp:lastModifiedBy>l.thao@cgiar.org</cp:lastModifiedBy>
  <cp:revision>9</cp:revision>
  <dcterms:created xsi:type="dcterms:W3CDTF">2016-04-21T05:43:53Z</dcterms:created>
  <dcterms:modified xsi:type="dcterms:W3CDTF">2018-01-05T09:14:25Z</dcterms:modified>
</cp:coreProperties>
</file>