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4" r:id="rId2"/>
    <p:sldId id="257" r:id="rId3"/>
    <p:sldId id="258" r:id="rId4"/>
    <p:sldId id="289" r:id="rId5"/>
    <p:sldId id="303" r:id="rId6"/>
    <p:sldId id="269" r:id="rId7"/>
    <p:sldId id="282" r:id="rId8"/>
    <p:sldId id="302" r:id="rId9"/>
    <p:sldId id="283" r:id="rId10"/>
    <p:sldId id="305" r:id="rId11"/>
    <p:sldId id="285" r:id="rId12"/>
    <p:sldId id="287" r:id="rId13"/>
    <p:sldId id="306" r:id="rId14"/>
    <p:sldId id="307" r:id="rId15"/>
    <p:sldId id="308" r:id="rId16"/>
    <p:sldId id="309" r:id="rId17"/>
    <p:sldId id="310" r:id="rId18"/>
    <p:sldId id="311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/>
    <p:restoredTop sz="92559"/>
  </p:normalViewPr>
  <p:slideViewPr>
    <p:cSldViewPr snapToGrid="0" snapToObjects="1">
      <p:cViewPr>
        <p:scale>
          <a:sx n="61" d="100"/>
          <a:sy n="61" d="100"/>
        </p:scale>
        <p:origin x="1720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8EC07-A606-AE42-BC09-1ED2F666F116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7CCDE-422B-EA43-B842-EBF30028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2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34973-041C-D34D-BB70-E600433307D6}" type="datetimeFigureOut">
              <a:rPr lang="en-US" smtClean="0"/>
              <a:pPr/>
              <a:t>8/18/16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CF6C-DD18-AB4B-BE18-C1148192D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00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0CF6C-DD18-AB4B-BE18-C1148192D9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2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Gender analysis critically considers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0CF6C-DD18-AB4B-BE18-C1148192D9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3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0CF6C-DD18-AB4B-BE18-C1148192D9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42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2DAD5-430F-4B5B-9C8A-8D45DAE3559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47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0CE5-B276-7C46-99AE-821D6EE28607}" type="datetime1">
              <a:rPr lang="en-GB" smtClean="0"/>
              <a:pPr/>
              <a:t>18/08/2016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5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3DC7-F00B-8E4D-85B1-B724472BCCBA}" type="datetime1">
              <a:rPr lang="en-GB" smtClean="0"/>
              <a:pPr/>
              <a:t>18/08/2016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DDE9-1393-1242-BD95-C0B2F70EC36D}" type="datetime1">
              <a:rPr lang="en-GB" smtClean="0"/>
              <a:pPr/>
              <a:t>18/08/2016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6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gular TSXPO Purpl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30"/>
            <a:ext cx="8229600" cy="508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985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86E1-B689-5B48-9E9C-85036BAD90B0}" type="datetime1">
              <a:rPr lang="en-GB" smtClean="0"/>
              <a:pPr/>
              <a:t>18/08/2016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6D3B-332B-B241-B519-4AFC45F2C542}" type="datetime1">
              <a:rPr lang="en-GB" smtClean="0"/>
              <a:pPr/>
              <a:t>18/08/2016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815F-BDEB-6C40-9491-540BEEC92243}" type="datetime1">
              <a:rPr lang="en-GB" smtClean="0"/>
              <a:pPr/>
              <a:t>18/08/2016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0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59EC-8880-4B4F-8972-8287E3BECC4A}" type="datetime1">
              <a:rPr lang="en-GB" smtClean="0"/>
              <a:pPr/>
              <a:t>18/08/2016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F32-7C25-E24D-845C-4C38A856B44C}" type="datetime1">
              <a:rPr lang="en-GB" smtClean="0"/>
              <a:pPr/>
              <a:t>18/08/2016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6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269D-4E52-6A48-B1BF-0573EC22C121}" type="datetime1">
              <a:rPr lang="en-GB" smtClean="0"/>
              <a:pPr/>
              <a:t>18/08/2016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1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89D-3E7B-474E-BDF3-608FCD43CFBC}" type="datetime1">
              <a:rPr lang="en-GB" smtClean="0"/>
              <a:pPr/>
              <a:t>18/08/2016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0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D5DF-EEE2-844C-ADD4-FEB67606B0B5}" type="datetime1">
              <a:rPr lang="en-GB" smtClean="0"/>
              <a:pPr/>
              <a:t>18/08/2016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1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B3E55-DCB2-A040-8D51-7FB505981F9B}" type="datetime1">
              <a:rPr lang="en-GB" smtClean="0"/>
              <a:pPr/>
              <a:t>18/08/2016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BC4C-3F9F-A145-8697-70790EC2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4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eg"/><Relationship Id="rId5" Type="http://schemas.microsoft.com/office/2007/relationships/hdphoto" Target="../media/hdphoto1.wdp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microsoft.com/office/2007/relationships/hdphoto" Target="../media/hdphoto2.wdp"/><Relationship Id="rId8" Type="http://schemas.openxmlformats.org/officeDocument/2006/relationships/image" Target="../media/image9.png"/><Relationship Id="rId9" Type="http://schemas.microsoft.com/office/2007/relationships/hdphoto" Target="../media/hdphoto3.wdp"/><Relationship Id="rId10" Type="http://schemas.openxmlformats.org/officeDocument/2006/relationships/image" Target="../media/image6.gi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Regular TSXPO Purple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21595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US" sz="3200" b="1" dirty="0" smtClean="0"/>
              <a:t> </a:t>
            </a:r>
            <a:r>
              <a:rPr lang="en-US" sz="3200" b="1" dirty="0" err="1" smtClean="0"/>
              <a:t>Bagaimana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Pemahaman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Mengenai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Hubungan</a:t>
            </a:r>
            <a:r>
              <a:rPr lang="en-US" sz="3200" b="1" dirty="0" smtClean="0"/>
              <a:t> Gender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Norma-Norma </a:t>
            </a:r>
            <a:r>
              <a:rPr lang="en-US" sz="3200" b="1" dirty="0" err="1" smtClean="0"/>
              <a:t>serta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Keterlibatan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Sosial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Berkontribusi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Analisis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Rantai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Nilai</a:t>
            </a:r>
            <a:r>
              <a:rPr lang="en-US" sz="3200" b="1" dirty="0" smtClean="0"/>
              <a:t>?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US" sz="2200" dirty="0" err="1"/>
              <a:t>Nozomi</a:t>
            </a:r>
            <a:r>
              <a:rPr lang="en-US" sz="2200" dirty="0"/>
              <a:t> </a:t>
            </a:r>
            <a:r>
              <a:rPr lang="en-US" sz="2200" dirty="0" err="1"/>
              <a:t>Kawarazuka</a:t>
            </a:r>
            <a:r>
              <a:rPr lang="en-US" sz="2200" dirty="0"/>
              <a:t> (CIAT)</a:t>
            </a:r>
            <a:br>
              <a:rPr lang="en-US" sz="2200" dirty="0"/>
            </a:br>
            <a:r>
              <a:rPr lang="en-US" sz="2200" dirty="0"/>
              <a:t>And Dominic Smith (UQ</a:t>
            </a:r>
            <a:r>
              <a:rPr lang="en-US" sz="2200" dirty="0" smtClean="0"/>
              <a:t>)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dirty="0"/>
              <a:t> </a:t>
            </a:r>
            <a:r>
              <a:rPr lang="en-AU" dirty="0" err="1" smtClean="0"/>
              <a:t>Pelatihan</a:t>
            </a:r>
            <a:r>
              <a:rPr lang="en-AU" dirty="0" smtClean="0"/>
              <a:t> </a:t>
            </a:r>
            <a:r>
              <a:rPr lang="en-AU" dirty="0" err="1" smtClean="0"/>
              <a:t>Analisis</a:t>
            </a:r>
            <a:r>
              <a:rPr lang="en-AU" dirty="0" smtClean="0"/>
              <a:t> </a:t>
            </a:r>
            <a:r>
              <a:rPr lang="en-AU" dirty="0" err="1" smtClean="0"/>
              <a:t>Rantai</a:t>
            </a:r>
            <a:r>
              <a:rPr lang="en-AU" dirty="0" smtClean="0"/>
              <a:t> </a:t>
            </a:r>
            <a:r>
              <a:rPr lang="en-AU" dirty="0" err="1" smtClean="0"/>
              <a:t>Nilai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ACIAR </a:t>
            </a:r>
            <a:r>
              <a:rPr lang="en-AU"/>
              <a:t>Project </a:t>
            </a:r>
            <a:r>
              <a:rPr lang="en-AU"/>
              <a:t>AGB/2012/078 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7620001" y="92075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1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en-AU" altLang="ja-JP" sz="2400" dirty="0" smtClean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>
                <a:solidFill>
                  <a:schemeClr val="accent1"/>
                </a:solidFill>
              </a:rPr>
              <a:t>Langkah</a:t>
            </a:r>
            <a:r>
              <a:rPr lang="en-US" sz="4000" dirty="0" smtClean="0">
                <a:solidFill>
                  <a:schemeClr val="accent1"/>
                </a:solidFill>
              </a:rPr>
              <a:t> 1: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4000" dirty="0" err="1" smtClean="0">
                <a:solidFill>
                  <a:schemeClr val="accent1"/>
                </a:solidFill>
              </a:rPr>
              <a:t>Keanekaragaman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</a:rPr>
              <a:t>diantara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</a:rPr>
              <a:t>Petani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err="1" smtClean="0"/>
              <a:t>Identifikasi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keanekaragaman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sosial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diantara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petani</a:t>
            </a:r>
            <a:r>
              <a:rPr lang="en-US" altLang="ja-JP" dirty="0" smtClean="0"/>
              <a:t> – status </a:t>
            </a:r>
            <a:r>
              <a:rPr lang="en-US" altLang="ja-JP" dirty="0" err="1" smtClean="0"/>
              <a:t>kemiskinan</a:t>
            </a:r>
            <a:r>
              <a:rPr lang="en-US" altLang="ja-JP" dirty="0" smtClean="0"/>
              <a:t>, gender, </a:t>
            </a:r>
            <a:r>
              <a:rPr lang="en-US" altLang="ja-JP" dirty="0" err="1" smtClean="0"/>
              <a:t>suku</a:t>
            </a:r>
            <a:r>
              <a:rPr lang="en-US" altLang="ja-JP" dirty="0" smtClean="0"/>
              <a:t>?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err="1" smtClean="0"/>
              <a:t>Bagaimana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membedakan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kelompok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sosial</a:t>
            </a:r>
            <a:r>
              <a:rPr lang="en-US" altLang="ja-JP" dirty="0" smtClean="0"/>
              <a:t> yang </a:t>
            </a:r>
            <a:r>
              <a:rPr lang="en-US" altLang="ja-JP" dirty="0" err="1" smtClean="0"/>
              <a:t>terlibat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dalam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produksi</a:t>
            </a:r>
            <a:r>
              <a:rPr lang="en-US" altLang="ja-JP" dirty="0" smtClean="0"/>
              <a:t> </a:t>
            </a:r>
            <a:r>
              <a:rPr lang="id-ID" altLang="ja-JP" dirty="0" smtClean="0"/>
              <a:t>ubi kayu</a:t>
            </a:r>
            <a:r>
              <a:rPr lang="en-US" altLang="ja-JP" dirty="0" smtClean="0"/>
              <a:t>?</a:t>
            </a:r>
            <a:endParaRPr lang="en-US" altLang="ja-JP" dirty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7823197" y="-26456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10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7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err="1" smtClean="0"/>
              <a:t>Diantara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kelompok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sosial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petani</a:t>
            </a:r>
            <a:r>
              <a:rPr lang="en-US" altLang="ja-JP" dirty="0" smtClean="0"/>
              <a:t> yang </a:t>
            </a:r>
            <a:r>
              <a:rPr lang="en-US" altLang="ja-JP" dirty="0" err="1" smtClean="0"/>
              <a:t>berbeda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ini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petani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mana</a:t>
            </a:r>
            <a:r>
              <a:rPr lang="en-US" altLang="ja-JP" dirty="0" smtClean="0"/>
              <a:t> yang </a:t>
            </a:r>
            <a:r>
              <a:rPr lang="en-US" altLang="ja-JP" dirty="0" err="1" smtClean="0"/>
              <a:t>memanfaatkan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lebih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dari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lainnya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dalam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produksi</a:t>
            </a:r>
            <a:r>
              <a:rPr lang="en-US" altLang="ja-JP" dirty="0" smtClean="0"/>
              <a:t> </a:t>
            </a:r>
            <a:r>
              <a:rPr lang="id-ID" altLang="ja-JP" dirty="0" smtClean="0"/>
              <a:t>ubi kayu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mengapa</a:t>
            </a:r>
            <a:r>
              <a:rPr lang="en-US" altLang="ja-JP" dirty="0" smtClean="0"/>
              <a:t>?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3471" y="274638"/>
            <a:ext cx="8423329" cy="1143000"/>
          </a:xfrm>
        </p:spPr>
        <p:txBody>
          <a:bodyPr>
            <a:normAutofit fontScale="90000"/>
          </a:bodyPr>
          <a:lstStyle/>
          <a:p>
            <a:r>
              <a:rPr lang="en-US" altLang="ja-JP" sz="3200" dirty="0" err="1" smtClean="0">
                <a:solidFill>
                  <a:srgbClr val="4F81BD"/>
                </a:solidFill>
              </a:rPr>
              <a:t>Langkah</a:t>
            </a:r>
            <a:r>
              <a:rPr lang="en-US" altLang="ja-JP" sz="3200" dirty="0" smtClean="0">
                <a:solidFill>
                  <a:srgbClr val="4F81BD"/>
                </a:solidFill>
              </a:rPr>
              <a:t> 2</a:t>
            </a:r>
            <a:r>
              <a:rPr lang="en-US" sz="3200" dirty="0" smtClean="0">
                <a:solidFill>
                  <a:srgbClr val="4F81BD"/>
                </a:solidFill>
              </a:rPr>
              <a:t>: </a:t>
            </a:r>
            <a:br>
              <a:rPr lang="en-US" sz="3200" dirty="0" smtClean="0">
                <a:solidFill>
                  <a:srgbClr val="4F81BD"/>
                </a:solidFill>
              </a:rPr>
            </a:br>
            <a:r>
              <a:rPr lang="en-US" sz="3200" dirty="0" err="1" smtClean="0">
                <a:solidFill>
                  <a:srgbClr val="4F81BD"/>
                </a:solidFill>
              </a:rPr>
              <a:t>Menemukan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hubungan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kekuatan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sosial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diantara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petani</a:t>
            </a:r>
            <a:endParaRPr lang="en-US" sz="3200" dirty="0">
              <a:solidFill>
                <a:srgbClr val="4F81BD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7840130" y="-26456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11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Pabrik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dibuka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ATAU</a:t>
            </a:r>
          </a:p>
          <a:p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id-ID" dirty="0" smtClean="0"/>
              <a:t>ubi kayu</a:t>
            </a:r>
            <a:r>
              <a:rPr lang="en-US" dirty="0" smtClean="0"/>
              <a:t> yang </a:t>
            </a:r>
            <a:r>
              <a:rPr lang="en-US" dirty="0" err="1" smtClean="0"/>
              <a:t>menurun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pemenangnya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kalah</a:t>
            </a:r>
            <a:r>
              <a:rPr lang="en-US" dirty="0" smtClean="0"/>
              <a:t>? </a:t>
            </a:r>
            <a:r>
              <a:rPr lang="en-US" dirty="0" err="1" smtClean="0"/>
              <a:t>Mengapa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39209"/>
            <a:ext cx="8229600" cy="978429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4F81BD"/>
                </a:solidFill>
              </a:rPr>
              <a:t>Langkah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ja-JP" altLang="ja-JP" sz="3200" smtClean="0">
                <a:solidFill>
                  <a:srgbClr val="4F81BD"/>
                </a:solidFill>
              </a:rPr>
              <a:t>3</a:t>
            </a:r>
            <a:r>
              <a:rPr lang="en-US" sz="3200" dirty="0" smtClean="0">
                <a:solidFill>
                  <a:srgbClr val="4F81BD"/>
                </a:solidFill>
              </a:rPr>
              <a:t>: </a:t>
            </a:r>
            <a:br>
              <a:rPr lang="en-US" sz="3200" dirty="0" smtClean="0">
                <a:solidFill>
                  <a:srgbClr val="4F81BD"/>
                </a:solidFill>
              </a:rPr>
            </a:br>
            <a:r>
              <a:rPr lang="en-US" sz="3200" dirty="0" err="1" smtClean="0">
                <a:solidFill>
                  <a:srgbClr val="4F81BD"/>
                </a:solidFill>
              </a:rPr>
              <a:t>jelaskan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dampak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potensial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dari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perubahan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kelompok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sosial</a:t>
            </a:r>
            <a:r>
              <a:rPr lang="en-US" sz="3200" dirty="0" smtClean="0">
                <a:solidFill>
                  <a:srgbClr val="4F81BD"/>
                </a:solidFill>
              </a:rPr>
              <a:t> yang </a:t>
            </a:r>
            <a:r>
              <a:rPr lang="en-US" sz="3200" dirty="0" err="1" smtClean="0">
                <a:solidFill>
                  <a:srgbClr val="4F81BD"/>
                </a:solidFill>
              </a:rPr>
              <a:t>berbeda</a:t>
            </a:r>
            <a:r>
              <a:rPr lang="en-US" sz="3200" dirty="0" smtClean="0">
                <a:solidFill>
                  <a:srgbClr val="4F81BD"/>
                </a:solidFill>
              </a:rPr>
              <a:t/>
            </a:r>
            <a:br>
              <a:rPr lang="en-US" sz="3200" dirty="0" smtClean="0">
                <a:solidFill>
                  <a:srgbClr val="4F81BD"/>
                </a:solidFill>
              </a:rPr>
            </a:br>
            <a:r>
              <a:rPr lang="en-US" sz="3200" dirty="0" smtClean="0">
                <a:solidFill>
                  <a:srgbClr val="4F81BD"/>
                </a:solidFill>
              </a:rPr>
              <a:t> </a:t>
            </a:r>
            <a:endParaRPr lang="en-US" sz="3200" dirty="0">
              <a:solidFill>
                <a:srgbClr val="4F81BD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7857063" y="-26456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12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39209"/>
            <a:ext cx="8229600" cy="978429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4F81BD"/>
                </a:solidFill>
              </a:rPr>
              <a:t>Langkah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ja-JP" altLang="ja-JP" sz="3200" smtClean="0">
                <a:solidFill>
                  <a:srgbClr val="4F81BD"/>
                </a:solidFill>
              </a:rPr>
              <a:t>3</a:t>
            </a:r>
            <a:r>
              <a:rPr lang="fr-FR" altLang="ja-JP" sz="3200" dirty="0" smtClean="0">
                <a:solidFill>
                  <a:srgbClr val="4F81BD"/>
                </a:solidFill>
              </a:rPr>
              <a:t>: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jelaskan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dampak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potensial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dari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perubahan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kelompok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sosial</a:t>
            </a:r>
            <a:r>
              <a:rPr lang="en-US" sz="3200" dirty="0" smtClean="0">
                <a:solidFill>
                  <a:srgbClr val="4F81BD"/>
                </a:solidFill>
              </a:rPr>
              <a:t> yang </a:t>
            </a:r>
            <a:r>
              <a:rPr lang="en-US" sz="3200" dirty="0" err="1" smtClean="0">
                <a:solidFill>
                  <a:srgbClr val="4F81BD"/>
                </a:solidFill>
              </a:rPr>
              <a:t>berbeda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br>
              <a:rPr lang="en-US" sz="3200" dirty="0" smtClean="0">
                <a:solidFill>
                  <a:srgbClr val="4F81BD"/>
                </a:solidFill>
              </a:rPr>
            </a:br>
            <a:r>
              <a:rPr lang="en-US" sz="3200" dirty="0" smtClean="0">
                <a:solidFill>
                  <a:srgbClr val="4F81BD"/>
                </a:solidFill>
              </a:rPr>
              <a:t> </a:t>
            </a:r>
            <a:endParaRPr lang="en-US" sz="3200" dirty="0">
              <a:solidFill>
                <a:srgbClr val="4F81BD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7857063" y="-26456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13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934907"/>
              </p:ext>
            </p:extLst>
          </p:nvPr>
        </p:nvGraphicFramePr>
        <p:xfrm>
          <a:off x="457200" y="1600198"/>
          <a:ext cx="8229600" cy="309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538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1286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Karakteristik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38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Hubungan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Kekuatan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8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Dampak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Perubahan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5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3775"/>
            <a:ext cx="8229600" cy="18742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err="1" smtClean="0">
                <a:solidFill>
                  <a:schemeClr val="accent1"/>
                </a:solidFill>
              </a:rPr>
              <a:t>Latihan</a:t>
            </a:r>
            <a:r>
              <a:rPr lang="en-US" dirty="0" smtClean="0">
                <a:solidFill>
                  <a:schemeClr val="accent1"/>
                </a:solidFill>
              </a:rPr>
              <a:t> 2: </a:t>
            </a:r>
            <a:r>
              <a:rPr lang="en-US" dirty="0" err="1" smtClean="0">
                <a:solidFill>
                  <a:schemeClr val="accent1"/>
                </a:solidFill>
              </a:rPr>
              <a:t>Melihat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pedagang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id-ID" dirty="0" smtClean="0">
                <a:solidFill>
                  <a:schemeClr val="accent1"/>
                </a:solidFill>
              </a:rPr>
              <a:t>ubi kayu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melalui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sudut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pandang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keterlibatan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sosial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7823197" y="-26456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14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>
                <a:solidFill>
                  <a:schemeClr val="accent1"/>
                </a:solidFill>
              </a:rPr>
              <a:t>Langkah</a:t>
            </a:r>
            <a:r>
              <a:rPr lang="en-US" sz="4000" dirty="0" smtClean="0">
                <a:solidFill>
                  <a:schemeClr val="accent1"/>
                </a:solidFill>
              </a:rPr>
              <a:t> 1: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4000" dirty="0" err="1" smtClean="0">
                <a:solidFill>
                  <a:schemeClr val="accent1"/>
                </a:solidFill>
              </a:rPr>
              <a:t>Keanekaragaman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</a:rPr>
              <a:t>sosial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</a:rPr>
              <a:t>diantara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</a:rPr>
              <a:t>pedagang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err="1" smtClean="0"/>
              <a:t>Identifikasi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keanekaragaman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sosial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diantara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pedagang</a:t>
            </a:r>
            <a:r>
              <a:rPr lang="en-US" altLang="ja-JP" dirty="0" smtClean="0"/>
              <a:t>– status </a:t>
            </a:r>
            <a:r>
              <a:rPr lang="en-US" altLang="ja-JP" dirty="0" err="1" smtClean="0"/>
              <a:t>kemiskinan</a:t>
            </a:r>
            <a:r>
              <a:rPr lang="en-US" altLang="ja-JP" dirty="0" smtClean="0"/>
              <a:t>, gender, </a:t>
            </a:r>
            <a:r>
              <a:rPr lang="en-US" altLang="ja-JP" dirty="0" err="1" smtClean="0"/>
              <a:t>suku</a:t>
            </a:r>
            <a:r>
              <a:rPr lang="en-US" altLang="ja-JP" dirty="0" smtClean="0"/>
              <a:t>?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err="1" smtClean="0"/>
              <a:t>Bagaimana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membedakan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kelompok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sosial</a:t>
            </a:r>
            <a:r>
              <a:rPr lang="en-US" altLang="ja-JP" dirty="0" smtClean="0"/>
              <a:t> yang </a:t>
            </a:r>
            <a:r>
              <a:rPr lang="en-US" altLang="ja-JP" dirty="0" err="1" smtClean="0"/>
              <a:t>terlibat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dalam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perdagangan</a:t>
            </a:r>
            <a:r>
              <a:rPr lang="en-US" altLang="ja-JP" dirty="0" smtClean="0"/>
              <a:t> </a:t>
            </a:r>
            <a:r>
              <a:rPr lang="id-ID" altLang="ja-JP" dirty="0" smtClean="0"/>
              <a:t>ubi kayu</a:t>
            </a:r>
            <a:r>
              <a:rPr lang="en-US" altLang="ja-JP" dirty="0" smtClean="0"/>
              <a:t>?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7823197" y="-26456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15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err="1" smtClean="0"/>
              <a:t>Diantara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kelompok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sosial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pedagang</a:t>
            </a:r>
            <a:r>
              <a:rPr lang="en-US" altLang="ja-JP" dirty="0" smtClean="0"/>
              <a:t> yang </a:t>
            </a:r>
            <a:r>
              <a:rPr lang="en-US" altLang="ja-JP" dirty="0" err="1" smtClean="0"/>
              <a:t>berbeda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ini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pedagang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mana</a:t>
            </a:r>
            <a:r>
              <a:rPr lang="en-US" altLang="ja-JP" dirty="0" smtClean="0"/>
              <a:t> yang </a:t>
            </a:r>
            <a:r>
              <a:rPr lang="en-US" altLang="ja-JP" dirty="0" err="1" smtClean="0"/>
              <a:t>memanfaatkan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lebih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dari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lainnya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dalam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perdagangan</a:t>
            </a:r>
            <a:r>
              <a:rPr lang="en-US" altLang="ja-JP" dirty="0" smtClean="0"/>
              <a:t> </a:t>
            </a:r>
            <a:r>
              <a:rPr lang="id-ID" altLang="ja-JP" dirty="0" smtClean="0"/>
              <a:t>ubi kayu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mengapa</a:t>
            </a:r>
            <a:r>
              <a:rPr lang="en-US" altLang="ja-JP" dirty="0" smtClean="0"/>
              <a:t>?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55200" cy="11430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4F81BD"/>
                </a:solidFill>
              </a:rPr>
              <a:t>Langkah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altLang="ja-JP" sz="3200" dirty="0" smtClean="0">
                <a:solidFill>
                  <a:srgbClr val="4F81BD"/>
                </a:solidFill>
              </a:rPr>
              <a:t>2</a:t>
            </a:r>
            <a:r>
              <a:rPr lang="en-US" sz="3200" dirty="0" smtClean="0">
                <a:solidFill>
                  <a:srgbClr val="4F81BD"/>
                </a:solidFill>
              </a:rPr>
              <a:t>: </a:t>
            </a:r>
            <a:br>
              <a:rPr lang="en-US" sz="3200" dirty="0" smtClean="0">
                <a:solidFill>
                  <a:srgbClr val="4F81BD"/>
                </a:solidFill>
              </a:rPr>
            </a:br>
            <a:r>
              <a:rPr lang="en-US" sz="3200" dirty="0" err="1" smtClean="0">
                <a:solidFill>
                  <a:srgbClr val="4F81BD"/>
                </a:solidFill>
              </a:rPr>
              <a:t>Menemukan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hubungan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kekuatan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sosial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diantara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pedagang</a:t>
            </a:r>
            <a:endParaRPr lang="en-US" sz="3200" dirty="0">
              <a:solidFill>
                <a:srgbClr val="4F81BD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7840130" y="-26456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16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Pabrik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dibuka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ATAU</a:t>
            </a:r>
          </a:p>
          <a:p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id-ID" dirty="0" smtClean="0"/>
              <a:t>ubi kayu</a:t>
            </a:r>
            <a:r>
              <a:rPr lang="en-US" dirty="0" smtClean="0"/>
              <a:t> yang </a:t>
            </a:r>
            <a:r>
              <a:rPr lang="en-US" dirty="0" err="1" smtClean="0"/>
              <a:t>menurun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pemenangnya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kalah</a:t>
            </a:r>
            <a:r>
              <a:rPr lang="en-US" dirty="0" smtClean="0"/>
              <a:t>? </a:t>
            </a:r>
            <a:r>
              <a:rPr lang="en-US" dirty="0" err="1" smtClean="0"/>
              <a:t>Mengapa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39209"/>
            <a:ext cx="8229600" cy="978429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4F81BD"/>
                </a:solidFill>
              </a:rPr>
              <a:t>Langkah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ja-JP" altLang="ja-JP" sz="3200" dirty="0">
                <a:solidFill>
                  <a:srgbClr val="4F81BD"/>
                </a:solidFill>
              </a:rPr>
              <a:t>3</a:t>
            </a:r>
            <a:r>
              <a:rPr lang="en-US" sz="3200" dirty="0" smtClean="0">
                <a:solidFill>
                  <a:srgbClr val="4F81BD"/>
                </a:solidFill>
              </a:rPr>
              <a:t>: </a:t>
            </a:r>
            <a:br>
              <a:rPr lang="en-US" sz="3200" dirty="0" smtClean="0">
                <a:solidFill>
                  <a:srgbClr val="4F81BD"/>
                </a:solidFill>
              </a:rPr>
            </a:b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jelaskan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dampak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potensial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dari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perubahan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kelompok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sosial</a:t>
            </a:r>
            <a:r>
              <a:rPr lang="en-US" sz="3200" dirty="0" smtClean="0">
                <a:solidFill>
                  <a:srgbClr val="4F81BD"/>
                </a:solidFill>
              </a:rPr>
              <a:t> yang </a:t>
            </a:r>
            <a:r>
              <a:rPr lang="en-US" sz="3200" dirty="0" err="1" smtClean="0">
                <a:solidFill>
                  <a:srgbClr val="4F81BD"/>
                </a:solidFill>
              </a:rPr>
              <a:t>berbeda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br>
              <a:rPr lang="en-US" sz="3200" dirty="0" smtClean="0">
                <a:solidFill>
                  <a:srgbClr val="4F81BD"/>
                </a:solidFill>
              </a:rPr>
            </a:br>
            <a:r>
              <a:rPr lang="en-US" sz="3200" dirty="0" smtClean="0">
                <a:solidFill>
                  <a:srgbClr val="4F81BD"/>
                </a:solidFill>
              </a:rPr>
              <a:t> </a:t>
            </a:r>
            <a:endParaRPr lang="en-US" sz="3200" dirty="0">
              <a:solidFill>
                <a:srgbClr val="4F81BD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7857063" y="-26456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17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39209"/>
            <a:ext cx="8229600" cy="97842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4F81BD"/>
                </a:solidFill>
              </a:rPr>
              <a:t/>
            </a:r>
            <a:br>
              <a:rPr lang="en-US" sz="3200" dirty="0" smtClean="0">
                <a:solidFill>
                  <a:srgbClr val="4F81BD"/>
                </a:solidFill>
              </a:rPr>
            </a:b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Langkah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ja-JP" altLang="ja-JP" sz="3200" smtClean="0">
                <a:solidFill>
                  <a:srgbClr val="4F81BD"/>
                </a:solidFill>
              </a:rPr>
              <a:t>3</a:t>
            </a:r>
            <a:r>
              <a:rPr lang="fr-FR" altLang="ja-JP" sz="3200" dirty="0" smtClean="0">
                <a:solidFill>
                  <a:srgbClr val="4F81BD"/>
                </a:solidFill>
              </a:rPr>
              <a:t>: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jelaskan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dampak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potensial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dari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perubahan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kelompok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dirty="0" err="1" smtClean="0">
                <a:solidFill>
                  <a:srgbClr val="4F81BD"/>
                </a:solidFill>
              </a:rPr>
              <a:t>sosial</a:t>
            </a:r>
            <a:r>
              <a:rPr lang="en-US" sz="3200" dirty="0" smtClean="0">
                <a:solidFill>
                  <a:srgbClr val="4F81BD"/>
                </a:solidFill>
              </a:rPr>
              <a:t> yang </a:t>
            </a:r>
            <a:r>
              <a:rPr lang="en-US" sz="3200" dirty="0" err="1" smtClean="0">
                <a:solidFill>
                  <a:srgbClr val="4F81BD"/>
                </a:solidFill>
              </a:rPr>
              <a:t>berbeda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br>
              <a:rPr lang="en-US" sz="3200" dirty="0" smtClean="0">
                <a:solidFill>
                  <a:srgbClr val="4F81BD"/>
                </a:solidFill>
              </a:rPr>
            </a:br>
            <a:r>
              <a:rPr lang="en-US" sz="3200" dirty="0" smtClean="0">
                <a:solidFill>
                  <a:srgbClr val="4F81BD"/>
                </a:solidFill>
              </a:rPr>
              <a:t> </a:t>
            </a:r>
            <a:endParaRPr lang="en-US" sz="3200" dirty="0">
              <a:solidFill>
                <a:srgbClr val="4F81BD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7857063" y="-26456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18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62279"/>
              </p:ext>
            </p:extLst>
          </p:nvPr>
        </p:nvGraphicFramePr>
        <p:xfrm>
          <a:off x="457200" y="1600198"/>
          <a:ext cx="8229600" cy="309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538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11286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Karakteristik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Perdagangan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38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Hubungan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Kekuatan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8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Dampak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Perubahan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1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53" y="278092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 smtClean="0"/>
              <a:t>Terima</a:t>
            </a:r>
            <a:r>
              <a:rPr lang="en-AU" dirty="0" smtClean="0"/>
              <a:t> </a:t>
            </a:r>
            <a:r>
              <a:rPr lang="en-AU" dirty="0" err="1" smtClean="0"/>
              <a:t>Kasih</a:t>
            </a:r>
            <a:r>
              <a:rPr lang="en-AU" smtClean="0"/>
              <a:t> 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7"/>
          <p:cNvSpPr txBox="1">
            <a:spLocks/>
          </p:cNvSpPr>
          <p:nvPr/>
        </p:nvSpPr>
        <p:spPr>
          <a:xfrm>
            <a:off x="7857063" y="-26456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1F497D"/>
                </a:solidFill>
              </a:rPr>
              <a:t>19/1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  <p:pic>
        <p:nvPicPr>
          <p:cNvPr id="7" name="Picture 6" descr="C:\Users\LuongPham\Desktop\New folder\ACIAR_Govt_inline_370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3219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500582"/>
            <a:ext cx="2184971" cy="10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0" y="274638"/>
            <a:ext cx="8229600" cy="76619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Mengapa</a:t>
            </a:r>
            <a:r>
              <a:rPr lang="en-US" sz="2800" dirty="0" smtClean="0"/>
              <a:t> </a:t>
            </a:r>
            <a:r>
              <a:rPr lang="en-US" sz="2800" dirty="0" err="1" smtClean="0"/>
              <a:t>keterlibatan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rantai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/>
              <a:t>Kita </a:t>
            </a:r>
            <a:r>
              <a:rPr lang="en-US" sz="3000" dirty="0" err="1" smtClean="0"/>
              <a:t>mengasumsikan</a:t>
            </a:r>
            <a:r>
              <a:rPr lang="en-US" sz="3000" dirty="0" smtClean="0"/>
              <a:t> </a:t>
            </a:r>
            <a:r>
              <a:rPr lang="en-US" sz="3000" dirty="0" err="1" smtClean="0"/>
              <a:t>bahwa</a:t>
            </a:r>
            <a:r>
              <a:rPr lang="en-US" sz="3000" dirty="0" smtClean="0"/>
              <a:t> </a:t>
            </a:r>
            <a:r>
              <a:rPr lang="en-US" sz="3000" dirty="0" err="1" smtClean="0"/>
              <a:t>pel</a:t>
            </a:r>
            <a:r>
              <a:rPr lang="id-ID" sz="3000" dirty="0" smtClean="0"/>
              <a:t>a</a:t>
            </a:r>
            <a:r>
              <a:rPr lang="en-US" sz="3000" dirty="0" smtClean="0"/>
              <a:t>k</a:t>
            </a:r>
            <a:r>
              <a:rPr lang="id-ID" sz="3000" dirty="0" smtClean="0"/>
              <a:t>u</a:t>
            </a:r>
            <a:r>
              <a:rPr lang="en-US" sz="3000" dirty="0" smtClean="0"/>
              <a:t> </a:t>
            </a:r>
            <a:r>
              <a:rPr lang="en-US" sz="3000" dirty="0" err="1" smtClean="0"/>
              <a:t>merupakan</a:t>
            </a:r>
            <a:r>
              <a:rPr lang="en-US" sz="3000" dirty="0" smtClean="0"/>
              <a:t> </a:t>
            </a:r>
            <a:r>
              <a:rPr lang="en-US" sz="3000" dirty="0" err="1" smtClean="0"/>
              <a:t>grup</a:t>
            </a:r>
            <a:r>
              <a:rPr lang="en-US" sz="3000" dirty="0" smtClean="0"/>
              <a:t> </a:t>
            </a:r>
            <a:r>
              <a:rPr lang="en-US" sz="3000" dirty="0" err="1" smtClean="0"/>
              <a:t>homogen</a:t>
            </a:r>
            <a:r>
              <a:rPr lang="en-US" sz="3000" dirty="0" smtClean="0"/>
              <a:t> yang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ketertarikan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</a:t>
            </a:r>
          </a:p>
          <a:p>
            <a:pPr marL="0" indent="0" algn="ctr">
              <a:buNone/>
            </a:pP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  </a:t>
            </a:r>
          </a:p>
          <a:p>
            <a:pPr marL="0" indent="0" algn="ctr">
              <a:buNone/>
            </a:pP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d</a:t>
            </a:r>
            <a:r>
              <a:rPr lang="id-ID" dirty="0" smtClean="0"/>
              <a:t>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people.png"/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1" y="2526224"/>
            <a:ext cx="6654800" cy="1753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3333" y="5975742"/>
            <a:ext cx="796242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tantangan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kerentanan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kelemahan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spesifik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kelompok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sosial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tertentu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diabaikan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20001" y="92075"/>
            <a:ext cx="1215070" cy="483658"/>
          </a:xfrm>
        </p:spPr>
        <p:txBody>
          <a:bodyPr/>
          <a:lstStyle/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2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458" y="953869"/>
            <a:ext cx="7687297" cy="646331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FF"/>
                </a:solidFill>
              </a:rPr>
              <a:t>Tanpa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sudut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pandang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keterlibatan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sosial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39"/>
    </mc:Choice>
    <mc:Fallback xmlns="">
      <p:transition spd="slow" advTm="50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1633"/>
            <a:ext cx="9144000" cy="508476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dirty="0" smtClean="0"/>
              <a:t>Kita </a:t>
            </a:r>
            <a:r>
              <a:rPr lang="en-US" altLang="ja-JP" dirty="0" err="1" smtClean="0"/>
              <a:t>menyadari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adanya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perbedaan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sosial</a:t>
            </a:r>
            <a:r>
              <a:rPr lang="en-US" altLang="ja-JP" dirty="0" smtClean="0"/>
              <a:t>,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terpinggirkan</a:t>
            </a:r>
            <a:r>
              <a:rPr lang="en-US" dirty="0" smtClean="0"/>
              <a:t>.</a:t>
            </a:r>
            <a:endParaRPr lang="fr-FR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peo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7" y="3473614"/>
            <a:ext cx="7789333" cy="2052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182" y="5763206"/>
            <a:ext cx="7998885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Memberikan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intervensi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lebih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efektif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siapa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saja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posisinya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lebih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rendah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7620001" y="92075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3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182" y="906768"/>
            <a:ext cx="8000139" cy="646331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FF"/>
                </a:solidFill>
              </a:rPr>
              <a:t>Dengan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sudut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pandang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keterlibatan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sosial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6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7"/>
    </mc:Choice>
    <mc:Fallback xmlns="">
      <p:transition spd="slow" advTm="38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eo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7" y="3473614"/>
            <a:ext cx="7789333" cy="2052525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6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							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					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pedagang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 smtClean="0"/>
              <a:t>Kata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kunci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kekuatan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tersembunyi</a:t>
            </a:r>
            <a:r>
              <a:rPr lang="en-US" altLang="ja-JP" dirty="0" smtClean="0"/>
              <a:t> yang </a:t>
            </a:r>
            <a:r>
              <a:rPr lang="en-US" altLang="ja-JP" dirty="0" err="1" smtClean="0"/>
              <a:t>tak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terlihat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urved Right Arrow 5"/>
          <p:cNvSpPr/>
          <p:nvPr/>
        </p:nvSpPr>
        <p:spPr>
          <a:xfrm rot="6925441">
            <a:off x="4229210" y="1879271"/>
            <a:ext cx="850055" cy="2163554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17650384">
            <a:off x="3873557" y="2786868"/>
            <a:ext cx="857811" cy="2288979"/>
          </a:xfrm>
          <a:prstGeom prst="curvedRightArrow">
            <a:avLst>
              <a:gd name="adj1" fmla="val 50000"/>
              <a:gd name="adj2" fmla="val 94123"/>
              <a:gd name="adj3" fmla="val 351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628480" y="3276835"/>
            <a:ext cx="1893750" cy="4088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1F497D"/>
                </a:solidFill>
              </a:rPr>
              <a:t>kekuatan</a:t>
            </a:r>
            <a:endParaRPr lang="en-US" sz="3200" b="1" dirty="0" smtClean="0">
              <a:solidFill>
                <a:srgbClr val="1F497D"/>
              </a:solidFill>
            </a:endParaRPr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7823197" y="-26456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4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-love-you-mom-clipart-gg642885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68" y="4165603"/>
            <a:ext cx="927100" cy="927100"/>
          </a:xfrm>
          <a:prstGeom prst="rect">
            <a:avLst/>
          </a:prstGeom>
        </p:spPr>
      </p:pic>
      <p:pic>
        <p:nvPicPr>
          <p:cNvPr id="5" name="Picture 4" descr="peopl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783" b="45661"/>
          <a:stretch/>
        </p:blipFill>
        <p:spPr>
          <a:xfrm>
            <a:off x="1874522" y="4148670"/>
            <a:ext cx="1456265" cy="826874"/>
          </a:xfrm>
          <a:prstGeom prst="rect">
            <a:avLst/>
          </a:prstGeom>
        </p:spPr>
      </p:pic>
      <p:pic>
        <p:nvPicPr>
          <p:cNvPr id="6" name="Picture 5" descr="peopl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75185" b="42136"/>
          <a:stretch/>
        </p:blipFill>
        <p:spPr>
          <a:xfrm>
            <a:off x="2632626" y="2995468"/>
            <a:ext cx="876299" cy="1051604"/>
          </a:xfrm>
          <a:prstGeom prst="rect">
            <a:avLst/>
          </a:prstGeom>
        </p:spPr>
      </p:pic>
      <p:pic>
        <p:nvPicPr>
          <p:cNvPr id="7" name="Picture 6" descr="money-b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67" y="3122708"/>
            <a:ext cx="541868" cy="541868"/>
          </a:xfrm>
          <a:prstGeom prst="rect">
            <a:avLst/>
          </a:prstGeom>
        </p:spPr>
      </p:pic>
      <p:pic>
        <p:nvPicPr>
          <p:cNvPr id="8" name="Picture 7" descr="peopl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4" t="5652" r="2408" b="42342"/>
          <a:stretch/>
        </p:blipFill>
        <p:spPr>
          <a:xfrm>
            <a:off x="477586" y="4165019"/>
            <a:ext cx="1420099" cy="827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759" y="1479343"/>
            <a:ext cx="863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/>
              <a:t>Pendapat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siapa</a:t>
            </a:r>
            <a:r>
              <a:rPr lang="en-US" altLang="ja-JP" sz="2800" dirty="0" smtClean="0"/>
              <a:t> yang </a:t>
            </a:r>
            <a:r>
              <a:rPr lang="en-US" altLang="ja-JP" sz="2800" dirty="0" err="1" smtClean="0"/>
              <a:t>didengar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di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pendekatan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partisipatif</a:t>
            </a:r>
            <a:r>
              <a:rPr lang="en-US" altLang="ja-JP" sz="2800" dirty="0" smtClean="0"/>
              <a:t>? </a:t>
            </a:r>
            <a:endParaRPr lang="en-US" altLang="ja-JP" sz="2800" dirty="0"/>
          </a:p>
        </p:txBody>
      </p:sp>
      <p:sp>
        <p:nvSpPr>
          <p:cNvPr id="12" name="Oval Callout 11"/>
          <p:cNvSpPr/>
          <p:nvPr/>
        </p:nvSpPr>
        <p:spPr>
          <a:xfrm>
            <a:off x="50799" y="2185482"/>
            <a:ext cx="2632627" cy="1449696"/>
          </a:xfrm>
          <a:prstGeom prst="wedgeEllipseCallout">
            <a:avLst>
              <a:gd name="adj1" fmla="val 50483"/>
              <a:gd name="adj2" fmla="val 4355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4648199" y="3042517"/>
            <a:ext cx="2954867" cy="1453768"/>
          </a:xfrm>
          <a:prstGeom prst="cloudCallout">
            <a:avLst>
              <a:gd name="adj1" fmla="val -69763"/>
              <a:gd name="adj2" fmla="val 4364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8256" y="2317352"/>
            <a:ext cx="2244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Saya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mewakili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pandangan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komunitas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6729" y="3427793"/>
            <a:ext cx="224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</a:rPr>
              <a:t>Belum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Tentu</a:t>
            </a:r>
            <a:r>
              <a:rPr lang="en-US" sz="2400" dirty="0" smtClean="0">
                <a:solidFill>
                  <a:srgbClr val="1F497D"/>
                </a:solidFill>
              </a:rPr>
              <a:t>! 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8392" y="2403089"/>
            <a:ext cx="478840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Perangkap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Pendekatan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Partisipatif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648063" y="5092703"/>
            <a:ext cx="7926079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>
                <a:solidFill>
                  <a:schemeClr val="bg1"/>
                </a:solidFill>
              </a:rPr>
              <a:t>Keberadaan</a:t>
            </a:r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pihak</a:t>
            </a:r>
            <a:r>
              <a:rPr lang="en-US" altLang="ja-JP" sz="2800" dirty="0" smtClean="0">
                <a:solidFill>
                  <a:schemeClr val="bg1"/>
                </a:solidFill>
              </a:rPr>
              <a:t> lain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mempengaruhi</a:t>
            </a:r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apa</a:t>
            </a:r>
            <a:r>
              <a:rPr lang="en-US" altLang="ja-JP" sz="2800" dirty="0" smtClean="0">
                <a:solidFill>
                  <a:schemeClr val="bg1"/>
                </a:solidFill>
              </a:rPr>
              <a:t> yang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mereka</a:t>
            </a:r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katakan</a:t>
            </a:r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7858368" y="32809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chemeClr val="tx2"/>
                </a:solidFill>
              </a:rPr>
              <a:pPr/>
              <a:t>5</a:t>
            </a:fld>
            <a:r>
              <a:rPr lang="en-US" sz="2400" dirty="0" smtClean="0">
                <a:solidFill>
                  <a:schemeClr val="tx2"/>
                </a:solidFill>
              </a:rPr>
              <a:t>/</a:t>
            </a:r>
            <a:r>
              <a:rPr lang="en-US" altLang="ja-JP" sz="2400" dirty="0" smtClean="0">
                <a:solidFill>
                  <a:schemeClr val="tx2"/>
                </a:solidFill>
              </a:rPr>
              <a:t>19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044" y="3664576"/>
            <a:ext cx="239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sz="2800" b="1" dirty="0" smtClean="0">
                <a:solidFill>
                  <a:srgbClr val="FF0000"/>
                </a:solidFill>
              </a:rPr>
              <a:t>Norma </a:t>
            </a:r>
            <a:r>
              <a:rPr lang="fr-FR" altLang="ja-JP" sz="2800" b="1" dirty="0" err="1" smtClean="0">
                <a:solidFill>
                  <a:srgbClr val="FF0000"/>
                </a:solidFill>
              </a:rPr>
              <a:t>Gender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5142" y="2556281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Power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622019" y="6086978"/>
            <a:ext cx="796762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>
                <a:solidFill>
                  <a:schemeClr val="bg1"/>
                </a:solidFill>
              </a:rPr>
              <a:t>Pandangan</a:t>
            </a:r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keterlibatan</a:t>
            </a:r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sosial</a:t>
            </a:r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mengubah</a:t>
            </a:r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metodologi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Contoh</a:t>
            </a:r>
            <a:r>
              <a:rPr lang="fr-FR" dirty="0" smtClean="0"/>
              <a:t> </a:t>
            </a:r>
            <a:r>
              <a:rPr lang="fr-FR" dirty="0" err="1" smtClean="0"/>
              <a:t>kekuatan</a:t>
            </a:r>
            <a:r>
              <a:rPr lang="fr-FR" dirty="0" smtClean="0"/>
              <a:t> yang </a:t>
            </a:r>
            <a:r>
              <a:rPr lang="fr-FR" dirty="0" err="1" smtClean="0"/>
              <a:t>tak</a:t>
            </a:r>
            <a:r>
              <a:rPr lang="fr-FR" dirty="0" smtClean="0"/>
              <a:t> </a:t>
            </a:r>
            <a:r>
              <a:rPr lang="fr-FR" dirty="0" err="1" smtClean="0"/>
              <a:t>terlihat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/>
      <p:bldP spid="18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20001" y="92075"/>
            <a:ext cx="1215070" cy="483658"/>
          </a:xfrm>
        </p:spPr>
        <p:txBody>
          <a:bodyPr/>
          <a:lstStyle/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6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en-US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70" y="1794934"/>
            <a:ext cx="3386664" cy="13377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4453460" y="1828809"/>
            <a:ext cx="4572000" cy="1303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5561" y="2047966"/>
            <a:ext cx="2957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Mengidentifikasi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keanekaragaman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perbedaan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di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antara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pelaku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84670" y="3403600"/>
            <a:ext cx="3386664" cy="1511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470393" y="3403600"/>
            <a:ext cx="4555062" cy="1511085"/>
          </a:xfrm>
          <a:prstGeom prst="roundRect">
            <a:avLst/>
          </a:prstGeom>
          <a:solidFill>
            <a:srgbClr val="D7E4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8" y="3611274"/>
            <a:ext cx="3471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Mengenali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dinamika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kekuatan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antara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pelaku</a:t>
            </a:r>
            <a:endParaRPr lang="en-US" altLang="ja-JP" sz="24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135473" y="5151747"/>
            <a:ext cx="3335862" cy="15917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453460" y="5151747"/>
            <a:ext cx="4555062" cy="15917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8" y="5277556"/>
            <a:ext cx="3471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terpinggirkan</a:t>
            </a:r>
            <a:endParaRPr lang="fr-FR" sz="24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35473" y="578490"/>
            <a:ext cx="8114372" cy="47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 err="1" smtClean="0"/>
              <a:t>Analisis</a:t>
            </a:r>
            <a:r>
              <a:rPr lang="en-US" altLang="ja-JP" sz="4000" dirty="0" smtClean="0"/>
              <a:t> </a:t>
            </a:r>
            <a:r>
              <a:rPr lang="en-US" altLang="ja-JP" sz="4000" dirty="0" err="1" smtClean="0"/>
              <a:t>Keterlibatan</a:t>
            </a:r>
            <a:r>
              <a:rPr lang="en-US" altLang="ja-JP" sz="4000" dirty="0" smtClean="0"/>
              <a:t> </a:t>
            </a:r>
            <a:r>
              <a:rPr lang="en-US" altLang="ja-JP" sz="4000" dirty="0" err="1" smtClean="0"/>
              <a:t>Sosial</a:t>
            </a:r>
            <a:r>
              <a:rPr lang="en-US" altLang="ja-JP" sz="4000" dirty="0" smtClean="0"/>
              <a:t> </a:t>
            </a:r>
            <a:r>
              <a:rPr lang="en-US" altLang="ja-JP" sz="4000" dirty="0" err="1" smtClean="0"/>
              <a:t>dalam</a:t>
            </a:r>
            <a:r>
              <a:rPr lang="en-US" altLang="ja-JP" sz="4000" dirty="0" smtClean="0"/>
              <a:t> </a:t>
            </a:r>
            <a:r>
              <a:rPr lang="en-US" altLang="ja-JP" sz="4000" dirty="0" err="1" smtClean="0"/>
              <a:t>Analisis</a:t>
            </a:r>
            <a:r>
              <a:rPr lang="en-US" altLang="ja-JP" sz="4000" dirty="0" smtClean="0"/>
              <a:t> </a:t>
            </a:r>
            <a:r>
              <a:rPr lang="en-US" altLang="ja-JP" sz="4000" dirty="0" err="1" smtClean="0"/>
              <a:t>Rantai</a:t>
            </a:r>
            <a:r>
              <a:rPr lang="en-US" altLang="ja-JP" sz="4000" dirty="0" smtClean="0"/>
              <a:t> </a:t>
            </a:r>
            <a:r>
              <a:rPr lang="en-US" altLang="ja-JP" sz="4000" dirty="0" err="1" smtClean="0"/>
              <a:t>Nilai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Right Arrow 2"/>
          <p:cNvSpPr/>
          <p:nvPr/>
        </p:nvSpPr>
        <p:spPr>
          <a:xfrm>
            <a:off x="3471334" y="2084519"/>
            <a:ext cx="982125" cy="7217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488268" y="3802340"/>
            <a:ext cx="982125" cy="72172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488268" y="5597270"/>
            <a:ext cx="982125" cy="721726"/>
          </a:xfrm>
          <a:prstGeom prst="rightArrow">
            <a:avLst/>
          </a:prstGeom>
          <a:solidFill>
            <a:srgbClr val="E6B9B8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peopl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0" r="60926" b="41925"/>
          <a:stretch/>
        </p:blipFill>
        <p:spPr>
          <a:xfrm>
            <a:off x="8249844" y="2231437"/>
            <a:ext cx="715433" cy="712293"/>
          </a:xfrm>
          <a:prstGeom prst="rect">
            <a:avLst/>
          </a:prstGeom>
        </p:spPr>
      </p:pic>
      <p:pic>
        <p:nvPicPr>
          <p:cNvPr id="25" name="Picture 24" descr="peopl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6" r="37222" b="40752"/>
          <a:stretch/>
        </p:blipFill>
        <p:spPr>
          <a:xfrm>
            <a:off x="7682301" y="2231437"/>
            <a:ext cx="567543" cy="747604"/>
          </a:xfrm>
          <a:prstGeom prst="rect">
            <a:avLst/>
          </a:prstGeom>
        </p:spPr>
      </p:pic>
      <p:pic>
        <p:nvPicPr>
          <p:cNvPr id="26" name="Picture 25" descr="peopl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8" b="47776"/>
          <a:stretch/>
        </p:blipFill>
        <p:spPr>
          <a:xfrm>
            <a:off x="5499819" y="2298775"/>
            <a:ext cx="733576" cy="644955"/>
          </a:xfrm>
          <a:prstGeom prst="rect">
            <a:avLst/>
          </a:prstGeom>
        </p:spPr>
      </p:pic>
      <p:pic>
        <p:nvPicPr>
          <p:cNvPr id="27" name="Picture 26" descr="peopl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6757" r="74565" b="41019"/>
          <a:stretch/>
        </p:blipFill>
        <p:spPr>
          <a:xfrm>
            <a:off x="6114862" y="2298775"/>
            <a:ext cx="551376" cy="644955"/>
          </a:xfrm>
          <a:prstGeom prst="rect">
            <a:avLst/>
          </a:prstGeom>
        </p:spPr>
      </p:pic>
      <p:pic>
        <p:nvPicPr>
          <p:cNvPr id="28" name="Picture 27" descr="Cassava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20" y="1828809"/>
            <a:ext cx="961080" cy="1233289"/>
          </a:xfrm>
          <a:prstGeom prst="rect">
            <a:avLst/>
          </a:prstGeom>
        </p:spPr>
      </p:pic>
      <p:pic>
        <p:nvPicPr>
          <p:cNvPr id="29" name="Picture 28" descr="Cassava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41" y="1828809"/>
            <a:ext cx="961080" cy="1233289"/>
          </a:xfrm>
          <a:prstGeom prst="rect">
            <a:avLst/>
          </a:prstGeom>
        </p:spPr>
      </p:pic>
      <p:sp>
        <p:nvSpPr>
          <p:cNvPr id="32" name="Curved Right Arrow 31"/>
          <p:cNvSpPr/>
          <p:nvPr/>
        </p:nvSpPr>
        <p:spPr>
          <a:xfrm rot="17650384">
            <a:off x="6205270" y="3766536"/>
            <a:ext cx="876845" cy="161727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 descr="Cassava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45" b="996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782" y="3988279"/>
            <a:ext cx="654970" cy="840479"/>
          </a:xfrm>
          <a:prstGeom prst="rect">
            <a:avLst/>
          </a:prstGeom>
        </p:spPr>
      </p:pic>
      <p:pic>
        <p:nvPicPr>
          <p:cNvPr id="34" name="Picture 33" descr="peopl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6757" r="74565" b="41019"/>
          <a:stretch/>
        </p:blipFill>
        <p:spPr>
          <a:xfrm>
            <a:off x="5082326" y="3844062"/>
            <a:ext cx="852383" cy="997049"/>
          </a:xfrm>
          <a:prstGeom prst="rect">
            <a:avLst/>
          </a:prstGeom>
        </p:spPr>
      </p:pic>
      <p:pic>
        <p:nvPicPr>
          <p:cNvPr id="35" name="Picture 34" descr="i-love-you-mom-clipart-gg64288577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28" y="3901658"/>
            <a:ext cx="927100" cy="927100"/>
          </a:xfrm>
          <a:prstGeom prst="rect">
            <a:avLst/>
          </a:prstGeom>
        </p:spPr>
      </p:pic>
      <p:sp>
        <p:nvSpPr>
          <p:cNvPr id="31" name="Curved Right Arrow 30"/>
          <p:cNvSpPr/>
          <p:nvPr/>
        </p:nvSpPr>
        <p:spPr>
          <a:xfrm rot="6925441">
            <a:off x="6565557" y="2813449"/>
            <a:ext cx="876845" cy="1617273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 rot="16200000">
            <a:off x="5418735" y="5890181"/>
            <a:ext cx="670310" cy="396014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4674" y="1285673"/>
            <a:ext cx="3894661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bg1"/>
                </a:solidFill>
              </a:rPr>
              <a:t>Analisis</a:t>
            </a:r>
            <a:r>
              <a:rPr lang="en-US" altLang="ja-JP" sz="2000" dirty="0" smtClean="0">
                <a:solidFill>
                  <a:schemeClr val="bg1"/>
                </a:solidFill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Keterlibatan</a:t>
            </a:r>
            <a:r>
              <a:rPr lang="en-US" altLang="ja-JP" sz="2000" dirty="0" smtClean="0">
                <a:solidFill>
                  <a:schemeClr val="bg1"/>
                </a:solidFill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Sosial</a:t>
            </a:r>
            <a:r>
              <a:rPr lang="en-US" altLang="ja-JP" sz="2000" dirty="0" smtClean="0">
                <a:solidFill>
                  <a:schemeClr val="bg1"/>
                </a:solidFill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mampu</a:t>
            </a:r>
            <a:r>
              <a:rPr lang="en-US" altLang="ja-JP" sz="2000" dirty="0" smtClean="0">
                <a:solidFill>
                  <a:schemeClr val="bg1"/>
                </a:solidFill>
              </a:rPr>
              <a:t>: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0291" y="1282470"/>
            <a:ext cx="4780539" cy="40011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Seberapa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penting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analisis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rantai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nilai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3085" y="5765443"/>
            <a:ext cx="111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Peru-</a:t>
            </a:r>
            <a:r>
              <a:rPr lang="en-US" sz="2400" dirty="0" err="1" smtClean="0"/>
              <a:t>bahan</a:t>
            </a:r>
            <a:endParaRPr lang="en-US" sz="2400" dirty="0"/>
          </a:p>
        </p:txBody>
      </p:sp>
      <p:pic>
        <p:nvPicPr>
          <p:cNvPr id="43" name="Picture 42" descr="Cassava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45" b="996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31" y="4988868"/>
            <a:ext cx="786888" cy="1009760"/>
          </a:xfrm>
          <a:prstGeom prst="rect">
            <a:avLst/>
          </a:prstGeom>
        </p:spPr>
      </p:pic>
      <p:pic>
        <p:nvPicPr>
          <p:cNvPr id="46" name="Picture 45" descr="money-bag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97" y="6119230"/>
            <a:ext cx="624250" cy="624250"/>
          </a:xfrm>
          <a:prstGeom prst="rect">
            <a:avLst/>
          </a:prstGeom>
        </p:spPr>
      </p:pic>
      <p:sp>
        <p:nvSpPr>
          <p:cNvPr id="47" name="Down Arrow 46"/>
          <p:cNvSpPr/>
          <p:nvPr/>
        </p:nvSpPr>
        <p:spPr>
          <a:xfrm rot="16200000">
            <a:off x="6777858" y="5833553"/>
            <a:ext cx="670310" cy="396014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432358" y="5443429"/>
            <a:ext cx="1634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Siapa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kalah</a:t>
            </a:r>
            <a:r>
              <a:rPr lang="en-US" sz="2400" dirty="0" smtClean="0"/>
              <a:t>? </a:t>
            </a:r>
            <a:r>
              <a:rPr lang="en-US" sz="2400" dirty="0" err="1" smtClean="0"/>
              <a:t>Mengapa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3" name="Slide Number Placeholder 5"/>
          <p:cNvSpPr txBox="1">
            <a:spLocks/>
          </p:cNvSpPr>
          <p:nvPr/>
        </p:nvSpPr>
        <p:spPr>
          <a:xfrm>
            <a:off x="5781419" y="3956353"/>
            <a:ext cx="1970628" cy="4088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1F497D"/>
                </a:solidFill>
              </a:rPr>
              <a:t>kekuatan</a:t>
            </a:r>
            <a:endParaRPr lang="en-US" sz="3200" b="1" dirty="0" smtClean="0">
              <a:solidFill>
                <a:srgbClr val="1F49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4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00"/>
    </mc:Choice>
    <mc:Fallback xmlns="">
      <p:transition spd="slow" advTm="28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7" grpId="0" animBg="1"/>
      <p:bldP spid="3" grpId="0" animBg="1"/>
      <p:bldP spid="20" grpId="0" animBg="1"/>
      <p:bldP spid="21" grpId="0" animBg="1"/>
      <p:bldP spid="32" grpId="0" animBg="1"/>
      <p:bldP spid="31" grpId="0" animBg="1"/>
      <p:bldP spid="38" grpId="0" animBg="1"/>
      <p:bldP spid="44" grpId="0" animBg="1"/>
      <p:bldP spid="45" grpId="0" animBg="1"/>
      <p:bldP spid="4" grpId="0"/>
      <p:bldP spid="47" grpId="0" animBg="1"/>
      <p:bldP spid="48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ja-JP" dirty="0" err="1" smtClean="0"/>
              <a:t>Pertanyaan</a:t>
            </a:r>
            <a:r>
              <a:rPr lang="fr-FR" altLang="ja-JP" dirty="0" smtClean="0"/>
              <a:t> yang </a:t>
            </a:r>
            <a:r>
              <a:rPr lang="fr-FR" altLang="ja-JP" dirty="0" err="1" smtClean="0"/>
              <a:t>diajukan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3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strike="sngStrike" dirty="0" err="1" smtClean="0"/>
              <a:t>Apa</a:t>
            </a:r>
            <a:r>
              <a:rPr lang="en-US" sz="4400" strike="sngStrike" dirty="0" smtClean="0"/>
              <a:t>?</a:t>
            </a:r>
          </a:p>
          <a:p>
            <a:pPr marL="0" indent="0" algn="ctr">
              <a:buNone/>
            </a:pPr>
            <a:endParaRPr lang="en-US" sz="4400" strike="sngStrike" dirty="0" smtClean="0"/>
          </a:p>
          <a:p>
            <a:pPr marL="0" indent="0" algn="ctr">
              <a:buNone/>
            </a:pPr>
            <a:r>
              <a:rPr lang="en-US" sz="4400" dirty="0" err="1" smtClean="0"/>
              <a:t>Siapa</a:t>
            </a:r>
            <a:r>
              <a:rPr lang="en-US" sz="4400" dirty="0" smtClean="0"/>
              <a:t>? </a:t>
            </a:r>
          </a:p>
          <a:p>
            <a:pPr marL="0" indent="0" algn="ctr">
              <a:buNone/>
            </a:pPr>
            <a:r>
              <a:rPr lang="en-US" sz="4400" dirty="0" err="1" smtClean="0"/>
              <a:t>Bagaimana</a:t>
            </a:r>
            <a:r>
              <a:rPr lang="en-US" sz="4400" dirty="0" smtClean="0"/>
              <a:t>?</a:t>
            </a:r>
          </a:p>
          <a:p>
            <a:pPr marL="0" indent="0" algn="ctr">
              <a:buNone/>
            </a:pPr>
            <a:r>
              <a:rPr lang="en-US" sz="4400" dirty="0" err="1" smtClean="0"/>
              <a:t>Mengapa</a:t>
            </a:r>
            <a:r>
              <a:rPr lang="en-US" sz="4400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7806264" y="24343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7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assava.jpg"/>
          <p:cNvPicPr>
            <a:picLocks noChangeAspect="1"/>
          </p:cNvPicPr>
          <p:nvPr/>
        </p:nvPicPr>
        <p:blipFill rotWithShape="1">
          <a:blip r:embed="rId3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t="14846"/>
          <a:stretch/>
        </p:blipFill>
        <p:spPr>
          <a:xfrm>
            <a:off x="2168738" y="1051563"/>
            <a:ext cx="3451522" cy="440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79" y="104106"/>
            <a:ext cx="8229600" cy="900945"/>
          </a:xfrm>
        </p:spPr>
        <p:txBody>
          <a:bodyPr>
            <a:noAutofit/>
          </a:bodyPr>
          <a:lstStyle/>
          <a:p>
            <a:r>
              <a:rPr lang="en-US" altLang="ja-JP" sz="3200" dirty="0" err="1" smtClean="0"/>
              <a:t>Kesimpulan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5"/>
          <p:cNvSpPr txBox="1">
            <a:spLocks noGrp="1"/>
          </p:cNvSpPr>
          <p:nvPr>
            <p:ph idx="1"/>
          </p:nvPr>
        </p:nvSpPr>
        <p:spPr>
          <a:xfrm>
            <a:off x="492184" y="13465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lvl="0" indent="0" algn="r">
              <a:spcBef>
                <a:spcPts val="0"/>
              </a:spcBef>
              <a:buNone/>
              <a:defRPr/>
            </a:pPr>
            <a:endParaRPr lang="en-US" sz="2400" dirty="0" smtClean="0"/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2400" dirty="0" smtClean="0"/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2400" dirty="0" smtClean="0"/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2400" dirty="0" smtClean="0"/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2400" dirty="0" smtClean="0"/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2400" dirty="0" smtClean="0"/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6761288" y="6309321"/>
            <a:ext cx="2382712" cy="54867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Connell (2009)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lide Number Placeholder 7"/>
          <p:cNvSpPr txBox="1">
            <a:spLocks/>
          </p:cNvSpPr>
          <p:nvPr/>
        </p:nvSpPr>
        <p:spPr>
          <a:xfrm>
            <a:off x="7620001" y="92075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8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5444" y="4376043"/>
            <a:ext cx="3195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800000"/>
                </a:solidFill>
              </a:rPr>
              <a:t>Hubungan</a:t>
            </a:r>
            <a:r>
              <a:rPr lang="en-US" sz="2800" b="1" dirty="0" smtClean="0">
                <a:solidFill>
                  <a:srgbClr val="800000"/>
                </a:solidFill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</a:rPr>
              <a:t>Kekuatan</a:t>
            </a:r>
            <a:endParaRPr lang="en-US" sz="2800" b="1" dirty="0">
              <a:solidFill>
                <a:srgbClr val="8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05462" y="4327606"/>
            <a:ext cx="8078317" cy="0"/>
          </a:xfrm>
          <a:prstGeom prst="line">
            <a:avLst/>
          </a:prstGeom>
          <a:ln w="76200" cmpd="sng">
            <a:solidFill>
              <a:srgbClr val="9966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Content Placeholder 4" descr="people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-5472" b="41925"/>
          <a:stretch/>
        </p:blipFill>
        <p:spPr>
          <a:xfrm>
            <a:off x="7880199" y="2945307"/>
            <a:ext cx="904279" cy="1114000"/>
          </a:xfrm>
          <a:prstGeom prst="rect">
            <a:avLst/>
          </a:prstGeom>
        </p:spPr>
      </p:pic>
      <p:pic>
        <p:nvPicPr>
          <p:cNvPr id="35" name="Picture 34" descr="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0" r="60926" b="41925"/>
          <a:stretch/>
        </p:blipFill>
        <p:spPr>
          <a:xfrm>
            <a:off x="6761288" y="2961049"/>
            <a:ext cx="1118911" cy="1114000"/>
          </a:xfrm>
          <a:prstGeom prst="rect">
            <a:avLst/>
          </a:prstGeom>
        </p:spPr>
      </p:pic>
      <p:pic>
        <p:nvPicPr>
          <p:cNvPr id="36" name="Picture 35" descr="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6" r="37222" b="40752"/>
          <a:stretch/>
        </p:blipFill>
        <p:spPr>
          <a:xfrm>
            <a:off x="5977442" y="2979040"/>
            <a:ext cx="887616" cy="1169225"/>
          </a:xfrm>
          <a:prstGeom prst="rect">
            <a:avLst/>
          </a:prstGeom>
        </p:spPr>
      </p:pic>
      <p:pic>
        <p:nvPicPr>
          <p:cNvPr id="37" name="Picture 36" descr="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6757" r="74565" b="41019"/>
          <a:stretch/>
        </p:blipFill>
        <p:spPr>
          <a:xfrm>
            <a:off x="492184" y="2443083"/>
            <a:ext cx="916385" cy="1071913"/>
          </a:xfrm>
          <a:prstGeom prst="rect">
            <a:avLst/>
          </a:prstGeom>
        </p:spPr>
      </p:pic>
      <p:pic>
        <p:nvPicPr>
          <p:cNvPr id="38" name="Picture 37" descr="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5" r="24720" b="47776"/>
          <a:stretch/>
        </p:blipFill>
        <p:spPr>
          <a:xfrm>
            <a:off x="1339892" y="2443083"/>
            <a:ext cx="1037160" cy="1071913"/>
          </a:xfrm>
          <a:prstGeom prst="rect">
            <a:avLst/>
          </a:prstGeom>
        </p:spPr>
      </p:pic>
      <p:pic>
        <p:nvPicPr>
          <p:cNvPr id="39" name="Picture 38" descr="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8" b="47776"/>
          <a:stretch/>
        </p:blipFill>
        <p:spPr>
          <a:xfrm>
            <a:off x="2168738" y="2409350"/>
            <a:ext cx="1219200" cy="107191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3528" y="5641638"/>
            <a:ext cx="211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 Gender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6057593" y="5641638"/>
            <a:ext cx="286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Identitas</a:t>
            </a:r>
            <a:r>
              <a:rPr lang="en-US" sz="2000" dirty="0" smtClean="0"/>
              <a:t> </a:t>
            </a:r>
            <a:r>
              <a:rPr lang="en-US" sz="2000" dirty="0" err="1" smtClean="0"/>
              <a:t>berbasis</a:t>
            </a:r>
            <a:r>
              <a:rPr lang="en-US" sz="2000" dirty="0" smtClean="0"/>
              <a:t> Gender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4395271" y="5626852"/>
            <a:ext cx="1375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Kemiskinan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056425" y="5641638"/>
            <a:ext cx="203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Suku</a:t>
            </a:r>
            <a:r>
              <a:rPr lang="en-US" sz="2000" dirty="0" smtClean="0"/>
              <a:t>/</a:t>
            </a:r>
            <a:r>
              <a:rPr lang="en-US" sz="2000" dirty="0" err="1" smtClean="0"/>
              <a:t>Kebangsaan</a:t>
            </a:r>
            <a:endParaRPr lang="en-US" sz="2000" dirty="0"/>
          </a:p>
        </p:txBody>
      </p:sp>
      <p:sp>
        <p:nvSpPr>
          <p:cNvPr id="53" name="Curved Right Arrow 52"/>
          <p:cNvSpPr/>
          <p:nvPr/>
        </p:nvSpPr>
        <p:spPr>
          <a:xfrm rot="6925441">
            <a:off x="4229210" y="1879271"/>
            <a:ext cx="850055" cy="2163554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urved Right Arrow 53"/>
          <p:cNvSpPr/>
          <p:nvPr/>
        </p:nvSpPr>
        <p:spPr>
          <a:xfrm rot="17650384">
            <a:off x="3871687" y="2827067"/>
            <a:ext cx="850055" cy="216355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Slide Number Placeholder 5"/>
          <p:cNvSpPr txBox="1">
            <a:spLocks/>
          </p:cNvSpPr>
          <p:nvPr/>
        </p:nvSpPr>
        <p:spPr>
          <a:xfrm>
            <a:off x="3504496" y="3276835"/>
            <a:ext cx="1991780" cy="4088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1F497D"/>
                </a:solidFill>
              </a:rPr>
              <a:t>kekuatan</a:t>
            </a:r>
            <a:endParaRPr lang="en-US" sz="3200" b="1" dirty="0" smtClean="0">
              <a:solidFill>
                <a:srgbClr val="1F497D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316015" y="2462934"/>
            <a:ext cx="2832124" cy="2035082"/>
          </a:xfrm>
          <a:prstGeom prst="curvedConnector3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H="1" flipV="1">
            <a:off x="6007207" y="2327682"/>
            <a:ext cx="2844825" cy="1908320"/>
          </a:xfrm>
          <a:prstGeom prst="curvedConnector3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5526" y="1342620"/>
            <a:ext cx="36134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Perubahan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dalam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Produksi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173" y="1136338"/>
            <a:ext cx="36340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</a:rPr>
              <a:t>Hasil</a:t>
            </a:r>
            <a:r>
              <a:rPr lang="en-US" sz="2200" b="1" dirty="0" smtClean="0">
                <a:solidFill>
                  <a:srgbClr val="FF0000"/>
                </a:solidFill>
              </a:rPr>
              <a:t> yang </a:t>
            </a:r>
            <a:r>
              <a:rPr lang="en-US" sz="2200" b="1" dirty="0" err="1" smtClean="0">
                <a:solidFill>
                  <a:srgbClr val="FF0000"/>
                </a:solidFill>
              </a:rPr>
              <a:t>Positif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</a:rPr>
              <a:t>Perubahan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dalam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Masyarakat</a:t>
            </a:r>
            <a:r>
              <a:rPr lang="en-US" sz="2200" b="1" dirty="0" smtClean="0">
                <a:solidFill>
                  <a:srgbClr val="FF0000"/>
                </a:solidFill>
              </a:rPr>
              <a:t>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9845" y="1659467"/>
            <a:ext cx="726022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ultiply 13"/>
          <p:cNvSpPr/>
          <p:nvPr/>
        </p:nvSpPr>
        <p:spPr>
          <a:xfrm>
            <a:off x="4771853" y="1300514"/>
            <a:ext cx="514319" cy="717905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/>
      <p:bldP spid="40" grpId="0" animBg="1"/>
      <p:bldP spid="4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3775"/>
            <a:ext cx="8229600" cy="176578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err="1" smtClean="0">
                <a:solidFill>
                  <a:schemeClr val="accent1"/>
                </a:solidFill>
              </a:rPr>
              <a:t>Latihan</a:t>
            </a:r>
            <a:r>
              <a:rPr lang="en-US" sz="3600" dirty="0" smtClean="0">
                <a:solidFill>
                  <a:schemeClr val="accent1"/>
                </a:solidFill>
              </a:rPr>
              <a:t> 1: </a:t>
            </a:r>
            <a:r>
              <a:rPr lang="en-US" sz="3600" dirty="0" err="1" smtClean="0">
                <a:solidFill>
                  <a:schemeClr val="accent1"/>
                </a:solidFill>
              </a:rPr>
              <a:t>Melihat</a:t>
            </a:r>
            <a:r>
              <a:rPr lang="en-US" sz="3600" dirty="0" smtClean="0">
                <a:solidFill>
                  <a:schemeClr val="accent1"/>
                </a:solidFill>
              </a:rPr>
              <a:t>  </a:t>
            </a:r>
            <a:r>
              <a:rPr lang="en-US" sz="3600" dirty="0" err="1" smtClean="0">
                <a:solidFill>
                  <a:schemeClr val="accent1"/>
                </a:solidFill>
              </a:rPr>
              <a:t>produsen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id-ID" sz="3600" dirty="0" smtClean="0">
                <a:solidFill>
                  <a:schemeClr val="accent1"/>
                </a:solidFill>
              </a:rPr>
              <a:t>ubi kayu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melalui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sudut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pandang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keterlibatan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sosial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BC4C-3F9F-A145-8697-70790EC2FC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7823197" y="-26456"/>
            <a:ext cx="1215070" cy="483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3BC4C-3F9F-A145-8697-70790EC2FCE2}" type="slidenum">
              <a:rPr lang="en-US" sz="2400" smtClean="0">
                <a:solidFill>
                  <a:srgbClr val="1F497D"/>
                </a:solidFill>
              </a:rPr>
              <a:pPr/>
              <a:t>9</a:t>
            </a:fld>
            <a:r>
              <a:rPr lang="en-US" sz="2400" dirty="0" smtClean="0">
                <a:solidFill>
                  <a:srgbClr val="1F497D"/>
                </a:solidFill>
              </a:rPr>
              <a:t>/1</a:t>
            </a:r>
            <a:r>
              <a:rPr lang="ja-JP" altLang="ja-JP" sz="2400" dirty="0">
                <a:solidFill>
                  <a:srgbClr val="1F497D"/>
                </a:solidFill>
              </a:rPr>
              <a:t>9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6.9|2.2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5|0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7916</TotalTime>
  <Words>482</Words>
  <Application>Microsoft Macintosh PowerPoint</Application>
  <PresentationFormat>On-screen Show (4:3)</PresentationFormat>
  <Paragraphs>158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MS PGothic</vt:lpstr>
      <vt:lpstr>ＭＳ Ｐゴシック</vt:lpstr>
      <vt:lpstr>Office Theme</vt:lpstr>
      <vt:lpstr>      Bagaimana Pemahaman Mengenai Hubungan Gender dan Norma-Norma serta Keterlibatan Sosial dapat Berkontribusi pada Analisis Rantai Nilai?   Nozomi Kawarazuka (CIAT) And Dominic Smith (UQ)   Pelatihan Analisis Rantai Nilai ACIAR Project AGB/2012/078   </vt:lpstr>
      <vt:lpstr>Mengapa keterlibatan sosial sangat penting untuk penelitian rantai nilai? </vt:lpstr>
      <vt:lpstr>PowerPoint Presentation</vt:lpstr>
      <vt:lpstr>Kata kunci: kekuatan tersembunyi yang tak terlihat</vt:lpstr>
      <vt:lpstr>Contoh kekuatan yang tak terlihat</vt:lpstr>
      <vt:lpstr>PowerPoint Presentation</vt:lpstr>
      <vt:lpstr>Pertanyaan yang diajukan</vt:lpstr>
      <vt:lpstr>Kesimpulan</vt:lpstr>
      <vt:lpstr>  Latihan 1: Melihat  produsen ubi kayu melalui sudut pandang keterlibatan sosial</vt:lpstr>
      <vt:lpstr>Langkah 1:  Keanekaragaman diantara Petani</vt:lpstr>
      <vt:lpstr>Langkah 2:  Menemukan hubungan kekuatan sosial diantara petani</vt:lpstr>
      <vt:lpstr>Langkah 3:  jelaskan dampak potensial dari perubahan kelompok sosial yang berbeda  </vt:lpstr>
      <vt:lpstr>Langkah 3: jelaskan dampak potensial dari perubahan kelompok sosial yang berbeda   </vt:lpstr>
      <vt:lpstr> Latihan 2: Melihat pedagang ubi kayu melalui sudut pandang keterlibatan sosial </vt:lpstr>
      <vt:lpstr>Langkah 1:  Keanekaragaman sosial diantara pedagang</vt:lpstr>
      <vt:lpstr>Langkah 2:  Menemukan hubungan kekuatan sosial diantara pedagang</vt:lpstr>
      <vt:lpstr>Langkah 3:   jelaskan dampak potensial dari perubahan kelompok sosial yang berbeda   </vt:lpstr>
      <vt:lpstr>  Langkah 3: jelaskan dampak potensial dari perubahan kelompok sosial yang berbeda   </vt:lpstr>
      <vt:lpstr>Terima Kasih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an understanding of gender relations and norms contribute to the greater impact of agricultural and/or NRM research?</dc:title>
  <dc:creator>Nozomi Kawarazuka</dc:creator>
  <cp:lastModifiedBy>Microsoft Office User</cp:lastModifiedBy>
  <cp:revision>303</cp:revision>
  <dcterms:created xsi:type="dcterms:W3CDTF">2015-04-19T08:22:32Z</dcterms:created>
  <dcterms:modified xsi:type="dcterms:W3CDTF">2016-08-18T01:48:00Z</dcterms:modified>
</cp:coreProperties>
</file>