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58" r:id="rId4"/>
    <p:sldId id="262" r:id="rId5"/>
    <p:sldId id="257" r:id="rId6"/>
    <p:sldId id="260" r:id="rId7"/>
    <p:sldId id="263" r:id="rId8"/>
    <p:sldId id="264" r:id="rId9"/>
    <p:sldId id="272" r:id="rId10"/>
    <p:sldId id="275" r:id="rId11"/>
    <p:sldId id="27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8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4E7D-27CE-40A0-AC27-68220B7176E3}" type="datetimeFigureOut">
              <a:rPr lang="en-AU" smtClean="0"/>
              <a:t>20/03/19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8554-A280-483A-9327-10F732F6D7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41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31DE34-E999-4C09-9A2D-CACA0586C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84" y="2826260"/>
            <a:ext cx="9839805" cy="1646302"/>
          </a:xfrm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685" y="4472559"/>
            <a:ext cx="98398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3787" y="6413212"/>
            <a:ext cx="1950271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26" y="931694"/>
            <a:ext cx="6199141" cy="2700505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1042847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42846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9230" y="93169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41FC9-A494-764B-A170-4EED785A0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27" y="1493321"/>
            <a:ext cx="10561472" cy="1039091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369126"/>
            <a:ext cx="10561473" cy="36722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10553160" cy="1826581"/>
          </a:xfrm>
        </p:spPr>
        <p:txBody>
          <a:bodyPr anchor="b"/>
          <a:lstStyle>
            <a:lvl1pPr algn="l">
              <a:defRPr sz="40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55316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0129"/>
            <a:ext cx="10661226" cy="1320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635133"/>
            <a:ext cx="4958695" cy="34062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635133"/>
            <a:ext cx="5242560" cy="34062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38560" y="6406487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1402590"/>
            <a:ext cx="10588000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742867"/>
            <a:ext cx="48522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3338606"/>
            <a:ext cx="4852219" cy="270275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2748069"/>
            <a:ext cx="51677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343808"/>
            <a:ext cx="5167745" cy="270275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1498605"/>
            <a:ext cx="6511597" cy="4262116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98365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106861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144" y="609599"/>
            <a:ext cx="10615353" cy="41286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10686163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1061966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61966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85A95A-8A6B-4E66-8D47-227BE5A6EE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4977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145B0F5B-ED9E-4DC4-BAFB-852146CA9A88}"/>
              </a:ext>
            </a:extLst>
          </p:cNvPr>
          <p:cNvSpPr txBox="1">
            <a:spLocks/>
          </p:cNvSpPr>
          <p:nvPr userDrawn="1"/>
        </p:nvSpPr>
        <p:spPr>
          <a:xfrm>
            <a:off x="1607576" y="6412174"/>
            <a:ext cx="3064177" cy="249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© Griffith University 2018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B79E2F8-544E-D149-925B-3CA9B7AC5520}"/>
              </a:ext>
            </a:extLst>
          </p:cNvPr>
          <p:cNvSpPr txBox="1">
            <a:spLocks/>
          </p:cNvSpPr>
          <p:nvPr userDrawn="1"/>
        </p:nvSpPr>
        <p:spPr>
          <a:xfrm>
            <a:off x="8862424" y="6412174"/>
            <a:ext cx="3064177" cy="249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4A665A-EE80-D341-9CEE-E571A12A53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5" r:id="rId6"/>
    <p:sldLayoutId id="2147483666" r:id="rId7"/>
    <p:sldLayoutId id="2147483657" r:id="rId8"/>
    <p:sldLayoutId id="2147483660" r:id="rId9"/>
    <p:sldLayoutId id="2147483663" r:id="rId10"/>
    <p:sldLayoutId id="214748366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untrystat.psa.gov.p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DC18-354C-479E-916C-29E34204B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84" y="2826260"/>
            <a:ext cx="10057791" cy="3188778"/>
          </a:xfrm>
        </p:spPr>
        <p:txBody>
          <a:bodyPr/>
          <a:lstStyle/>
          <a:p>
            <a:r>
              <a:rPr lang="en-US" sz="2800" dirty="0"/>
              <a:t>Evaluation of technical issues and commercial constraints in Philippine mango exports to China</a:t>
            </a:r>
            <a:br>
              <a:rPr lang="en-US" sz="2800" dirty="0"/>
            </a:br>
            <a:r>
              <a:rPr lang="en-AU" sz="2800" dirty="0"/>
              <a:t>ECR study – Mango Biosecurity Project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1200" dirty="0"/>
              <a:t> </a:t>
            </a: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2400" b="0" dirty="0"/>
              <a:t>Ivory Myka Galang</a:t>
            </a:r>
            <a:br>
              <a:rPr lang="en-US" sz="2400" b="0" dirty="0"/>
            </a:br>
            <a:r>
              <a:rPr lang="en-US" sz="2400" b="0" dirty="0"/>
              <a:t>Philippine Institute </a:t>
            </a:r>
            <a:r>
              <a:rPr lang="en-US" sz="2400" b="0" dirty="0" smtClean="0"/>
              <a:t>for </a:t>
            </a:r>
            <a:r>
              <a:rPr lang="en-US" sz="2400" b="0" dirty="0"/>
              <a:t>Development Studies</a:t>
            </a:r>
            <a:br>
              <a:rPr lang="en-US" sz="2400" b="0" dirty="0"/>
            </a:br>
            <a:r>
              <a:rPr lang="en-US" sz="1600" b="0" dirty="0"/>
              <a:t>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000" b="0" dirty="0"/>
              <a:t>19 – 21 March 2019</a:t>
            </a:r>
            <a:endParaRPr lang="en-AU" sz="20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70" y="5920908"/>
            <a:ext cx="871218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C52E-CFD4-4481-B1CA-C98F790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27" y="187035"/>
            <a:ext cx="10460336" cy="1039091"/>
          </a:xfrm>
        </p:spPr>
        <p:txBody>
          <a:bodyPr>
            <a:normAutofit/>
          </a:bodyPr>
          <a:lstStyle/>
          <a:p>
            <a:pPr algn="r"/>
            <a:r>
              <a:rPr lang="en-AU" sz="32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764-43B0-4F71-9C47-A4609DB0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27" y="1502229"/>
            <a:ext cx="10460336" cy="4539133"/>
          </a:xfrm>
        </p:spPr>
        <p:txBody>
          <a:bodyPr>
            <a:normAutofit/>
          </a:bodyPr>
          <a:lstStyle/>
          <a:p>
            <a:pPr algn="just"/>
            <a:r>
              <a:rPr lang="en-AU" sz="2400" dirty="0"/>
              <a:t>Bureau of Plant Industry. (</a:t>
            </a:r>
            <a:r>
              <a:rPr lang="en-AU" sz="2400" dirty="0" smtClean="0"/>
              <a:t>2018). </a:t>
            </a:r>
            <a:r>
              <a:rPr lang="en-AU" sz="2400" dirty="0"/>
              <a:t>Exports. Retrieved from URL:http://pqs.bpinsicpvpo.com.ph/export.php.</a:t>
            </a:r>
            <a:endParaRPr lang="en-PH" sz="2400" dirty="0" smtClean="0">
              <a:solidFill>
                <a:schemeClr val="tx1"/>
              </a:solidFill>
            </a:endParaRPr>
          </a:p>
          <a:p>
            <a:pPr algn="just"/>
            <a:r>
              <a:rPr lang="en-PH" sz="2400" dirty="0" smtClean="0">
                <a:solidFill>
                  <a:schemeClr val="tx1"/>
                </a:solidFill>
              </a:rPr>
              <a:t>___</a:t>
            </a:r>
            <a:r>
              <a:rPr lang="en-AU" sz="2400" dirty="0" smtClean="0">
                <a:solidFill>
                  <a:schemeClr val="tx1"/>
                </a:solidFill>
              </a:rPr>
              <a:t>.</a:t>
            </a:r>
            <a:r>
              <a:rPr lang="en-AU" sz="2400" dirty="0" smtClean="0"/>
              <a:t> </a:t>
            </a:r>
            <a:r>
              <a:rPr lang="en-AU" sz="2400" dirty="0"/>
              <a:t>(2002). Commodity Profile of Mango in Region I. URL: afmis.da.gov.ph/</a:t>
            </a:r>
            <a:r>
              <a:rPr lang="en-AU" sz="2400" dirty="0" err="1"/>
              <a:t>index.php</a:t>
            </a:r>
            <a:r>
              <a:rPr lang="en-AU" sz="2400" dirty="0"/>
              <a:t>/component/.../907-commodityprofileofmangoregioni.html.</a:t>
            </a:r>
            <a:endParaRPr lang="en-PH" sz="2400" dirty="0" smtClean="0">
              <a:solidFill>
                <a:schemeClr val="tx1"/>
              </a:solidFill>
            </a:endParaRPr>
          </a:p>
          <a:p>
            <a:pPr algn="just"/>
            <a:r>
              <a:rPr lang="en-AU" sz="2400" dirty="0" smtClean="0"/>
              <a:t>Philippine Statistics Authority (PSA). (2018). Volume of production: Mango. Retrieved from URL: </a:t>
            </a:r>
            <a:r>
              <a:rPr lang="en-AU" sz="2400" dirty="0" smtClean="0">
                <a:hlinkClick r:id="rId2"/>
              </a:rPr>
              <a:t>http://countrystat.psa.gov.ph/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C52E-CFD4-4481-B1CA-C98F790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27" y="187035"/>
            <a:ext cx="10460336" cy="1039091"/>
          </a:xfrm>
        </p:spPr>
        <p:txBody>
          <a:bodyPr>
            <a:normAutofit/>
          </a:bodyPr>
          <a:lstStyle/>
          <a:p>
            <a:pPr algn="r"/>
            <a:r>
              <a:rPr lang="en-AU" sz="3200" dirty="0" smtClean="0">
                <a:solidFill>
                  <a:schemeClr val="tx1"/>
                </a:solidFill>
              </a:rPr>
              <a:t>Image references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764-43B0-4F71-9C47-A4609DB0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27" y="1502229"/>
            <a:ext cx="10460336" cy="4539133"/>
          </a:xfrm>
        </p:spPr>
        <p:txBody>
          <a:bodyPr>
            <a:normAutofit fontScale="77500" lnSpcReduction="20000"/>
          </a:bodyPr>
          <a:lstStyle/>
          <a:p>
            <a:r>
              <a:rPr lang="en-PH" dirty="0"/>
              <a:t>https://dumielauxepices.net/sites/default/files/small-clipart-mango-tree-766451-5528785.png</a:t>
            </a:r>
          </a:p>
          <a:p>
            <a:r>
              <a:rPr lang="en-PH" dirty="0"/>
              <a:t>http://www.transparentpng.com/cats/cargo-truck-137.html</a:t>
            </a:r>
          </a:p>
          <a:p>
            <a:r>
              <a:rPr lang="en-PH" dirty="0"/>
              <a:t>https://www.kisspng.com/png-facade-factory-icon-green-cartoon-factory-and-ware-331348/preview.html</a:t>
            </a:r>
          </a:p>
          <a:p>
            <a:r>
              <a:rPr lang="en-PH" dirty="0"/>
              <a:t>https://cdljobnow.com/specialty-jobs/refrigerated-trucks</a:t>
            </a:r>
          </a:p>
          <a:p>
            <a:r>
              <a:rPr lang="en-PH" dirty="0"/>
              <a:t>http://alldubai.ae/yellow-pages/sea-freight-service-by-ata-cargo-logistics-llc/</a:t>
            </a:r>
          </a:p>
          <a:p>
            <a:r>
              <a:rPr lang="en-PH" dirty="0"/>
              <a:t>http://www.pngall.com/plane-png/download/5535</a:t>
            </a:r>
          </a:p>
          <a:p>
            <a:r>
              <a:rPr lang="en-PH" dirty="0"/>
              <a:t>https://www.countryflags.com/en/japan-flag-icon.html</a:t>
            </a:r>
          </a:p>
          <a:p>
            <a:r>
              <a:rPr lang="en-PH" dirty="0"/>
              <a:t>https://wonderfulengineering.com/flag-of-china-a-symbol-of-revolution-and-unity/</a:t>
            </a:r>
          </a:p>
          <a:p>
            <a:r>
              <a:rPr lang="en-PH" dirty="0"/>
              <a:t>http://flagpedia.net/south-korea</a:t>
            </a:r>
          </a:p>
          <a:p>
            <a:r>
              <a:rPr lang="en-PH" dirty="0"/>
              <a:t>https://</a:t>
            </a:r>
            <a:r>
              <a:rPr lang="en-PH" dirty="0" smtClean="0"/>
              <a:t>www.countryflags.com/en/philippines-the-flag-image.html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311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C52E-CFD4-4481-B1CA-C98F790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27" y="213161"/>
            <a:ext cx="10446688" cy="1039091"/>
          </a:xfrm>
        </p:spPr>
        <p:txBody>
          <a:bodyPr>
            <a:normAutofit/>
          </a:bodyPr>
          <a:lstStyle/>
          <a:p>
            <a:pPr algn="r"/>
            <a:r>
              <a:rPr lang="en-AU" sz="3200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764-43B0-4F71-9C47-A4609DB0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27" y="1476103"/>
            <a:ext cx="10446688" cy="456525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Introduction</a:t>
            </a:r>
          </a:p>
          <a:p>
            <a:r>
              <a:rPr lang="en-AU" dirty="0">
                <a:solidFill>
                  <a:schemeClr val="tx1"/>
                </a:solidFill>
              </a:rPr>
              <a:t>Market overview</a:t>
            </a:r>
          </a:p>
          <a:p>
            <a:r>
              <a:rPr lang="en-AU" dirty="0">
                <a:solidFill>
                  <a:schemeClr val="tx1"/>
                </a:solidFill>
              </a:rPr>
              <a:t>Methodology</a:t>
            </a:r>
          </a:p>
          <a:p>
            <a:r>
              <a:rPr lang="en-AU" dirty="0">
                <a:solidFill>
                  <a:schemeClr val="tx1"/>
                </a:solidFill>
              </a:rPr>
              <a:t>Results</a:t>
            </a:r>
          </a:p>
          <a:p>
            <a:r>
              <a:rPr lang="en-AU" dirty="0">
                <a:solidFill>
                  <a:schemeClr val="tx1"/>
                </a:solidFill>
              </a:rPr>
              <a:t>Conclusion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References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C52E-CFD4-4481-B1CA-C98F790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27" y="252349"/>
            <a:ext cx="10460336" cy="1039091"/>
          </a:xfrm>
        </p:spPr>
        <p:txBody>
          <a:bodyPr>
            <a:noAutofit/>
          </a:bodyPr>
          <a:lstStyle/>
          <a:p>
            <a:pPr algn="r"/>
            <a:r>
              <a:rPr lang="en-AU" sz="3200" dirty="0" smtClean="0">
                <a:solidFill>
                  <a:schemeClr val="tx1"/>
                </a:solidFill>
              </a:rPr>
              <a:t>Introduction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FB622-7009-467E-96AE-71158AF9F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PH" dirty="0"/>
              <a:t>This case study aims to identify technical, scientific and commercial constraints that may be impeding the Philippines from meeting mango export market requirements to China.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2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92D82-E327-F741-BCDC-5AEB82F8D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6048" y="1270696"/>
            <a:ext cx="4727072" cy="3644666"/>
          </a:xfrm>
          <a:ln w="28575">
            <a:solidFill>
              <a:srgbClr val="FFFF00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6135A-2326-EA42-A86D-8C2D8FF4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765" y="1745969"/>
            <a:ext cx="5623035" cy="2040220"/>
          </a:xfrm>
        </p:spPr>
        <p:txBody>
          <a:bodyPr/>
          <a:lstStyle/>
          <a:p>
            <a:r>
              <a:rPr lang="en-US" dirty="0"/>
              <a:t>Variety: Carabao</a:t>
            </a:r>
          </a:p>
          <a:p>
            <a:r>
              <a:rPr lang="en-US" dirty="0"/>
              <a:t>8 VHT facilities (5 Luzon, 3 Davao)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05423-9737-FD48-9A2F-817365618D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7766" y="5112032"/>
            <a:ext cx="11091065" cy="8019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60B5467-8D52-45AC-899C-AB8B111CAC65}"/>
              </a:ext>
            </a:extLst>
          </p:cNvPr>
          <p:cNvSpPr txBox="1">
            <a:spLocks/>
          </p:cNvSpPr>
          <p:nvPr/>
        </p:nvSpPr>
        <p:spPr>
          <a:xfrm>
            <a:off x="1044727" y="252350"/>
            <a:ext cx="10433040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dirty="0">
                <a:solidFill>
                  <a:schemeClr val="tx1"/>
                </a:solidFill>
              </a:rPr>
              <a:t>Market overview</a:t>
            </a:r>
          </a:p>
          <a:p>
            <a:pPr algn="r"/>
            <a:r>
              <a:rPr lang="en-AU" dirty="0">
                <a:solidFill>
                  <a:schemeClr val="tx1"/>
                </a:solidFill>
              </a:rPr>
              <a:t>Philippine mango</a:t>
            </a:r>
          </a:p>
        </p:txBody>
      </p:sp>
    </p:spTree>
    <p:extLst>
      <p:ext uri="{BB962C8B-B14F-4D97-AF65-F5344CB8AC3E}">
        <p14:creationId xmlns:p14="http://schemas.microsoft.com/office/powerpoint/2010/main" val="18184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764-43B0-4F71-9C47-A4609DB0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5925"/>
            <a:ext cx="10561473" cy="435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chemeClr val="tx1"/>
                </a:solidFill>
              </a:rPr>
              <a:t>Interviews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Three (3) fresh mango exporters (all with VHT)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Davao, Cebu/Manila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Bureau of Plant Industry (an attached agency of Philippine’s Department of Agriculture)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C1F770-645E-4CE2-9D38-A9D2229749D6}"/>
              </a:ext>
            </a:extLst>
          </p:cNvPr>
          <p:cNvSpPr txBox="1">
            <a:spLocks/>
          </p:cNvSpPr>
          <p:nvPr/>
        </p:nvSpPr>
        <p:spPr>
          <a:xfrm>
            <a:off x="1044727" y="252350"/>
            <a:ext cx="10433040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3200">
                <a:solidFill>
                  <a:schemeClr val="tx1"/>
                </a:solidFill>
              </a:rPr>
              <a:t>Methodology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764-43B0-4F71-9C47-A4609DB0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4500"/>
            <a:ext cx="10966980" cy="48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Industry feedback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Procurement of export-grade mango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Cost of inspection (foreign quarantine officer/s)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MRL (too strict)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VHT (costly; refrigeration affects taste)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Small </a:t>
            </a:r>
            <a:r>
              <a:rPr lang="en-AU" dirty="0">
                <a:solidFill>
                  <a:schemeClr val="tx1"/>
                </a:solidFill>
              </a:rPr>
              <a:t>market in China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D7966E-EC5B-41C9-BCC3-8CD2CC663594}"/>
              </a:ext>
            </a:extLst>
          </p:cNvPr>
          <p:cNvSpPr txBox="1">
            <a:spLocks/>
          </p:cNvSpPr>
          <p:nvPr/>
        </p:nvSpPr>
        <p:spPr>
          <a:xfrm>
            <a:off x="1044727" y="252350"/>
            <a:ext cx="10433040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3200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96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>
            <a:extLst>
              <a:ext uri="{FF2B5EF4-FFF2-40B4-BE49-F238E27FC236}">
                <a16:creationId xmlns:a16="http://schemas.microsoft.com/office/drawing/2014/main" id="{EB288B85-C594-3841-990F-451BD5DD299A}"/>
              </a:ext>
            </a:extLst>
          </p:cNvPr>
          <p:cNvSpPr/>
          <p:nvPr/>
        </p:nvSpPr>
        <p:spPr>
          <a:xfrm>
            <a:off x="6138290" y="5369909"/>
            <a:ext cx="2648607" cy="1135117"/>
          </a:xfrm>
          <a:prstGeom prst="wedgeEllipseCallout">
            <a:avLst>
              <a:gd name="adj1" fmla="val -89045"/>
              <a:gd name="adj2" fmla="val -32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VHT-related</a:t>
            </a:r>
          </a:p>
        </p:txBody>
      </p:sp>
      <p:sp>
        <p:nvSpPr>
          <p:cNvPr id="56" name="Oval Callout 55">
            <a:extLst>
              <a:ext uri="{FF2B5EF4-FFF2-40B4-BE49-F238E27FC236}">
                <a16:creationId xmlns:a16="http://schemas.microsoft.com/office/drawing/2014/main" id="{36593C1B-4B4E-3B45-9FB7-14A727F4C2DD}"/>
              </a:ext>
            </a:extLst>
          </p:cNvPr>
          <p:cNvSpPr/>
          <p:nvPr/>
        </p:nvSpPr>
        <p:spPr>
          <a:xfrm>
            <a:off x="3415636" y="5544826"/>
            <a:ext cx="2392182" cy="1008537"/>
          </a:xfrm>
          <a:prstGeom prst="wedgeEllipseCallout">
            <a:avLst>
              <a:gd name="adj1" fmla="val 28387"/>
              <a:gd name="adj2" fmla="val -388839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MRL (Ph)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F9AD027C-2D0D-554F-9FBD-803846496CCF}"/>
              </a:ext>
            </a:extLst>
          </p:cNvPr>
          <p:cNvSpPr/>
          <p:nvPr/>
        </p:nvSpPr>
        <p:spPr>
          <a:xfrm>
            <a:off x="436557" y="5340988"/>
            <a:ext cx="2648607" cy="1135117"/>
          </a:xfrm>
          <a:prstGeom prst="wedgeEllipseCallout">
            <a:avLst>
              <a:gd name="adj1" fmla="val -27117"/>
              <a:gd name="adj2" fmla="val -35153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 practices</a:t>
            </a:r>
          </a:p>
        </p:txBody>
      </p:sp>
      <p:sp>
        <p:nvSpPr>
          <p:cNvPr id="55" name="Oval Callout 54">
            <a:extLst>
              <a:ext uri="{FF2B5EF4-FFF2-40B4-BE49-F238E27FC236}">
                <a16:creationId xmlns:a16="http://schemas.microsoft.com/office/drawing/2014/main" id="{E63C9380-ABC7-6F45-8DE6-812C623AC561}"/>
              </a:ext>
            </a:extLst>
          </p:cNvPr>
          <p:cNvSpPr/>
          <p:nvPr/>
        </p:nvSpPr>
        <p:spPr>
          <a:xfrm>
            <a:off x="303254" y="3682896"/>
            <a:ext cx="2648607" cy="1135117"/>
          </a:xfrm>
          <a:prstGeom prst="wedgeEllipseCallout">
            <a:avLst>
              <a:gd name="adj1" fmla="val -22363"/>
              <a:gd name="adj2" fmla="val -20395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Procurement issue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EBF2C12A-0D0D-564A-9A7B-B7C4489B9A5E}"/>
              </a:ext>
            </a:extLst>
          </p:cNvPr>
          <p:cNvSpPr/>
          <p:nvPr/>
        </p:nvSpPr>
        <p:spPr>
          <a:xfrm>
            <a:off x="3415636" y="4460921"/>
            <a:ext cx="2492956" cy="906114"/>
          </a:xfrm>
          <a:prstGeom prst="wedgeEllipseCallout">
            <a:avLst>
              <a:gd name="adj1" fmla="val 24986"/>
              <a:gd name="adj2" fmla="val -31568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of inspection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CCE123-3839-B544-ADCD-CDE82ABB876D}"/>
              </a:ext>
            </a:extLst>
          </p:cNvPr>
          <p:cNvGrpSpPr/>
          <p:nvPr/>
        </p:nvGrpSpPr>
        <p:grpSpPr>
          <a:xfrm>
            <a:off x="0" y="148906"/>
            <a:ext cx="11881027" cy="4101549"/>
            <a:chOff x="-12128" y="0"/>
            <a:chExt cx="11881027" cy="410154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ACC1B7A-9661-9141-8933-E1FF83F192D2}"/>
                </a:ext>
              </a:extLst>
            </p:cNvPr>
            <p:cNvGrpSpPr/>
            <p:nvPr/>
          </p:nvGrpSpPr>
          <p:grpSpPr>
            <a:xfrm>
              <a:off x="-12128" y="0"/>
              <a:ext cx="11881027" cy="4101549"/>
              <a:chOff x="-12128" y="0"/>
              <a:chExt cx="11881027" cy="4101549"/>
            </a:xfrm>
          </p:grpSpPr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9E1746D0-BEEF-CE49-B9B3-1D8D30327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5177" y="1433229"/>
                <a:ext cx="8775775" cy="133482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04F4D6E-5049-F040-B629-DB8EC14F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9564" y="710232"/>
                <a:ext cx="2270415" cy="150538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F61DF4-BFE9-9842-94A4-86CCE4AA5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128" y="0"/>
                <a:ext cx="2187769" cy="211580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C6B41A-E66C-AA4D-A845-DE9453F3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5177" y="1291476"/>
                <a:ext cx="2445014" cy="137532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974A58-7953-9945-8D65-E4D5723F1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4195565" y="2127366"/>
                <a:ext cx="1863862" cy="105348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5284C00-76E2-684F-A1A4-364A7506C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2127" y="1550919"/>
                <a:ext cx="2550630" cy="255063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F2B2C1C-F501-184E-ADE8-BA625917A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8744" y="633349"/>
                <a:ext cx="2817395" cy="140869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7173311-5A30-8C47-A542-02D5894AF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0264" y="1551843"/>
                <a:ext cx="1648635" cy="1216206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00A1CC-A7F2-064F-97A6-95EBD5DDD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1671" y="357024"/>
                <a:ext cx="1663792" cy="1111413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7F5DC17-55AC-CE43-9627-A7759A355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10952" y="2982229"/>
                <a:ext cx="1525137" cy="1017634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9B5EDD-EECB-3C4B-8C90-4312A4E3D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6286" y="126473"/>
              <a:ext cx="1508646" cy="75432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58" name="Oval Callout 57">
            <a:extLst>
              <a:ext uri="{FF2B5EF4-FFF2-40B4-BE49-F238E27FC236}">
                <a16:creationId xmlns:a16="http://schemas.microsoft.com/office/drawing/2014/main" id="{B7E03232-B39C-9749-8435-9B1960D282E5}"/>
              </a:ext>
            </a:extLst>
          </p:cNvPr>
          <p:cNvSpPr/>
          <p:nvPr/>
        </p:nvSpPr>
        <p:spPr>
          <a:xfrm>
            <a:off x="9241341" y="5363244"/>
            <a:ext cx="2648607" cy="1135117"/>
          </a:xfrm>
          <a:prstGeom prst="wedgeEllipseCallout">
            <a:avLst>
              <a:gd name="adj1" fmla="val -6385"/>
              <a:gd name="adj2" fmla="val -294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market, competitiveness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1766225-57EC-4812-B41E-7A438459E24E}"/>
              </a:ext>
            </a:extLst>
          </p:cNvPr>
          <p:cNvSpPr txBox="1">
            <a:spLocks/>
          </p:cNvSpPr>
          <p:nvPr/>
        </p:nvSpPr>
        <p:spPr>
          <a:xfrm>
            <a:off x="1347305" y="82344"/>
            <a:ext cx="10433040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3200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288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6" grpId="0" animBg="1"/>
      <p:bldP spid="20" grpId="0" animBg="1"/>
      <p:bldP spid="55" grpId="0" animBg="1"/>
      <p:bldP spid="25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F647-4E63-D943-B469-DB717B53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27" y="1571625"/>
            <a:ext cx="10973384" cy="467201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AU" b="1" dirty="0"/>
              <a:t>Procurement of export-grade quality mango</a:t>
            </a:r>
            <a:r>
              <a:rPr lang="en-AU" dirty="0"/>
              <a:t>: </a:t>
            </a:r>
          </a:p>
          <a:p>
            <a:pPr lvl="0"/>
            <a:r>
              <a:rPr lang="en-AU" dirty="0"/>
              <a:t>More direct transactions between producers and exporters to encourage mango growers to plant good-quality/better export-quality mangoes.</a:t>
            </a:r>
            <a:endParaRPr lang="en-US" dirty="0"/>
          </a:p>
          <a:p>
            <a:pPr marL="0" lvl="0" indent="0">
              <a:buNone/>
            </a:pPr>
            <a:r>
              <a:rPr lang="en-AU" b="1" dirty="0"/>
              <a:t>Cost of foreign inspectors</a:t>
            </a:r>
            <a:r>
              <a:rPr lang="en-AU" dirty="0"/>
              <a:t>: </a:t>
            </a:r>
          </a:p>
          <a:p>
            <a:pPr lvl="0"/>
            <a:r>
              <a:rPr lang="en-AU" dirty="0"/>
              <a:t>Negotiation with importing countries to discuss possibility of local quarantine officers conducting physical inspections.</a:t>
            </a:r>
            <a:endParaRPr lang="en-US" dirty="0"/>
          </a:p>
          <a:p>
            <a:pPr marL="0" lvl="0" indent="0">
              <a:buNone/>
            </a:pPr>
            <a:r>
              <a:rPr lang="en-AU" b="1" dirty="0"/>
              <a:t>Problems related to mango treatments</a:t>
            </a:r>
            <a:r>
              <a:rPr lang="en-AU" dirty="0"/>
              <a:t>: </a:t>
            </a:r>
          </a:p>
          <a:p>
            <a:pPr lvl="0"/>
            <a:r>
              <a:rPr lang="en-AU" dirty="0"/>
              <a:t>Research/collaborations to make VHT more cost-efficient. </a:t>
            </a:r>
          </a:p>
          <a:p>
            <a:pPr lvl="0"/>
            <a:r>
              <a:rPr lang="en-AU" dirty="0"/>
              <a:t>Explore other possible treatments, such as the extended hot water treatment, which has been approved by China.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BBC658-7592-4276-AD43-C54F877B22D0}"/>
              </a:ext>
            </a:extLst>
          </p:cNvPr>
          <p:cNvSpPr txBox="1">
            <a:spLocks/>
          </p:cNvSpPr>
          <p:nvPr/>
        </p:nvSpPr>
        <p:spPr>
          <a:xfrm>
            <a:off x="1044727" y="213161"/>
            <a:ext cx="10460336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3200" dirty="0">
                <a:solidFill>
                  <a:schemeClr val="tx1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436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>
            <a:extLst>
              <a:ext uri="{FF2B5EF4-FFF2-40B4-BE49-F238E27FC236}">
                <a16:creationId xmlns:a16="http://schemas.microsoft.com/office/drawing/2014/main" id="{EB288B85-C594-3841-990F-451BD5DD299A}"/>
              </a:ext>
            </a:extLst>
          </p:cNvPr>
          <p:cNvSpPr>
            <a:spLocks noChangeAspect="1"/>
          </p:cNvSpPr>
          <p:nvPr/>
        </p:nvSpPr>
        <p:spPr>
          <a:xfrm>
            <a:off x="6300850" y="5589786"/>
            <a:ext cx="2485033" cy="1065014"/>
          </a:xfrm>
          <a:prstGeom prst="wedgeEllipseCallout">
            <a:avLst>
              <a:gd name="adj1" fmla="val -89045"/>
              <a:gd name="adj2" fmla="val -3297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Collaborate with other researchers; explore other treatment options</a:t>
            </a:r>
          </a:p>
        </p:txBody>
      </p:sp>
      <p:sp>
        <p:nvSpPr>
          <p:cNvPr id="55" name="Oval Callout 54">
            <a:extLst>
              <a:ext uri="{FF2B5EF4-FFF2-40B4-BE49-F238E27FC236}">
                <a16:creationId xmlns:a16="http://schemas.microsoft.com/office/drawing/2014/main" id="{E63C9380-ABC7-6F45-8DE6-812C623AC561}"/>
              </a:ext>
            </a:extLst>
          </p:cNvPr>
          <p:cNvSpPr>
            <a:spLocks noChangeAspect="1"/>
          </p:cNvSpPr>
          <p:nvPr/>
        </p:nvSpPr>
        <p:spPr>
          <a:xfrm>
            <a:off x="465814" y="3902773"/>
            <a:ext cx="2485033" cy="1065014"/>
          </a:xfrm>
          <a:prstGeom prst="wedgeEllipseCallout">
            <a:avLst>
              <a:gd name="adj1" fmla="val -22363"/>
              <a:gd name="adj2" fmla="val -203958"/>
            </a:avLst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Exporters should buy directly from growers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EBF2C12A-0D0D-564A-9A7B-B7C4489B9A5E}"/>
              </a:ext>
            </a:extLst>
          </p:cNvPr>
          <p:cNvSpPr>
            <a:spLocks noChangeAspect="1"/>
          </p:cNvSpPr>
          <p:nvPr/>
        </p:nvSpPr>
        <p:spPr>
          <a:xfrm>
            <a:off x="3578196" y="4666655"/>
            <a:ext cx="2338995" cy="850154"/>
          </a:xfrm>
          <a:prstGeom prst="wedgeEllipseCallout">
            <a:avLst>
              <a:gd name="adj1" fmla="val 24986"/>
              <a:gd name="adj2" fmla="val -315684"/>
            </a:avLst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Deputise</a:t>
            </a:r>
            <a:r>
              <a:rPr lang="en-US" dirty="0">
                <a:solidFill>
                  <a:sysClr val="windowText" lastClr="000000"/>
                </a:solidFill>
              </a:rPr>
              <a:t> local inspectors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CCE123-3839-B544-ADCD-CDE82ABB876D}"/>
              </a:ext>
            </a:extLst>
          </p:cNvPr>
          <p:cNvGrpSpPr>
            <a:grpSpLocks noChangeAspect="1"/>
          </p:cNvGrpSpPr>
          <p:nvPr/>
        </p:nvGrpSpPr>
        <p:grpSpPr>
          <a:xfrm>
            <a:off x="162560" y="551985"/>
            <a:ext cx="11147273" cy="3848244"/>
            <a:chOff x="-12128" y="0"/>
            <a:chExt cx="11881027" cy="410154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ACC1B7A-9661-9141-8933-E1FF83F192D2}"/>
                </a:ext>
              </a:extLst>
            </p:cNvPr>
            <p:cNvGrpSpPr/>
            <p:nvPr/>
          </p:nvGrpSpPr>
          <p:grpSpPr>
            <a:xfrm>
              <a:off x="-12128" y="0"/>
              <a:ext cx="11881027" cy="4101549"/>
              <a:chOff x="-12128" y="0"/>
              <a:chExt cx="11881027" cy="4101549"/>
            </a:xfrm>
          </p:grpSpPr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9E1746D0-BEEF-CE49-B9B3-1D8D30327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5177" y="1433229"/>
                <a:ext cx="8775775" cy="133482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04F4D6E-5049-F040-B629-DB8EC14F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9564" y="710232"/>
                <a:ext cx="2270415" cy="150538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F61DF4-BFE9-9842-94A4-86CCE4AA5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128" y="0"/>
                <a:ext cx="2187769" cy="211580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C6B41A-E66C-AA4D-A845-DE9453F3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5177" y="1291476"/>
                <a:ext cx="2445014" cy="137532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974A58-7953-9945-8D65-E4D5723F1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4195565" y="2127366"/>
                <a:ext cx="1863862" cy="105348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5284C00-76E2-684F-A1A4-364A7506C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2127" y="1550919"/>
                <a:ext cx="2550630" cy="255063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F2B2C1C-F501-184E-ADE8-BA625917A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8744" y="633349"/>
                <a:ext cx="2817395" cy="140869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7173311-5A30-8C47-A542-02D5894AF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0264" y="1551843"/>
                <a:ext cx="1648635" cy="1216206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00A1CC-A7F2-064F-97A6-95EBD5DDD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1671" y="357024"/>
                <a:ext cx="1663792" cy="1111413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7F5DC17-55AC-CE43-9627-A7759A355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10952" y="2982229"/>
                <a:ext cx="1525137" cy="1017634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9B5EDD-EECB-3C4B-8C90-4312A4E3D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6286" y="126473"/>
              <a:ext cx="1508646" cy="75432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58" name="Oval Callout 57">
            <a:extLst>
              <a:ext uri="{FF2B5EF4-FFF2-40B4-BE49-F238E27FC236}">
                <a16:creationId xmlns:a16="http://schemas.microsoft.com/office/drawing/2014/main" id="{B7E03232-B39C-9749-8435-9B1960D282E5}"/>
              </a:ext>
            </a:extLst>
          </p:cNvPr>
          <p:cNvSpPr>
            <a:spLocks noChangeAspect="1"/>
          </p:cNvSpPr>
          <p:nvPr/>
        </p:nvSpPr>
        <p:spPr>
          <a:xfrm>
            <a:off x="9403901" y="5583121"/>
            <a:ext cx="2485033" cy="1065014"/>
          </a:xfrm>
          <a:prstGeom prst="wedgeEllipseCallout">
            <a:avLst>
              <a:gd name="adj1" fmla="val -6385"/>
              <a:gd name="adj2" fmla="val -294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Small market, competitiveness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49F3F1-3523-471E-9D31-7415D38E2058}"/>
              </a:ext>
            </a:extLst>
          </p:cNvPr>
          <p:cNvSpPr txBox="1">
            <a:spLocks/>
          </p:cNvSpPr>
          <p:nvPr/>
        </p:nvSpPr>
        <p:spPr>
          <a:xfrm>
            <a:off x="1044727" y="213161"/>
            <a:ext cx="10460336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AU" sz="3200" dirty="0">
                <a:solidFill>
                  <a:schemeClr val="tx1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4009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5" grpId="0" animBg="1"/>
      <p:bldP spid="25" grpId="0" animBg="1"/>
      <p:bldP spid="5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4_GU_Powerpoint-Update_V1" id="{A3A9477B-392A-C74C-95DA-A91DCF5EF1BE}" vid="{413F25BD-6FEF-5D46-B3AF-AB15CBFDDC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004_GU_Powerpoint-UpdatedTemplate_V1</Template>
  <TotalTime>1474</TotalTime>
  <Words>339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3</vt:lpstr>
      <vt:lpstr>Facet</vt:lpstr>
      <vt:lpstr>Evaluation of technical issues and commercial constraints in Philippine mango exports to China ECR study – Mango Biosecurity Project   Ivory Myka Galang Philippine Institute for Development Studies   19 – 21 March 2019</vt:lpstr>
      <vt:lpstr>Overview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Image references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White</dc:creator>
  <cp:lastModifiedBy>Tracey White</cp:lastModifiedBy>
  <cp:revision>108</cp:revision>
  <cp:lastPrinted>2019-03-11T06:16:13Z</cp:lastPrinted>
  <dcterms:created xsi:type="dcterms:W3CDTF">2018-10-25T14:07:43Z</dcterms:created>
  <dcterms:modified xsi:type="dcterms:W3CDTF">2019-03-20T04:17:45Z</dcterms:modified>
</cp:coreProperties>
</file>